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934" r:id="rId2"/>
    <p:sldId id="935" r:id="rId3"/>
    <p:sldId id="936" r:id="rId4"/>
    <p:sldId id="937" r:id="rId5"/>
    <p:sldId id="938" r:id="rId6"/>
    <p:sldId id="939" r:id="rId7"/>
    <p:sldId id="940" r:id="rId8"/>
    <p:sldId id="941" r:id="rId9"/>
    <p:sldId id="942" r:id="rId10"/>
    <p:sldId id="943" r:id="rId11"/>
    <p:sldId id="951" r:id="rId12"/>
    <p:sldId id="945" r:id="rId13"/>
    <p:sldId id="946" r:id="rId14"/>
    <p:sldId id="947" r:id="rId15"/>
    <p:sldId id="948" r:id="rId16"/>
    <p:sldId id="949" r:id="rId17"/>
    <p:sldId id="950" r:id="rId18"/>
    <p:sldId id="944" r:id="rId19"/>
  </p:sldIdLst>
  <p:sldSz cx="9144000" cy="6858000" type="screen4x3"/>
  <p:notesSz cx="6724650" cy="9774238"/>
  <p:custDataLst>
    <p:tags r:id="rId2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ele-GroteskNor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0074"/>
    <a:srgbClr val="5F95C1"/>
    <a:srgbClr val="DDDDDD"/>
    <a:srgbClr val="5F5F5F"/>
    <a:srgbClr val="EDA95A"/>
    <a:srgbClr val="DDD674"/>
    <a:srgbClr val="BABD5A"/>
    <a:srgbClr val="BAC2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710" autoAdjust="0"/>
  </p:normalViewPr>
  <p:slideViewPr>
    <p:cSldViewPr snapToGrid="0" snapToObjects="1">
      <p:cViewPr>
        <p:scale>
          <a:sx n="100" d="100"/>
          <a:sy n="100" d="100"/>
        </p:scale>
        <p:origin x="-1470" y="-360"/>
      </p:cViewPr>
      <p:guideLst>
        <p:guide orient="horz" pos="1171"/>
        <p:guide orient="horz" pos="264"/>
        <p:guide orient="horz" pos="1567"/>
        <p:guide pos="245"/>
        <p:guide pos="5514"/>
        <p:guide pos="4188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notesViewPr>
    <p:cSldViewPr snapToGrid="0" snapToObjects="1">
      <p:cViewPr varScale="1">
        <p:scale>
          <a:sx n="80" d="100"/>
          <a:sy n="80" d="100"/>
        </p:scale>
        <p:origin x="-3342" y="-84"/>
      </p:cViewPr>
      <p:guideLst>
        <p:guide orient="horz" pos="3080"/>
        <p:guide pos="211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06708" y="357944"/>
            <a:ext cx="1984900" cy="1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3017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13.08.2007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06708" y="542483"/>
            <a:ext cx="1984900" cy="1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3017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fld id="{A405EA44-4B2A-4D61-997F-8C96BEEE62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06708" y="450213"/>
            <a:ext cx="1984900" cy="127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43017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 sz="6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pic>
        <p:nvPicPr>
          <p:cNvPr id="21509" name="Picture 10" descr="T_Kurzform_1K"/>
          <p:cNvPicPr>
            <a:picLocks noChangeAspect="1" noChangeArrowheads="1"/>
          </p:cNvPicPr>
          <p:nvPr/>
        </p:nvPicPr>
        <p:blipFill>
          <a:blip r:embed="rId2" cstate="print"/>
          <a:srcRect l="2573" t="23096" r="2733" b="23587"/>
          <a:stretch>
            <a:fillRect/>
          </a:stretch>
        </p:blipFill>
        <p:spPr bwMode="auto">
          <a:xfrm>
            <a:off x="595470" y="327717"/>
            <a:ext cx="1837633" cy="3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116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808038"/>
            <a:ext cx="5232400" cy="392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4643" y="4961890"/>
            <a:ext cx="5656965" cy="42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2" rIns="90169" bIns="45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06708" y="357944"/>
            <a:ext cx="1984900" cy="1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3017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13.08.2007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06708" y="542483"/>
            <a:ext cx="1984900" cy="1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3017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fld id="{89AEDF19-315C-4B28-B055-D39F796CCF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06708" y="450213"/>
            <a:ext cx="1984900" cy="127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43017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 sz="6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Autor / Thema der Präsentation</a:t>
            </a:r>
          </a:p>
        </p:txBody>
      </p:sp>
      <p:pic>
        <p:nvPicPr>
          <p:cNvPr id="15367" name="Picture 12" descr="T_Kurzform_1K"/>
          <p:cNvPicPr>
            <a:picLocks noChangeAspect="1" noChangeArrowheads="1"/>
          </p:cNvPicPr>
          <p:nvPr/>
        </p:nvPicPr>
        <p:blipFill>
          <a:blip r:embed="rId2"/>
          <a:srcRect l="2573" t="23096" r="2733" b="23587"/>
          <a:stretch>
            <a:fillRect/>
          </a:stretch>
        </p:blipFill>
        <p:spPr bwMode="auto">
          <a:xfrm>
            <a:off x="595470" y="327717"/>
            <a:ext cx="1837633" cy="3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614996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80975" indent="-180975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1pPr>
    <a:lvl2pPr marL="541338" indent="-20320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903288" indent="-192088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263650" indent="-19050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1625600" indent="-192088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r>
              <a:rPr lang="en-US"/>
              <a:t>02/23/2010</a:t>
            </a:r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920750"/>
            <a:ext cx="5289550" cy="3967163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gradFill rotWithShape="0">
          <a:gsLst>
            <a:gs pos="0">
              <a:schemeClr val="bg1"/>
            </a:gs>
            <a:gs pos="100000">
              <a:srgbClr val="99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56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922" name="think-cell Slide" r:id="rId4" imgW="0" imgH="0" progId="">
              <p:embed/>
            </p:oleObj>
          </a:graphicData>
        </a:graphic>
      </p:graphicFrame>
      <p:pic>
        <p:nvPicPr>
          <p:cNvPr id="5" name="Picture 2" descr="T_Label_4C_PPT_L_Sloga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388" y="4597166"/>
            <a:ext cx="8532812" cy="196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_PPT_Label_Slogan_HR_2"/>
          <p:cNvPicPr>
            <a:picLocks noChangeAspect="1" noChangeArrowheads="1"/>
          </p:cNvPicPr>
          <p:nvPr/>
        </p:nvPicPr>
        <p:blipFill>
          <a:blip r:embed="rId6" cstate="print"/>
          <a:srcRect r="84" b="948"/>
          <a:stretch>
            <a:fillRect/>
          </a:stretch>
        </p:blipFill>
        <p:spPr bwMode="gray">
          <a:xfrm>
            <a:off x="304800" y="5805488"/>
            <a:ext cx="85248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4597166"/>
            <a:ext cx="8534400" cy="1194034"/>
          </a:xfrm>
        </p:spPr>
        <p:txBody>
          <a:bodyPr lIns="216000" tIns="126000"/>
          <a:lstStyle>
            <a:lvl1pPr>
              <a:defRPr sz="3200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486400"/>
            <a:ext cx="8534400" cy="304800"/>
          </a:xfrm>
        </p:spPr>
        <p:txBody>
          <a:bodyPr lIns="234000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en-US"/>
              <a:t>Master-Untertitelformat bearbeiten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2338" y="0"/>
            <a:ext cx="9416338" cy="791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6EB7-4234-4D68-9862-CDFF1BCE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5425"/>
            <a:ext cx="2132013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5425"/>
            <a:ext cx="62484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E1C7-77CE-41B6-AA8E-4433FD40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5425"/>
            <a:ext cx="8532813" cy="900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68413"/>
            <a:ext cx="8532813" cy="46751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BA11-38D0-48BD-97FE-50D2711B4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D84C-0E11-409F-B0CF-AF8513F4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2680-F819-4B27-BE0B-0B03BDB67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68413"/>
            <a:ext cx="4189413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8413"/>
            <a:ext cx="41910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DEF2-22C3-416C-9101-8453135A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5955-B013-46D8-99A6-C8B403CF8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613B-E237-4FC8-A594-6D30D209E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A184-3729-44FE-B796-662292EB1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A2A3-6C5B-4B4C-9D5A-31D03BED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106A-67EF-4943-A99E-EA310EF83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AutoShape 57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55" name="think-cell Slide" r:id="rId19" imgW="0" imgH="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gray">
          <a:xfrm>
            <a:off x="304800" y="225425"/>
            <a:ext cx="85328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301038" y="6602413"/>
            <a:ext cx="5397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99B8E8B5-4EB7-4566-BF56-7F9ED0402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T_Label_4C_PP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/>
          <a:srcRect t="76456"/>
          <a:stretch>
            <a:fillRect/>
          </a:stretch>
        </p:blipFill>
        <p:spPr bwMode="auto">
          <a:xfrm>
            <a:off x="304800" y="5959475"/>
            <a:ext cx="8532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gray">
          <a:xfrm>
            <a:off x="304800" y="1268413"/>
            <a:ext cx="8532813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9pPr>
    </p:titleStyle>
    <p:bodyStyle>
      <a:lvl1pPr marL="222250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069975" indent="-2206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87475" indent="-1381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97050" indent="-2301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54250" indent="-2301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711450" indent="-2301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168650" indent="-2301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625850" indent="-2301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60860" y="4151679"/>
            <a:ext cx="8458063" cy="854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3400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25000"/>
              </a:spcBef>
              <a:defRPr/>
            </a:pPr>
            <a:r>
              <a:rPr lang="hr-HR" sz="1600" dirty="0" smtClean="0"/>
              <a:t> </a:t>
            </a:r>
            <a:r>
              <a:rPr lang="hr-HR" sz="1600" kern="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4841" y="4233464"/>
            <a:ext cx="4533899" cy="1481134"/>
          </a:xfrm>
        </p:spPr>
        <p:txBody>
          <a:bodyPr/>
          <a:lstStyle/>
          <a:p>
            <a:r>
              <a:rPr lang="hr-HR" dirty="0" smtClean="0"/>
              <a:t>HT </a:t>
            </a:r>
            <a:r>
              <a:rPr lang="hr-HR" dirty="0" smtClean="0"/>
              <a:t>usluge u Oblaku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64173" y="5006085"/>
            <a:ext cx="84613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3400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r-HR" sz="1600" kern="0" dirty="0" smtClean="0">
                <a:latin typeface="+mn-lt"/>
                <a:cs typeface="+mn-cs"/>
              </a:rPr>
              <a:t>Ivan Cicvara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360860" y="5274861"/>
            <a:ext cx="84613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3400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ct val="25000"/>
              </a:spcBef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Department: </a:t>
            </a:r>
            <a:r>
              <a:rPr lang="en-US" sz="1600" dirty="0" smtClean="0"/>
              <a:t>Information and Communication Technologies Business Solutions Sector (ICT)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5" y="5061571"/>
            <a:ext cx="655923" cy="5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9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57" y="433878"/>
            <a:ext cx="7607202" cy="553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46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65" y="69743"/>
            <a:ext cx="2429293" cy="18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Cloud</a:t>
            </a:r>
            <a:r>
              <a:rPr lang="hr-HR" dirty="0" smtClean="0"/>
              <a:t> GTM </a:t>
            </a:r>
            <a:r>
              <a:rPr lang="en-US" dirty="0" smtClean="0"/>
              <a:t>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268413"/>
            <a:ext cx="4527868" cy="4675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screens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027" y="3914410"/>
            <a:ext cx="1606058" cy="17436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9532" y="4480402"/>
            <a:ext cx="112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/>
              <a:t>Corpo</a:t>
            </a:r>
            <a:r>
              <a:rPr lang="hr-HR" sz="1400" b="1" dirty="0" smtClean="0"/>
              <a:t> Web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9435" y="5346363"/>
            <a:ext cx="131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Cloud</a:t>
            </a:r>
            <a:r>
              <a:rPr lang="hr-HR" b="1" dirty="0" smtClean="0"/>
              <a:t> </a:t>
            </a:r>
            <a:r>
              <a:rPr lang="hr-HR" b="1" dirty="0" err="1" smtClean="0"/>
              <a:t>App</a:t>
            </a:r>
            <a:r>
              <a:rPr lang="hr-HR" b="1" dirty="0" smtClean="0"/>
              <a:t> </a:t>
            </a:r>
            <a:r>
              <a:rPr lang="hr-HR" b="1" dirty="0" err="1" smtClean="0"/>
              <a:t>Store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0001" y="5776788"/>
            <a:ext cx="528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SSO</a:t>
            </a:r>
            <a:endParaRPr lang="en-US" sz="14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gray">
          <a:xfrm>
            <a:off x="6180667" y="1329957"/>
            <a:ext cx="2746269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2222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69975" indent="-220663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387475" indent="-138113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97050" indent="-230188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54250" indent="-230188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711450" indent="-230188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168650" indent="-230188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625850" indent="-230188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r-HR" dirty="0" smtClean="0"/>
              <a:t>Service </a:t>
            </a:r>
            <a:r>
              <a:rPr lang="en-US" dirty="0" smtClean="0"/>
              <a:t>Delivery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95" y="3866295"/>
            <a:ext cx="2348286" cy="14672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43868" y="5482956"/>
            <a:ext cx="83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ClearPath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855482" y="1268413"/>
            <a:ext cx="0" cy="4675187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rgbClr val="FF0000">
                <a:alpha val="43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3" y="2947373"/>
            <a:ext cx="1382913" cy="1284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0132" y="1661123"/>
            <a:ext cx="204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 with all relevant information: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Pricing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Terms and 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 materials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2" descr="C:\Users\zcrncevic\Documents\T-Com i DT grupa\tCloud Marketing\RZ TelekomCloud\RZ_CatIcon_TelekomClou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720079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1712" y="1958778"/>
            <a:ext cx="2040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 shop for all ICT products an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services: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Self provisioning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Xsell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Upsell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Central touch point with customers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7707" y="2348881"/>
            <a:ext cx="1707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Single sign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services accessed from same URL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pass and username for all 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 level approach (Super, Admin, User)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0667" y="1764840"/>
            <a:ext cx="2487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ClearPath platform: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Easy and automatic deployment of Hybrid Cloud, VPN over any network, Security 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Full self provisioning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agnostic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Self installation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Connects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customers networks,  PCs,  mobile devices (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Andorid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into VPN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T-Hrvatski Telekom Marketplace - mogući izgl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5119" y="3302935"/>
            <a:ext cx="1537420" cy="19109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666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04F4D-C4E1-4D72-8E67-F8CF09F359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228" y="1785926"/>
            <a:ext cx="3214710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</a:t>
            </a: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90978" y="571480"/>
            <a:ext cx="7761600" cy="642938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Potrebe korisnika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44315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04F4D-C4E1-4D72-8E67-F8CF09F359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1446" y="1785926"/>
            <a:ext cx="3143272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85720" y="571480"/>
            <a:ext cx="7761600" cy="642938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Potrebe korisnika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928802"/>
            <a:ext cx="4681549" cy="35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04F4D-C4E1-4D72-8E67-F8CF09F359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6209" y="1595426"/>
            <a:ext cx="3143272" cy="121444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Hybrid</a:t>
            </a:r>
            <a:r>
              <a:rPr kumimoji="0" lang="hr-H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endParaRPr kumimoji="0" lang="hr-HR" sz="4000" b="0" i="0" u="none" strike="noStrike" kern="0" cap="none" spc="0" normalizeH="0" baseline="0" noProof="0" dirty="0" smtClean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85720" y="576244"/>
            <a:ext cx="7761600" cy="642938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Potrebe korisnika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www.exponential-e.com/img/private-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5751768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04F4D-C4E1-4D72-8E67-F8CF09F359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5720" y="285728"/>
            <a:ext cx="7761600" cy="642938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Što donosi </a:t>
            </a: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 </a:t>
            </a:r>
            <a:r>
              <a:rPr kumimoji="0" lang="hr-H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Hybrid</a:t>
            </a: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071546"/>
            <a:ext cx="7429552" cy="46244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r>
              <a:rPr lang="hr-HR" sz="2400" dirty="0" smtClean="0"/>
              <a:t>Usluga omogućuje korisnicima da na krajnje jednostavan način mogu koristiti sve </a:t>
            </a:r>
            <a:r>
              <a:rPr lang="hr-HR" sz="2400" dirty="0" err="1" smtClean="0"/>
              <a:t>benefite</a:t>
            </a:r>
            <a:r>
              <a:rPr lang="hr-HR" sz="2400" dirty="0" smtClean="0"/>
              <a:t> HT </a:t>
            </a:r>
            <a:r>
              <a:rPr lang="hr-HR" sz="2400" dirty="0" err="1" smtClean="0"/>
              <a:t>Cloud</a:t>
            </a:r>
            <a:r>
              <a:rPr lang="hr-HR" sz="2400" dirty="0" smtClean="0"/>
              <a:t>-a.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Korištenje u kombinaciji </a:t>
            </a:r>
            <a:r>
              <a:rPr lang="hr-HR" sz="2400" b="1" dirty="0" smtClean="0"/>
              <a:t>s bilo kojim dijelom </a:t>
            </a:r>
            <a:r>
              <a:rPr lang="hr-HR" sz="2400" dirty="0" smtClean="0"/>
              <a:t>svoje infrastrukture 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Povećanu sigurnost</a:t>
            </a:r>
          </a:p>
          <a:p>
            <a:pPr lvl="2">
              <a:buFont typeface="Arial" pitchFamily="34" charset="0"/>
              <a:buChar char="•"/>
            </a:pPr>
            <a:r>
              <a:rPr lang="hr-HR" sz="2400" dirty="0" err="1" smtClean="0"/>
              <a:t>Antivirus</a:t>
            </a:r>
            <a:endParaRPr lang="hr-HR" sz="2400" dirty="0" smtClean="0"/>
          </a:p>
          <a:p>
            <a:pPr lvl="2">
              <a:buFont typeface="Arial" pitchFamily="34" charset="0"/>
              <a:buChar char="•"/>
            </a:pPr>
            <a:r>
              <a:rPr lang="hr-HR" sz="2400" dirty="0" err="1" smtClean="0"/>
              <a:t>Firewall</a:t>
            </a:r>
            <a:endParaRPr lang="hr-HR" sz="2400" dirty="0" smtClean="0"/>
          </a:p>
          <a:p>
            <a:pPr lvl="2">
              <a:buFont typeface="Arial" pitchFamily="34" charset="0"/>
              <a:buChar char="•"/>
            </a:pPr>
            <a:r>
              <a:rPr lang="hr-HR" sz="2400" dirty="0" err="1" smtClean="0"/>
              <a:t>Enkriptirana</a:t>
            </a:r>
            <a:r>
              <a:rPr lang="hr-HR" sz="2400" dirty="0" smtClean="0"/>
              <a:t> VPN konekcija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Bez potrebe za kompliciranim tehničkim prilagodbama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Bez skupih investicija</a:t>
            </a:r>
          </a:p>
          <a:p>
            <a:pPr lvl="1">
              <a:buFont typeface="Arial" pitchFamily="34" charset="0"/>
              <a:buChar char="•"/>
            </a:pPr>
            <a:endParaRPr lang="hr-H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04F4D-C4E1-4D72-8E67-F8CF09F359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5720" y="214290"/>
            <a:ext cx="7761600" cy="642938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Kako do usluge?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857228"/>
            <a:ext cx="7429552" cy="50101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Korisnik podnosi samo Zahtjev na kojem bira s kojim HT </a:t>
            </a:r>
            <a:r>
              <a:rPr lang="hr-HR" sz="2400" dirty="0" err="1" smtClean="0"/>
              <a:t>Cloud</a:t>
            </a:r>
            <a:r>
              <a:rPr lang="hr-HR" sz="2400" dirty="0" smtClean="0"/>
              <a:t> servisima želi povezati svoju lokaciju/lokacije</a:t>
            </a:r>
            <a:endParaRPr lang="hr-HR" sz="2400" b="1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Sa zahtjevom dobije </a:t>
            </a:r>
            <a:r>
              <a:rPr lang="hr-HR" sz="2400" dirty="0" err="1" smtClean="0"/>
              <a:t>Admin</a:t>
            </a:r>
            <a:r>
              <a:rPr lang="hr-HR" sz="2400" dirty="0" smtClean="0"/>
              <a:t> </a:t>
            </a:r>
            <a:r>
              <a:rPr lang="hr-HR" sz="2400" dirty="0" err="1" smtClean="0"/>
              <a:t>account</a:t>
            </a:r>
            <a:r>
              <a:rPr lang="hr-HR" sz="2400" dirty="0" smtClean="0"/>
              <a:t> – </a:t>
            </a:r>
            <a:r>
              <a:rPr lang="hr-HR" sz="2400" b="1" dirty="0" err="1" smtClean="0"/>
              <a:t>Self</a:t>
            </a:r>
            <a:r>
              <a:rPr lang="hr-HR" sz="2400" b="1" dirty="0" smtClean="0"/>
              <a:t> service portali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Dodavanje lokacije u VPN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Kreiranje pod korisnika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Nadzor lokacija/mreže/prometa</a:t>
            </a:r>
          </a:p>
          <a:p>
            <a:pPr lvl="1">
              <a:buFont typeface="Arial" pitchFamily="34" charset="0"/>
              <a:buChar char="•"/>
            </a:pPr>
            <a:r>
              <a:rPr lang="hr-HR" sz="2400" dirty="0" smtClean="0"/>
              <a:t>Aktivacija usluga/opreme</a:t>
            </a:r>
          </a:p>
          <a:p>
            <a:r>
              <a:rPr lang="hr-HR" sz="2400" dirty="0" smtClean="0"/>
              <a:t>Oprema na korisničkoj lokaciji može biti:</a:t>
            </a:r>
          </a:p>
          <a:p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Fizički uređaj (CPE)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SW klijent</a:t>
            </a:r>
          </a:p>
          <a:p>
            <a:pPr lvl="1"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 lvl="1">
              <a:buFont typeface="Arial" pitchFamily="34" charset="0"/>
              <a:buChar char="•"/>
            </a:pPr>
            <a:endParaRPr lang="hr-H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04F4D-C4E1-4D72-8E67-F8CF09F359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5720" y="214290"/>
            <a:ext cx="7761600" cy="642938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Kako to zapravo izgleda?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715172" cy="474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 descr="http://t0.gstatic.com/images?q=tbn:ANd9GcSeTJg7c2TPuoIlpmHmeKvDINHlkUfo1VAC4gE3EUq7AGRPNoDEg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240360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4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err="1"/>
              <a:t>Apple</a:t>
            </a:r>
            <a:r>
              <a:rPr lang="hr-HR" sz="2400" dirty="0"/>
              <a:t> i </a:t>
            </a:r>
            <a:r>
              <a:rPr lang="hr-HR" sz="2400" dirty="0" err="1"/>
              <a:t>Goolgle</a:t>
            </a:r>
            <a:r>
              <a:rPr lang="hr-HR" sz="2400" dirty="0"/>
              <a:t> dućani s aplikacijama za pametne telefone i tablete su odavno poznata stvar, međutim tržište je postavilo očekivanje za iste takve dućane u oblaku koji će služiti za kupovinu PC i </a:t>
            </a:r>
            <a:r>
              <a:rPr lang="hr-HR" sz="2400" dirty="0" err="1"/>
              <a:t>SaaS</a:t>
            </a:r>
            <a:r>
              <a:rPr lang="hr-HR" sz="2400" dirty="0"/>
              <a:t> aplikacija. </a:t>
            </a:r>
            <a:endParaRPr lang="hr-HR" sz="2400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sz="2400" dirty="0"/>
              <a:t>HT se orijentirao na </a:t>
            </a:r>
            <a:r>
              <a:rPr lang="hr-HR" sz="2400" dirty="0" err="1"/>
              <a:t>Cloud</a:t>
            </a:r>
            <a:r>
              <a:rPr lang="hr-HR" sz="2400" dirty="0"/>
              <a:t> Marketplace sa modelom “</a:t>
            </a:r>
            <a:r>
              <a:rPr lang="hr-HR" sz="2400" dirty="0" err="1"/>
              <a:t>click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run</a:t>
            </a:r>
            <a:r>
              <a:rPr lang="hr-HR" sz="2400" dirty="0"/>
              <a:t>” što znači da nema instalacije čak ni klasičnih aplikacija, a uz SSO funkcionalnost pristup </a:t>
            </a:r>
            <a:r>
              <a:rPr lang="hr-HR" sz="2400" dirty="0" err="1"/>
              <a:t>SaaS</a:t>
            </a:r>
            <a:r>
              <a:rPr lang="hr-HR" sz="2400" dirty="0"/>
              <a:t> uslugama će biti znatno lakši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50" y="4269841"/>
            <a:ext cx="2184738" cy="16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65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kažu istraživanja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Od zahtjeva za aplikaciju do realizacije (instalacije na računalo) 52% korisnika čeka 7 ili više dana (</a:t>
            </a:r>
            <a:r>
              <a:rPr lang="hr-HR" sz="2400" dirty="0" err="1"/>
              <a:t>Vanson</a:t>
            </a:r>
            <a:r>
              <a:rPr lang="hr-HR" sz="2400" dirty="0"/>
              <a:t> </a:t>
            </a:r>
            <a:r>
              <a:rPr lang="hr-HR" sz="2400" dirty="0" err="1"/>
              <a:t>Bourne</a:t>
            </a:r>
            <a:r>
              <a:rPr lang="hr-HR" sz="2400" dirty="0"/>
              <a:t>, August 2010</a:t>
            </a:r>
            <a:r>
              <a:rPr lang="hr-HR" sz="2400" dirty="0" smtClean="0"/>
              <a:t>)</a:t>
            </a:r>
          </a:p>
          <a:p>
            <a:endParaRPr lang="hr-HR" sz="2400" dirty="0"/>
          </a:p>
          <a:p>
            <a:r>
              <a:rPr lang="hr-HR" sz="2400" dirty="0"/>
              <a:t> 40% gore navedenih je moralo raditi požurnice po zahtjevu, a 15% nikad nije dobilo traženu </a:t>
            </a:r>
            <a:r>
              <a:rPr lang="hr-HR" sz="2400" dirty="0" smtClean="0"/>
              <a:t>aplikaciju</a:t>
            </a:r>
          </a:p>
          <a:p>
            <a:endParaRPr lang="hr-HR" sz="2400" dirty="0"/>
          </a:p>
          <a:p>
            <a:r>
              <a:rPr lang="hr-HR" sz="2400" dirty="0"/>
              <a:t> 100 $ - prosječna dnevna cijena neiskorištenih aplikacija u prosječnoj </a:t>
            </a:r>
            <a:r>
              <a:rPr lang="hr-HR" sz="2400" dirty="0" smtClean="0"/>
              <a:t>kompaniji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 ¾ kompanija je priznalo da ima neiskorištene licence i da u njihovim kompanijama postoji tzv. “</a:t>
            </a:r>
            <a:r>
              <a:rPr lang="hr-HR" sz="2400" dirty="0" err="1"/>
              <a:t>software</a:t>
            </a:r>
            <a:r>
              <a:rPr lang="hr-HR" sz="2400" dirty="0"/>
              <a:t> </a:t>
            </a:r>
            <a:r>
              <a:rPr lang="hr-HR" sz="2400" dirty="0" err="1"/>
              <a:t>waste</a:t>
            </a:r>
            <a:r>
              <a:rPr lang="hr-HR" sz="2400" dirty="0"/>
              <a:t>”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618" y="91570"/>
            <a:ext cx="194468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76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Cloud</a:t>
            </a:r>
            <a:r>
              <a:rPr lang="hr-HR" dirty="0" smtClean="0"/>
              <a:t> Marketplace i partnerski model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Razni partnerski </a:t>
            </a:r>
            <a:r>
              <a:rPr lang="hr-HR" sz="2400" dirty="0" smtClean="0"/>
              <a:t>modeli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Mogućnost stavljanja aplikacije u HT </a:t>
            </a:r>
            <a:r>
              <a:rPr lang="hr-HR" sz="2400" dirty="0" err="1" smtClean="0"/>
              <a:t>data</a:t>
            </a:r>
            <a:r>
              <a:rPr lang="hr-HR" sz="2400" dirty="0" smtClean="0"/>
              <a:t> centar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Dokumentirani API za razvoj i </a:t>
            </a:r>
            <a:r>
              <a:rPr lang="hr-HR" sz="2400" dirty="0" smtClean="0"/>
              <a:t>prilagodbu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Moguća promocija aplikacija van </a:t>
            </a:r>
            <a:r>
              <a:rPr lang="hr-HR" sz="2400" dirty="0" smtClean="0"/>
              <a:t>Hrvatske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302" y="1372430"/>
            <a:ext cx="2212975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177" y="3322090"/>
            <a:ext cx="2311223" cy="145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11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donosi </a:t>
            </a:r>
            <a:r>
              <a:rPr lang="hr-HR" dirty="0" err="1" smtClean="0"/>
              <a:t>Cloud</a:t>
            </a:r>
            <a:r>
              <a:rPr lang="hr-HR" dirty="0" smtClean="0"/>
              <a:t> Marketplace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Naplata od trenutka aktiviranja aplikacije do trenutka deaktivacije</a:t>
            </a:r>
          </a:p>
          <a:p>
            <a:r>
              <a:rPr lang="hr-HR" dirty="0"/>
              <a:t> Korištenje aplikacija bez kapitalnih investicija</a:t>
            </a:r>
          </a:p>
          <a:p>
            <a:r>
              <a:rPr lang="hr-HR" dirty="0"/>
              <a:t> Dohvaćanje aplikacija iz oblaka jednostavnim klikom miša</a:t>
            </a:r>
          </a:p>
          <a:p>
            <a:r>
              <a:rPr lang="hr-HR" dirty="0"/>
              <a:t> Brže i učinkovitije upravljanje aplikacijama i licencama</a:t>
            </a:r>
          </a:p>
          <a:p>
            <a:r>
              <a:rPr lang="hr-HR" dirty="0"/>
              <a:t> Model “</a:t>
            </a:r>
            <a:r>
              <a:rPr lang="hr-HR" dirty="0" err="1"/>
              <a:t>click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run</a:t>
            </a:r>
            <a:r>
              <a:rPr lang="hr-HR" dirty="0"/>
              <a:t>” – nema instalacije na računalo</a:t>
            </a:r>
          </a:p>
          <a:p>
            <a:r>
              <a:rPr lang="hr-HR" dirty="0"/>
              <a:t> </a:t>
            </a:r>
            <a:r>
              <a:rPr lang="hr-HR" dirty="0" err="1"/>
              <a:t>Desktop</a:t>
            </a:r>
            <a:r>
              <a:rPr lang="hr-HR" dirty="0"/>
              <a:t> aplikacija radi kao da je instalirana lokalno ( “</a:t>
            </a:r>
            <a:r>
              <a:rPr lang="hr-HR" dirty="0" err="1"/>
              <a:t>offline</a:t>
            </a:r>
            <a:r>
              <a:rPr lang="hr-HR" dirty="0"/>
              <a:t> mode”)</a:t>
            </a:r>
          </a:p>
          <a:p>
            <a:r>
              <a:rPr lang="hr-HR" dirty="0"/>
              <a:t> Korištenje usluge s bilo koje lokacije</a:t>
            </a:r>
          </a:p>
          <a:p>
            <a:r>
              <a:rPr lang="hr-HR" dirty="0"/>
              <a:t> 24/7 korisnička podrška </a:t>
            </a:r>
          </a:p>
          <a:p>
            <a:r>
              <a:rPr lang="hr-HR" dirty="0"/>
              <a:t>Jedinstvena prijava u sve aplikacije i usluge (SSO)</a:t>
            </a:r>
          </a:p>
          <a:p>
            <a:r>
              <a:rPr lang="hr-HR" dirty="0"/>
              <a:t>Upravljanje kompanijom, zaposlenicima, rolama…</a:t>
            </a:r>
          </a:p>
          <a:p>
            <a:r>
              <a:rPr lang="hr-HR" dirty="0"/>
              <a:t>Privatni </a:t>
            </a:r>
            <a:r>
              <a:rPr lang="hr-HR" dirty="0" err="1"/>
              <a:t>marketplace</a:t>
            </a:r>
            <a:r>
              <a:rPr lang="hr-HR" dirty="0"/>
              <a:t> sa specifičnim aplikacijama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907" y="3561023"/>
            <a:ext cx="2219325" cy="2066925"/>
          </a:xfrm>
          <a:prstGeom prst="rect">
            <a:avLst/>
          </a:prstGeom>
          <a:noFill/>
          <a:ln>
            <a:noFill/>
          </a:ln>
          <a:effectLst>
            <a:outerShdw blurRad="317500" dist="35921" dir="4500000" algn="ctr" rotWithShape="0">
              <a:schemeClr val="bg2">
                <a:alpha val="63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83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uslugom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Administrator:</a:t>
            </a:r>
          </a:p>
          <a:p>
            <a:r>
              <a:rPr lang="hr-HR" dirty="0"/>
              <a:t> Dodavanje korisnika</a:t>
            </a:r>
          </a:p>
          <a:p>
            <a:r>
              <a:rPr lang="hr-HR" dirty="0"/>
              <a:t> Brisanje korisnika</a:t>
            </a:r>
          </a:p>
          <a:p>
            <a:r>
              <a:rPr lang="hr-HR" dirty="0"/>
              <a:t> Odobravanje aplikacija i prava na iste</a:t>
            </a:r>
          </a:p>
          <a:p>
            <a:r>
              <a:rPr lang="hr-HR" dirty="0"/>
              <a:t> Izvještaji i upravljanje aplikacijama</a:t>
            </a:r>
          </a:p>
          <a:p>
            <a:r>
              <a:rPr lang="hr-HR" dirty="0"/>
              <a:t> Mogućnost komentiranja i ocjenjivanja aplikacija</a:t>
            </a:r>
          </a:p>
          <a:p>
            <a:r>
              <a:rPr lang="hr-HR" b="1" dirty="0"/>
              <a:t>Korisnik:</a:t>
            </a:r>
          </a:p>
          <a:p>
            <a:r>
              <a:rPr lang="hr-HR" dirty="0"/>
              <a:t> Zahtjevi za Aplikacijama</a:t>
            </a:r>
          </a:p>
          <a:p>
            <a:r>
              <a:rPr lang="hr-HR" dirty="0"/>
              <a:t> Promjene podataka/lozinki</a:t>
            </a:r>
          </a:p>
          <a:p>
            <a:r>
              <a:rPr lang="hr-HR" dirty="0"/>
              <a:t> Zahtjevi za dodatnim pravima na aplikacije</a:t>
            </a:r>
          </a:p>
          <a:p>
            <a:r>
              <a:rPr lang="hr-HR" dirty="0"/>
              <a:t> Pregled korištenja svih aplikacija</a:t>
            </a:r>
          </a:p>
          <a:p>
            <a:r>
              <a:rPr lang="hr-HR" dirty="0"/>
              <a:t> Mogućnost komentiranja i ocjenjivanja aplikacija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268413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391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izgleda?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85" y="626450"/>
            <a:ext cx="6336703" cy="498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9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21" y="448855"/>
            <a:ext cx="7347721" cy="52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42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1D84C-0E11-409F-B0CF-AF8513F464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890" y="301227"/>
            <a:ext cx="6918845" cy="565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06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8&quot;/&gt;&lt;partner val=&quot;53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3&quot;&gt;&lt;elem&gt;&lt;m_ppcolschidx val=&quot;0&quot;/&gt;&lt;m_rgb r=&quot;ce&quot; g=&quot;0&quot; b=&quot;0&quot;/&gt;&lt;/elem&gt;&lt;elem&gt;&lt;m_ppcolschidx val=&quot;0&quot;/&gt;&lt;m_rgb r=&quot;ff&quot; g=&quot;4&quot; b=&quot;88&quot;/&gt;&lt;/elem&gt;&lt;elem&gt;&lt;m_ppcolschidx val=&quot;0&quot;/&gt;&lt;m_rgb r=&quot;f2&quot; g=&quot;0&quot; b=&quot;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63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kMDWIm6E60sHlsWX95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Nzg.8hz0.LdJH2sYUX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2kuGGXtUa35oBbzJmR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YIZQ27HECnPWj2x867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_a0zKGekWj7bKB88vkgQ"/>
</p:tagLst>
</file>

<file path=ppt/theme/theme1.xml><?xml version="1.0" encoding="utf-8"?>
<a:theme xmlns:a="http://schemas.openxmlformats.org/drawingml/2006/main" name="T_PPT_Master_4_3_D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427BAB"/>
      </a:accent1>
      <a:accent2>
        <a:srgbClr val="FDD167"/>
      </a:accent2>
      <a:accent3>
        <a:srgbClr val="FFFFFF"/>
      </a:accent3>
      <a:accent4>
        <a:srgbClr val="000000"/>
      </a:accent4>
      <a:accent5>
        <a:srgbClr val="B0BFD2"/>
      </a:accent5>
      <a:accent6>
        <a:srgbClr val="E5BD5D"/>
      </a:accent6>
      <a:hlink>
        <a:srgbClr val="E20074"/>
      </a:hlink>
      <a:folHlink>
        <a:srgbClr val="64B9E4"/>
      </a:folHlink>
    </a:clrScheme>
    <a:fontScheme name="T_PPT_Master_4_3_D">
      <a:majorFont>
        <a:latin typeface="Tele-GroteskNor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lnDef>
  </a:objectDefaults>
  <a:extraClrSchemeLst>
    <a:extraClrScheme>
      <a:clrScheme name="T_PPT_Master_4_3_D 1">
        <a:dk1>
          <a:srgbClr val="000000"/>
        </a:dk1>
        <a:lt1>
          <a:srgbClr val="FFFFFF"/>
        </a:lt1>
        <a:dk2>
          <a:srgbClr val="E20074"/>
        </a:dk2>
        <a:lt2>
          <a:srgbClr val="CCCCCC"/>
        </a:lt2>
        <a:accent1>
          <a:srgbClr val="3366CC"/>
        </a:accent1>
        <a:accent2>
          <a:srgbClr val="FDCD67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5BA5D"/>
        </a:accent6>
        <a:hlink>
          <a:srgbClr val="E20074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3366CC"/>
      </a:accent1>
      <a:accent2>
        <a:srgbClr val="FDCD67"/>
      </a:accent2>
      <a:accent3>
        <a:srgbClr val="FFFFFF"/>
      </a:accent3>
      <a:accent4>
        <a:srgbClr val="000000"/>
      </a:accent4>
      <a:accent5>
        <a:srgbClr val="ADB8E2"/>
      </a:accent5>
      <a:accent6>
        <a:srgbClr val="E5BA5D"/>
      </a:accent6>
      <a:hlink>
        <a:srgbClr val="E20074"/>
      </a:hlink>
      <a:folHlink>
        <a:srgbClr val="99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602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T_PPT_Master_4_3_D</vt:lpstr>
      <vt:lpstr>think-cell Slide</vt:lpstr>
      <vt:lpstr>HT usluge u Oblaku  </vt:lpstr>
      <vt:lpstr>Uvod</vt:lpstr>
      <vt:lpstr>Što kažu istraživanja</vt:lpstr>
      <vt:lpstr>Cloud Marketplace i partnerski model</vt:lpstr>
      <vt:lpstr>Što donosi Cloud Marketplace</vt:lpstr>
      <vt:lpstr>Upravljanje uslugom</vt:lpstr>
      <vt:lpstr>Kako izgleda?</vt:lpstr>
      <vt:lpstr>Slide 8</vt:lpstr>
      <vt:lpstr>Slide 9</vt:lpstr>
      <vt:lpstr>Slide 10</vt:lpstr>
      <vt:lpstr>Cloud GTM Strategy </vt:lpstr>
      <vt:lpstr>Slide 12</vt:lpstr>
      <vt:lpstr>Slide 13</vt:lpstr>
      <vt:lpstr>Slide 14</vt:lpstr>
      <vt:lpstr>Slide 15</vt:lpstr>
      <vt:lpstr>Slide 16</vt:lpstr>
      <vt:lpstr>Slide 17</vt:lpstr>
      <vt:lpstr>Pitanja</vt:lpstr>
    </vt:vector>
  </TitlesOfParts>
  <Manager>SCS</Manager>
  <Company>T-Mobile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T-Mobile_SCS-Template-Englisch</dc:title>
  <dc:subject>PowerPoint Toolkit SCS</dc:subject>
  <dc:creator>Ivan Cicvara</dc:creator>
  <cp:lastModifiedBy>Ivan Cicvara</cp:lastModifiedBy>
  <cp:revision>2782</cp:revision>
  <cp:lastPrinted>2012-07-22T13:40:46Z</cp:lastPrinted>
  <dcterms:created xsi:type="dcterms:W3CDTF">2007-10-11T06:51:59Z</dcterms:created>
  <dcterms:modified xsi:type="dcterms:W3CDTF">2012-11-12T09:52:34Z</dcterms:modified>
  <cp:category>C</cp:category>
</cp:coreProperties>
</file>