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Layouts/slideLayout4.xml" ContentType="application/vnd.openxmlformats-officedocument.presentationml.slideLayout+xml"/>
  <Override PartName="/ppt/theme/theme4.xml" ContentType="application/vnd.openxmlformats-officedocument.theme+xml"/>
  <Override PartName="/ppt/slideLayouts/slideLayout5.xml" ContentType="application/vnd.openxmlformats-officedocument.presentationml.slideLayout+xml"/>
  <Override PartName="/ppt/theme/theme5.xml" ContentType="application/vnd.openxmlformats-officedocument.theme+xml"/>
  <Override PartName="/ppt/slideLayouts/slideLayout6.xml" ContentType="application/vnd.openxmlformats-officedocument.presentationml.slideLayout+xml"/>
  <Override PartName="/ppt/theme/theme6.xml" ContentType="application/vnd.openxmlformats-officedocument.theme+xml"/>
  <Override PartName="/ppt/theme/theme7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67" r:id="rId2"/>
    <p:sldMasterId id="2147483670" r:id="rId3"/>
    <p:sldMasterId id="2147483688" r:id="rId4"/>
    <p:sldMasterId id="2147483721" r:id="rId5"/>
    <p:sldMasterId id="2147483723" r:id="rId6"/>
  </p:sldMasterIdLst>
  <p:notesMasterIdLst>
    <p:notesMasterId r:id="rId17"/>
  </p:notesMasterIdLst>
  <p:sldIdLst>
    <p:sldId id="257" r:id="rId7"/>
    <p:sldId id="316" r:id="rId8"/>
    <p:sldId id="318" r:id="rId9"/>
    <p:sldId id="305" r:id="rId10"/>
    <p:sldId id="319" r:id="rId11"/>
    <p:sldId id="320" r:id="rId12"/>
    <p:sldId id="331" r:id="rId13"/>
    <p:sldId id="332" r:id="rId14"/>
    <p:sldId id="333" r:id="rId15"/>
    <p:sldId id="323" r:id="rId16"/>
  </p:sldIdLst>
  <p:sldSz cx="9906000" cy="6858000" type="A4"/>
  <p:notesSz cx="6858000" cy="9144000"/>
  <p:defaultTextStyle>
    <a:defPPr>
      <a:defRPr lang="sr-Latn-C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58ED5"/>
    <a:srgbClr val="000000"/>
    <a:srgbClr val="4785D1"/>
    <a:srgbClr val="4F77D6"/>
    <a:srgbClr val="71706E"/>
    <a:srgbClr val="8A91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189" autoAdjust="0"/>
    <p:restoredTop sz="94660"/>
  </p:normalViewPr>
  <p:slideViewPr>
    <p:cSldViewPr>
      <p:cViewPr>
        <p:scale>
          <a:sx n="90" d="100"/>
          <a:sy n="90" d="100"/>
        </p:scale>
        <p:origin x="-1362" y="-492"/>
      </p:cViewPr>
      <p:guideLst>
        <p:guide orient="horz" pos="2160"/>
        <p:guide pos="312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21" Type="http://schemas.openxmlformats.org/officeDocument/2006/relationships/tableStyles" Target="tableStyles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0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5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9.xml"/><Relationship Id="rId10" Type="http://schemas.openxmlformats.org/officeDocument/2006/relationships/slide" Target="slides/slide4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3.xml"/><Relationship Id="rId14" Type="http://schemas.openxmlformats.org/officeDocument/2006/relationships/slide" Target="slides/slide8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bkolarek\AppData\Local\Temp\druga-ED-anketa-nastavnici-final-2012-01-31.xls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hr-H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pivotSource>
    <c:name>[druga-ED-anketa-nastavnici-final-2012-01-31.xls]Sheet1!PivotTable1</c:name>
    <c:fmtId val="-1"/>
  </c:pivotSource>
  <c:chart>
    <c:title>
      <c:tx>
        <c:rich>
          <a:bodyPr/>
          <a:lstStyle/>
          <a:p>
            <a:pPr>
              <a:defRPr/>
            </a:pPr>
            <a:r>
              <a:rPr lang="en-US" sz="1400"/>
              <a:t>Ocijenite koliko aplikacija e-Dnevnik donosi poboljšanje svojim funkcionalnostima u odnosu na 'papirnatu' razrednu knjigu:</a:t>
            </a:r>
          </a:p>
        </c:rich>
      </c:tx>
      <c:layout>
        <c:manualLayout>
          <c:xMode val="edge"/>
          <c:yMode val="edge"/>
          <c:x val="0.1484696549305797"/>
          <c:y val="5.8562612739317718E-2"/>
        </c:manualLayout>
      </c:layout>
      <c:overlay val="0"/>
    </c:title>
    <c:autoTitleDeleted val="0"/>
    <c:pivotFmts>
      <c:pivotFmt>
        <c:idx val="0"/>
        <c:marker>
          <c:symbol val="none"/>
        </c:marker>
        <c:dLbl>
          <c:idx val="0"/>
          <c:spPr/>
          <c:txPr>
            <a:bodyPr/>
            <a:lstStyle/>
            <a:p>
              <a:pPr>
                <a:defRPr/>
              </a:pPr>
              <a:endParaRPr lang="sr-Latn-RS"/>
            </a:p>
          </c:txPr>
          <c:showLegendKey val="0"/>
          <c:showVal val="0"/>
          <c:showCatName val="0"/>
          <c:showSerName val="0"/>
          <c:showPercent val="1"/>
          <c:showBubbleSize val="0"/>
        </c:dLbl>
      </c:pivotFmt>
      <c:pivotFmt>
        <c:idx val="1"/>
        <c:marker>
          <c:symbol val="none"/>
        </c:marker>
      </c:pivotFmt>
      <c:pivotFmt>
        <c:idx val="2"/>
        <c:marker>
          <c:symbol val="none"/>
        </c:marker>
        <c:dLbl>
          <c:idx val="0"/>
          <c:spPr/>
          <c:txPr>
            <a:bodyPr/>
            <a:lstStyle/>
            <a:p>
              <a:pPr>
                <a:defRPr/>
              </a:pPr>
              <a:endParaRPr lang="sr-Latn-RS"/>
            </a:p>
          </c:txPr>
          <c:showLegendKey val="0"/>
          <c:showVal val="0"/>
          <c:showCatName val="0"/>
          <c:showSerName val="0"/>
          <c:showPercent val="1"/>
          <c:showBubbleSize val="0"/>
        </c:dLbl>
      </c:pivotFmt>
      <c:pivotFmt>
        <c:idx val="3"/>
        <c:marker>
          <c:symbol val="none"/>
        </c:marker>
        <c:dLbl>
          <c:idx val="0"/>
          <c:spPr/>
          <c:txPr>
            <a:bodyPr/>
            <a:lstStyle/>
            <a:p>
              <a:pPr>
                <a:defRPr/>
              </a:pPr>
              <a:endParaRPr lang="sr-Latn-RS"/>
            </a:p>
          </c:txPr>
          <c:showLegendKey val="0"/>
          <c:showVal val="0"/>
          <c:showCatName val="0"/>
          <c:showSerName val="0"/>
          <c:showPercent val="1"/>
          <c:showBubbleSize val="0"/>
        </c:dLbl>
      </c:pivotFmt>
    </c:pivotFmts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tx>
            <c:strRef>
              <c:f>Sheet1!$B$3:$B$4</c:f>
              <c:strCache>
                <c:ptCount val="1"/>
                <c:pt idx="0">
                  <c:v>Total</c:v>
                </c:pt>
              </c:strCache>
            </c:strRef>
          </c:tx>
          <c:explosion val="25"/>
          <c:dLbls>
            <c:txPr>
              <a:bodyPr/>
              <a:lstStyle/>
              <a:p>
                <a:pPr>
                  <a:defRPr/>
                </a:pPr>
                <a:endParaRPr lang="sr-Latn-RS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cat>
            <c:strRef>
              <c:f>Sheet1!$A$5:$A$11</c:f>
              <c:strCache>
                <c:ptCount val="6"/>
                <c:pt idx="0">
                  <c:v>100% bolja </c:v>
                </c:pt>
                <c:pt idx="1">
                  <c:v>30% bolja</c:v>
                </c:pt>
                <c:pt idx="2">
                  <c:v>50% bolja</c:v>
                </c:pt>
                <c:pt idx="3">
                  <c:v>80% bolja</c:v>
                </c:pt>
                <c:pt idx="4">
                  <c:v>nije bolja </c:v>
                </c:pt>
                <c:pt idx="5">
                  <c:v>(blank)</c:v>
                </c:pt>
              </c:strCache>
            </c:strRef>
          </c:cat>
          <c:val>
            <c:numRef>
              <c:f>Sheet1!$B$5:$B$11</c:f>
              <c:numCache>
                <c:formatCode>General</c:formatCode>
                <c:ptCount val="6"/>
                <c:pt idx="0">
                  <c:v>13</c:v>
                </c:pt>
                <c:pt idx="1">
                  <c:v>3</c:v>
                </c:pt>
                <c:pt idx="2">
                  <c:v>8</c:v>
                </c:pt>
                <c:pt idx="3">
                  <c:v>29</c:v>
                </c:pt>
                <c:pt idx="4">
                  <c:v>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r"/>
      <c:legendEntry>
        <c:idx val="5"/>
        <c:delete val="1"/>
      </c:legendEntry>
      <c:layout/>
      <c:overlay val="0"/>
    </c:legend>
    <c:plotVisOnly val="1"/>
    <c:dispBlanksAs val="zero"/>
    <c:showDLblsOverMax val="0"/>
  </c:chart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fld id="{02AD3ED1-B679-4732-8A19-50A767F24C8B}" type="datetimeFigureOut">
              <a:rPr lang="en-US"/>
              <a:pPr>
                <a:defRPr/>
              </a:pPr>
              <a:t>3/8/2013</a:t>
            </a:fld>
            <a:endParaRPr lang="en-US"/>
          </a:p>
        </p:txBody>
      </p:sp>
      <p:sp>
        <p:nvSpPr>
          <p:cNvPr id="389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52500" y="685800"/>
            <a:ext cx="4953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741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fld id="{45C589BA-4E42-4104-A873-1A5FB1C18EB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289947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hr-HR" dirty="0" smtClean="0"/>
              <a:t>naslovna02</a:t>
            </a:r>
            <a:endParaRPr lang="en-US" dirty="0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089527" y="2786058"/>
            <a:ext cx="7506943" cy="500066"/>
          </a:xfrm>
          <a:prstGeom prst="rect">
            <a:avLst/>
          </a:prstGeom>
        </p:spPr>
        <p:txBody>
          <a:bodyPr tIns="0" rIns="0"/>
          <a:lstStyle>
            <a:lvl1pPr>
              <a:defRPr sz="3600" cap="all" baseline="0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hr-H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179088" y="3357562"/>
            <a:ext cx="5417382" cy="2352676"/>
          </a:xfrm>
          <a:prstGeom prst="rect">
            <a:avLst/>
          </a:prstGeom>
        </p:spPr>
        <p:txBody>
          <a:bodyPr tIns="0" rIns="0"/>
          <a:lstStyle>
            <a:lvl1pPr marL="0" indent="0" algn="r">
              <a:spcBef>
                <a:spcPts val="0"/>
              </a:spcBef>
              <a:buNone/>
              <a:defRPr sz="2700" b="1">
                <a:solidFill>
                  <a:srgbClr val="558ED5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hr-HR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2"/>
          <p:cNvSpPr>
            <a:spLocks noGrp="1"/>
          </p:cNvSpPr>
          <p:nvPr>
            <p:ph type="dt" sz="half" idx="10"/>
          </p:nvPr>
        </p:nvSpPr>
        <p:spPr>
          <a:xfrm>
            <a:off x="495300" y="6356350"/>
            <a:ext cx="23114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D532990E-323B-4547-B187-550C6EA37801}" type="datetimeFigureOut">
              <a:rPr lang="sr-Latn-CS"/>
              <a:pPr>
                <a:defRPr/>
              </a:pPr>
              <a:t>8.3.2013</a:t>
            </a:fld>
            <a:endParaRPr lang="hr-HR"/>
          </a:p>
        </p:txBody>
      </p:sp>
      <p:sp>
        <p:nvSpPr>
          <p:cNvPr id="3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384550" y="6356350"/>
            <a:ext cx="31369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4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7099300" y="6356350"/>
            <a:ext cx="23114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D69D56F4-40BA-49AB-8B90-525A7D7BE5D4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500042"/>
            <a:ext cx="8915400" cy="917596"/>
          </a:xfrm>
        </p:spPr>
        <p:txBody>
          <a:bodyPr lIns="0" tIns="72000">
            <a:normAutofit/>
          </a:bodyPr>
          <a:lstStyle>
            <a:lvl1pPr>
              <a:defRPr sz="360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5300" y="1600201"/>
            <a:ext cx="8917200" cy="4525963"/>
          </a:xfrm>
        </p:spPr>
        <p:txBody>
          <a:bodyPr lIns="0"/>
          <a:lstStyle>
            <a:lvl1pPr>
              <a:defRPr sz="3100">
                <a:solidFill>
                  <a:schemeClr val="tx1"/>
                </a:solidFill>
                <a:latin typeface="Myriad Pro" pitchFamily="34" charset="0"/>
              </a:defRPr>
            </a:lvl1pPr>
            <a:lvl2pPr>
              <a:defRPr>
                <a:solidFill>
                  <a:schemeClr val="tx1"/>
                </a:solidFill>
                <a:latin typeface="Myriad Pro" pitchFamily="34" charset="0"/>
              </a:defRPr>
            </a:lvl2pPr>
            <a:lvl3pPr>
              <a:defRPr>
                <a:solidFill>
                  <a:schemeClr val="tx1"/>
                </a:solidFill>
                <a:latin typeface="Myriad Pro" pitchFamily="34" charset="0"/>
              </a:defRPr>
            </a:lvl3pPr>
            <a:lvl4pPr>
              <a:defRPr>
                <a:solidFill>
                  <a:schemeClr val="tx1"/>
                </a:solidFill>
                <a:latin typeface="Myriad Pro" pitchFamily="34" charset="0"/>
              </a:defRPr>
            </a:lvl4pPr>
            <a:lvl5pPr>
              <a:defRPr>
                <a:solidFill>
                  <a:schemeClr val="tx1"/>
                </a:solidFill>
                <a:latin typeface="Myriad Pro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hr-HR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9850" y="6356350"/>
            <a:ext cx="2311400" cy="365125"/>
          </a:xfrm>
        </p:spPr>
        <p:txBody>
          <a:bodyPr lIns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58237A05-0FB5-4FB3-BF19-0D4181F4DBFC}" type="datetimeFigureOut">
              <a:rPr lang="sr-Latn-CS"/>
              <a:pPr>
                <a:defRPr/>
              </a:pPr>
              <a:t>8.3.2013</a:t>
            </a:fld>
            <a:endParaRPr lang="hr-H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427913" y="6356350"/>
            <a:ext cx="2311400" cy="365125"/>
          </a:xfrm>
        </p:spPr>
        <p:txBody>
          <a:bodyPr rIns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CAA2AA8F-FDD6-4017-A153-AEFEEBE1FCC8}" type="slidenum">
              <a:rPr lang="hr-HR"/>
              <a:pPr>
                <a:defRPr/>
              </a:pPr>
              <a:t>‹#›</a:t>
            </a:fld>
            <a:endParaRPr lang="hr-HR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500042"/>
            <a:ext cx="8915400" cy="917596"/>
          </a:xfrm>
        </p:spPr>
        <p:txBody>
          <a:bodyPr lIns="0" tIns="72000">
            <a:normAutofit/>
          </a:bodyPr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5300" y="1600201"/>
            <a:ext cx="8917200" cy="4525963"/>
          </a:xfrm>
        </p:spPr>
        <p:txBody>
          <a:bodyPr lIns="0"/>
          <a:lstStyle>
            <a:lvl1pPr>
              <a:defRPr sz="3100">
                <a:solidFill>
                  <a:schemeClr val="tx1"/>
                </a:solidFill>
                <a:latin typeface="Myriad Pro" pitchFamily="34" charset="0"/>
              </a:defRPr>
            </a:lvl1pPr>
            <a:lvl2pPr>
              <a:defRPr>
                <a:solidFill>
                  <a:schemeClr val="tx1"/>
                </a:solidFill>
                <a:latin typeface="Myriad Pro" pitchFamily="34" charset="0"/>
              </a:defRPr>
            </a:lvl2pPr>
            <a:lvl3pPr>
              <a:defRPr>
                <a:solidFill>
                  <a:schemeClr val="tx1"/>
                </a:solidFill>
                <a:latin typeface="Myriad Pro" pitchFamily="34" charset="0"/>
              </a:defRPr>
            </a:lvl3pPr>
            <a:lvl4pPr>
              <a:defRPr>
                <a:solidFill>
                  <a:schemeClr val="tx1"/>
                </a:solidFill>
                <a:latin typeface="Myriad Pro" pitchFamily="34" charset="0"/>
              </a:defRPr>
            </a:lvl4pPr>
            <a:lvl5pPr>
              <a:defRPr>
                <a:solidFill>
                  <a:schemeClr val="tx1"/>
                </a:solidFill>
                <a:latin typeface="Myriad Pro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hr-HR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9850" y="6356350"/>
            <a:ext cx="2311400" cy="365125"/>
          </a:xfrm>
        </p:spPr>
        <p:txBody>
          <a:bodyPr lIns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59EDA02C-B97B-415D-9791-063540C655B5}" type="datetimeFigureOut">
              <a:rPr lang="sr-Latn-CS"/>
              <a:pPr>
                <a:defRPr/>
              </a:pPr>
              <a:t>8.3.2013</a:t>
            </a:fld>
            <a:endParaRPr lang="hr-H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427913" y="6356350"/>
            <a:ext cx="2311400" cy="365125"/>
          </a:xfrm>
        </p:spPr>
        <p:txBody>
          <a:bodyPr rIns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A7D231F3-55C0-4B85-B0D2-4AA7C400F13F}" type="slidenum">
              <a:rPr lang="hr-HR"/>
              <a:pPr>
                <a:defRPr/>
              </a:pPr>
              <a:t>‹#›</a:t>
            </a:fld>
            <a:endParaRPr lang="hr-HR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500042"/>
            <a:ext cx="8915400" cy="917596"/>
          </a:xfrm>
        </p:spPr>
        <p:txBody>
          <a:bodyPr lIns="0" tIns="72000">
            <a:normAutofit/>
          </a:bodyPr>
          <a:lstStyle>
            <a:lvl1pPr>
              <a:defRPr sz="360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5300" y="1600201"/>
            <a:ext cx="8917200" cy="4525963"/>
          </a:xfrm>
        </p:spPr>
        <p:txBody>
          <a:bodyPr lIns="0"/>
          <a:lstStyle>
            <a:lvl1pPr>
              <a:defRPr sz="3100">
                <a:solidFill>
                  <a:schemeClr val="tx1"/>
                </a:solidFill>
                <a:latin typeface="Myriad Pro" pitchFamily="34" charset="0"/>
              </a:defRPr>
            </a:lvl1pPr>
            <a:lvl2pPr>
              <a:defRPr>
                <a:solidFill>
                  <a:schemeClr val="tx1"/>
                </a:solidFill>
                <a:latin typeface="Myriad Pro" pitchFamily="34" charset="0"/>
              </a:defRPr>
            </a:lvl2pPr>
            <a:lvl3pPr>
              <a:defRPr>
                <a:solidFill>
                  <a:schemeClr val="tx1"/>
                </a:solidFill>
                <a:latin typeface="Myriad Pro" pitchFamily="34" charset="0"/>
              </a:defRPr>
            </a:lvl3pPr>
            <a:lvl4pPr>
              <a:defRPr>
                <a:solidFill>
                  <a:schemeClr val="tx1"/>
                </a:solidFill>
                <a:latin typeface="Myriad Pro" pitchFamily="34" charset="0"/>
              </a:defRPr>
            </a:lvl4pPr>
            <a:lvl5pPr>
              <a:defRPr>
                <a:solidFill>
                  <a:schemeClr val="tx1"/>
                </a:solidFill>
                <a:latin typeface="Myriad Pro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hr-HR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9850" y="6356350"/>
            <a:ext cx="2311400" cy="365125"/>
          </a:xfrm>
        </p:spPr>
        <p:txBody>
          <a:bodyPr lIns="0"/>
          <a:lstStyle>
            <a:lvl1pPr>
              <a:defRPr>
                <a:ea typeface="+mn-ea"/>
              </a:defRPr>
            </a:lvl1pPr>
          </a:lstStyle>
          <a:p>
            <a:pPr>
              <a:defRPr/>
            </a:pPr>
            <a:fld id="{26F3D531-A4E7-4DC9-9FDA-01A604A7BE87}" type="datetimeFigureOut">
              <a:rPr lang="sr-Latn-CS"/>
              <a:pPr>
                <a:defRPr/>
              </a:pPr>
              <a:t>8.3.2013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427913" y="6356350"/>
            <a:ext cx="2311400" cy="365125"/>
          </a:xfrm>
        </p:spPr>
        <p:txBody>
          <a:bodyPr rIns="0"/>
          <a:lstStyle>
            <a:lvl1pPr>
              <a:defRPr>
                <a:ea typeface="+mn-ea"/>
              </a:defRPr>
            </a:lvl1pPr>
          </a:lstStyle>
          <a:p>
            <a:pPr>
              <a:defRPr/>
            </a:pPr>
            <a:fld id="{994F7368-1476-4761-9EC0-B5F97AACB858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500042"/>
            <a:ext cx="8915400" cy="917596"/>
          </a:xfrm>
        </p:spPr>
        <p:txBody>
          <a:bodyPr lIns="0" tIns="72000">
            <a:normAutofit/>
          </a:bodyPr>
          <a:lstStyle>
            <a:lvl1pPr>
              <a:defRPr sz="360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5300" y="1600201"/>
            <a:ext cx="8917200" cy="4525963"/>
          </a:xfrm>
        </p:spPr>
        <p:txBody>
          <a:bodyPr lIns="0"/>
          <a:lstStyle>
            <a:lvl1pPr>
              <a:defRPr sz="3100">
                <a:solidFill>
                  <a:schemeClr val="tx1"/>
                </a:solidFill>
                <a:latin typeface="Myriad Pro" pitchFamily="34" charset="0"/>
              </a:defRPr>
            </a:lvl1pPr>
            <a:lvl2pPr>
              <a:defRPr>
                <a:solidFill>
                  <a:schemeClr val="tx1"/>
                </a:solidFill>
                <a:latin typeface="Myriad Pro" pitchFamily="34" charset="0"/>
              </a:defRPr>
            </a:lvl2pPr>
            <a:lvl3pPr>
              <a:defRPr>
                <a:solidFill>
                  <a:schemeClr val="tx1"/>
                </a:solidFill>
                <a:latin typeface="Myriad Pro" pitchFamily="34" charset="0"/>
              </a:defRPr>
            </a:lvl3pPr>
            <a:lvl4pPr>
              <a:defRPr>
                <a:solidFill>
                  <a:schemeClr val="tx1"/>
                </a:solidFill>
                <a:latin typeface="Myriad Pro" pitchFamily="34" charset="0"/>
              </a:defRPr>
            </a:lvl4pPr>
            <a:lvl5pPr>
              <a:defRPr>
                <a:solidFill>
                  <a:schemeClr val="tx1"/>
                </a:solidFill>
                <a:latin typeface="Myriad Pro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hr-HR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9850" y="6356350"/>
            <a:ext cx="2311400" cy="365125"/>
          </a:xfrm>
        </p:spPr>
        <p:txBody>
          <a:bodyPr lIns="0"/>
          <a:lstStyle>
            <a:lvl1pPr>
              <a:defRPr>
                <a:solidFill>
                  <a:prstClr val="white"/>
                </a:solidFill>
              </a:defRPr>
            </a:lvl1pPr>
          </a:lstStyle>
          <a:p>
            <a:pPr>
              <a:defRPr/>
            </a:pPr>
            <a:fld id="{8766D69D-BA5F-4158-A8D1-C77C80EFB727}" type="datetimeFigureOut">
              <a:rPr lang="sr-Latn-CS"/>
              <a:pPr>
                <a:defRPr/>
              </a:pPr>
              <a:t>8.3.2013</a:t>
            </a:fld>
            <a:endParaRPr lang="hr-H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427913" y="6356350"/>
            <a:ext cx="2311400" cy="365125"/>
          </a:xfrm>
        </p:spPr>
        <p:txBody>
          <a:bodyPr rIns="0"/>
          <a:lstStyle>
            <a:lvl1pPr>
              <a:defRPr>
                <a:solidFill>
                  <a:prstClr val="white"/>
                </a:solidFill>
              </a:defRPr>
            </a:lvl1pPr>
          </a:lstStyle>
          <a:p>
            <a:pPr>
              <a:defRPr/>
            </a:pPr>
            <a:fld id="{7F2C6AB4-C6E2-4339-A2F6-D7EAD4466DC9}" type="slidenum">
              <a:rPr lang="hr-HR"/>
              <a:pPr>
                <a:defRPr/>
              </a:pPr>
              <a:t>‹#›</a:t>
            </a:fld>
            <a:endParaRPr lang="hr-HR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3.xml"/></Relationships>
</file>

<file path=ppt/slideMasters/_rels/slideMaster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theme" Target="../theme/theme3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4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5.xml"/></Relationships>
</file>

<file path=ppt/slideMasters/_rels/slideMaster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6.xml"/><Relationship Id="rId1" Type="http://schemas.openxmlformats.org/officeDocument/2006/relationships/slideLayout" Target="../slideLayouts/slideLayout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4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741" r:id="rId1"/>
    <p:sldLayoutId id="2147483742" r:id="rId2"/>
  </p:sldLayoutIdLst>
  <p:txStyles>
    <p:titleStyle>
      <a:lvl1pPr algn="r" rtl="0" eaLnBrk="0" fontAlgn="base" hangingPunct="0">
        <a:spcBef>
          <a:spcPct val="0"/>
        </a:spcBef>
        <a:spcAft>
          <a:spcPct val="0"/>
        </a:spcAft>
        <a:defRPr sz="3200" b="1" kern="1200">
          <a:solidFill>
            <a:srgbClr val="7F7F7F"/>
          </a:solidFill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7F7F7F"/>
          </a:solidFill>
          <a:latin typeface="Calibri" pitchFamily="34" charset="0"/>
        </a:defRPr>
      </a:lvl2pPr>
      <a:lvl3pPr algn="r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7F7F7F"/>
          </a:solidFill>
          <a:latin typeface="Calibri" pitchFamily="34" charset="0"/>
        </a:defRPr>
      </a:lvl3pPr>
      <a:lvl4pPr algn="r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7F7F7F"/>
          </a:solidFill>
          <a:latin typeface="Calibri" pitchFamily="34" charset="0"/>
        </a:defRPr>
      </a:lvl4pPr>
      <a:lvl5pPr algn="r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7F7F7F"/>
          </a:solidFill>
          <a:latin typeface="Calibri" pitchFamily="34" charset="0"/>
        </a:defRPr>
      </a:lvl5pPr>
      <a:lvl6pPr marL="457200" algn="r" rtl="0" fontAlgn="base">
        <a:spcBef>
          <a:spcPct val="0"/>
        </a:spcBef>
        <a:spcAft>
          <a:spcPct val="0"/>
        </a:spcAft>
        <a:defRPr sz="3200" b="1">
          <a:solidFill>
            <a:srgbClr val="7F7F7F"/>
          </a:solidFill>
          <a:latin typeface="Calibri" pitchFamily="34" charset="0"/>
        </a:defRPr>
      </a:lvl6pPr>
      <a:lvl7pPr marL="914400" algn="r" rtl="0" fontAlgn="base">
        <a:spcBef>
          <a:spcPct val="0"/>
        </a:spcBef>
        <a:spcAft>
          <a:spcPct val="0"/>
        </a:spcAft>
        <a:defRPr sz="3200" b="1">
          <a:solidFill>
            <a:srgbClr val="7F7F7F"/>
          </a:solidFill>
          <a:latin typeface="Calibri" pitchFamily="34" charset="0"/>
        </a:defRPr>
      </a:lvl7pPr>
      <a:lvl8pPr marL="1371600" algn="r" rtl="0" fontAlgn="base">
        <a:spcBef>
          <a:spcPct val="0"/>
        </a:spcBef>
        <a:spcAft>
          <a:spcPct val="0"/>
        </a:spcAft>
        <a:defRPr sz="3200" b="1">
          <a:solidFill>
            <a:srgbClr val="7F7F7F"/>
          </a:solidFill>
          <a:latin typeface="Calibri" pitchFamily="34" charset="0"/>
        </a:defRPr>
      </a:lvl8pPr>
      <a:lvl9pPr marL="1828800" algn="r" rtl="0" fontAlgn="base">
        <a:spcBef>
          <a:spcPct val="0"/>
        </a:spcBef>
        <a:spcAft>
          <a:spcPct val="0"/>
        </a:spcAft>
        <a:defRPr sz="3200" b="1">
          <a:solidFill>
            <a:srgbClr val="7F7F7F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C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3" cstate="print">
            <a:lum/>
          </a:blip>
          <a:srcRect/>
          <a:stretch>
            <a:fillRect t="-2000" b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95300" y="274638"/>
            <a:ext cx="8915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hr-HR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95300" y="1600200"/>
            <a:ext cx="89154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0" y="6356350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fld id="{F6E87E9E-925F-4E46-A40A-D8686998E90F}" type="datetimeFigureOut">
              <a:rPr lang="sr-Latn-CS"/>
              <a:pPr>
                <a:defRPr/>
              </a:pPr>
              <a:t>8.3.2013</a:t>
            </a:fld>
            <a:endParaRPr lang="hr-H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84550" y="6356350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70788" y="6356350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fld id="{818EC25A-D35C-4008-8E7A-B04809CC03E2}" type="slidenum">
              <a:rPr lang="hr-HR"/>
              <a:pPr>
                <a:defRPr/>
              </a:pPr>
              <a:t>‹#›</a:t>
            </a:fld>
            <a:endParaRPr lang="hr-H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3" r:id="rId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 b="1" kern="1200">
          <a:solidFill>
            <a:srgbClr val="558ED5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558ED5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558ED5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558ED5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558ED5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 b="1">
          <a:solidFill>
            <a:srgbClr val="558ED5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 b="1">
          <a:solidFill>
            <a:srgbClr val="558ED5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 b="1">
          <a:solidFill>
            <a:srgbClr val="558ED5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 b="1">
          <a:solidFill>
            <a:srgbClr val="558ED5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C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 bwMode="auto">
          <a:xfrm>
            <a:off x="495300" y="274638"/>
            <a:ext cx="8915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hr-HR" smtClean="0"/>
          </a:p>
        </p:txBody>
      </p:sp>
      <p:sp>
        <p:nvSpPr>
          <p:cNvPr id="205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95300" y="1600200"/>
            <a:ext cx="89154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 smtClean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2"/>
          </p:nvPr>
        </p:nvSpPr>
        <p:spPr>
          <a:xfrm>
            <a:off x="0" y="6356350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fld id="{40F1D85D-17BA-4258-839C-22180B8EB8FA}" type="datetimeFigureOut">
              <a:rPr lang="sr-Latn-CS"/>
              <a:pPr>
                <a:defRPr/>
              </a:pPr>
              <a:t>8.3.2013</a:t>
            </a:fld>
            <a:endParaRPr lang="hr-HR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84550" y="6356350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70788" y="6356350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fld id="{DA515BA1-4DEE-4B70-93F1-F97087FD3946}" type="slidenum">
              <a:rPr lang="hr-HR"/>
              <a:pPr>
                <a:defRPr/>
              </a:pPr>
              <a:t>‹#›</a:t>
            </a:fld>
            <a:endParaRPr lang="hr-H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 b="1" kern="1200">
          <a:solidFill>
            <a:srgbClr val="558ED5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558ED5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558ED5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558ED5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558ED5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 b="1">
          <a:solidFill>
            <a:srgbClr val="558ED5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 b="1">
          <a:solidFill>
            <a:srgbClr val="558ED5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 b="1">
          <a:solidFill>
            <a:srgbClr val="558ED5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 b="1">
          <a:solidFill>
            <a:srgbClr val="558ED5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C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Placeholder 1"/>
          <p:cNvSpPr>
            <a:spLocks noGrp="1"/>
          </p:cNvSpPr>
          <p:nvPr>
            <p:ph type="title"/>
          </p:nvPr>
        </p:nvSpPr>
        <p:spPr bwMode="auto">
          <a:xfrm>
            <a:off x="495300" y="274638"/>
            <a:ext cx="8915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hr-HR" smtClean="0"/>
          </a:p>
        </p:txBody>
      </p:sp>
      <p:sp>
        <p:nvSpPr>
          <p:cNvPr id="3075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95300" y="1600200"/>
            <a:ext cx="89154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 smtClean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2"/>
          </p:nvPr>
        </p:nvSpPr>
        <p:spPr>
          <a:xfrm>
            <a:off x="0" y="6356350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fld id="{5BCBFCAB-0697-400E-9972-F2EC364EE820}" type="datetimeFigureOut">
              <a:rPr lang="sr-Latn-CS"/>
              <a:pPr>
                <a:defRPr/>
              </a:pPr>
              <a:t>8.3.2013</a:t>
            </a:fld>
            <a:endParaRPr lang="hr-HR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84550" y="6356350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70788" y="6356350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fld id="{216AB8B2-4EE3-4A78-BA52-B5A612E1463F}" type="slidenum">
              <a:rPr lang="hr-HR"/>
              <a:pPr>
                <a:defRPr/>
              </a:pPr>
              <a:t>‹#›</a:t>
            </a:fld>
            <a:endParaRPr lang="hr-H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4" r:id="rId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 b="1" kern="1200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 b="1">
          <a:solidFill>
            <a:srgbClr val="558ED5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 b="1">
          <a:solidFill>
            <a:srgbClr val="558ED5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 b="1">
          <a:solidFill>
            <a:srgbClr val="558ED5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 b="1">
          <a:solidFill>
            <a:srgbClr val="558ED5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C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3" cstate="print">
            <a:lum/>
          </a:blip>
          <a:srcRect/>
          <a:stretch>
            <a:fillRect t="-2000" b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Placeholder 1"/>
          <p:cNvSpPr>
            <a:spLocks noGrp="1"/>
          </p:cNvSpPr>
          <p:nvPr>
            <p:ph type="title"/>
          </p:nvPr>
        </p:nvSpPr>
        <p:spPr bwMode="auto">
          <a:xfrm>
            <a:off x="495300" y="274638"/>
            <a:ext cx="8915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hr-HR" smtClean="0"/>
          </a:p>
        </p:txBody>
      </p:sp>
      <p:sp>
        <p:nvSpPr>
          <p:cNvPr id="409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95300" y="1600200"/>
            <a:ext cx="89154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0" y="6356350"/>
            <a:ext cx="23114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prstClr val="white"/>
                </a:solidFill>
                <a:latin typeface="Myriad Pro" pitchFamily="34" charset="0"/>
                <a:ea typeface="ＭＳ Ｐゴシック" pitchFamily="34" charset="-128"/>
              </a:defRPr>
            </a:lvl1pPr>
          </a:lstStyle>
          <a:p>
            <a:pPr>
              <a:defRPr/>
            </a:pPr>
            <a:fld id="{E7A8CB6C-72E1-4E96-A192-1F5DF2FC8C9A}" type="datetimeFigureOut">
              <a:rPr lang="sr-Latn-CS"/>
              <a:pPr>
                <a:defRPr/>
              </a:pPr>
              <a:t>8.3.2013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84550" y="6356350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70788" y="6356350"/>
            <a:ext cx="23114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prstClr val="white"/>
                </a:solidFill>
                <a:latin typeface="Myriad Pro" pitchFamily="34" charset="0"/>
                <a:ea typeface="ＭＳ Ｐゴシック" pitchFamily="34" charset="-128"/>
              </a:defRPr>
            </a:lvl1pPr>
          </a:lstStyle>
          <a:p>
            <a:pPr>
              <a:defRPr/>
            </a:pPr>
            <a:fld id="{B5D64E03-CF80-4490-9090-1246EBF7C652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 b="1" kern="1200">
          <a:solidFill>
            <a:srgbClr val="558ED5"/>
          </a:solidFill>
          <a:latin typeface="+mj-lt"/>
          <a:ea typeface="ＭＳ Ｐゴシック" charset="0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558ED5"/>
          </a:solidFill>
          <a:latin typeface="Calibri" pitchFamily="34" charset="0"/>
          <a:ea typeface="ＭＳ Ｐゴシック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558ED5"/>
          </a:solidFill>
          <a:latin typeface="Calibri" pitchFamily="34" charset="0"/>
          <a:ea typeface="ＭＳ Ｐゴシック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558ED5"/>
          </a:solidFill>
          <a:latin typeface="Calibri" pitchFamily="34" charset="0"/>
          <a:ea typeface="ＭＳ Ｐゴシック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558ED5"/>
          </a:solidFill>
          <a:latin typeface="Calibri" pitchFamily="34" charset="0"/>
          <a:ea typeface="ＭＳ Ｐゴシック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 b="1">
          <a:solidFill>
            <a:srgbClr val="558ED5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 b="1">
          <a:solidFill>
            <a:srgbClr val="558ED5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 b="1">
          <a:solidFill>
            <a:srgbClr val="558ED5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 b="1">
          <a:solidFill>
            <a:srgbClr val="558ED5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defRPr sz="3200" kern="1200">
          <a:solidFill>
            <a:schemeClr val="tx1"/>
          </a:solidFill>
          <a:latin typeface="+mn-lt"/>
          <a:ea typeface="ＭＳ Ｐゴシック" charset="0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defRPr sz="2800" kern="1200">
          <a:solidFill>
            <a:schemeClr val="tx1"/>
          </a:solidFill>
          <a:latin typeface="+mn-lt"/>
          <a:ea typeface="ＭＳ Ｐゴシック" charset="0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defRPr sz="2400" kern="1200">
          <a:solidFill>
            <a:schemeClr val="tx1"/>
          </a:solidFill>
          <a:latin typeface="+mn-lt"/>
          <a:ea typeface="ＭＳ Ｐゴシック" charset="0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C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3" cstate="print">
            <a:lum/>
          </a:blip>
          <a:srcRect/>
          <a:stretch>
            <a:fillRect t="-2000" b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Placeholder 1"/>
          <p:cNvSpPr>
            <a:spLocks noGrp="1"/>
          </p:cNvSpPr>
          <p:nvPr>
            <p:ph type="title"/>
          </p:nvPr>
        </p:nvSpPr>
        <p:spPr bwMode="auto">
          <a:xfrm>
            <a:off x="495300" y="274638"/>
            <a:ext cx="8915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hr-HR" smtClean="0"/>
          </a:p>
        </p:txBody>
      </p:sp>
      <p:sp>
        <p:nvSpPr>
          <p:cNvPr id="512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95300" y="1600200"/>
            <a:ext cx="89154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0" y="6356350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prstClr val="white"/>
                </a:solidFill>
                <a:latin typeface="+mn-lt"/>
              </a:defRPr>
            </a:lvl1pPr>
          </a:lstStyle>
          <a:p>
            <a:pPr>
              <a:defRPr/>
            </a:pPr>
            <a:fld id="{5FFCC4B7-C819-4FD0-8BED-EF2429F63E41}" type="datetimeFigureOut">
              <a:rPr lang="sr-Latn-CS"/>
              <a:pPr>
                <a:defRPr/>
              </a:pPr>
              <a:t>8.3.2013</a:t>
            </a:fld>
            <a:endParaRPr lang="hr-H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84550" y="6356350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+mn-lt"/>
              </a:defRPr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70788" y="6356350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prstClr val="white"/>
                </a:solidFill>
                <a:latin typeface="+mn-lt"/>
              </a:defRPr>
            </a:lvl1pPr>
          </a:lstStyle>
          <a:p>
            <a:pPr>
              <a:defRPr/>
            </a:pPr>
            <a:fld id="{AF8E3A88-2407-4FBA-B8AB-38DEED583A12}" type="slidenum">
              <a:rPr lang="hr-HR"/>
              <a:pPr>
                <a:defRPr/>
              </a:pPr>
              <a:t>‹#›</a:t>
            </a:fld>
            <a:endParaRPr lang="hr-H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6" r:id="rId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 b="1" kern="1200">
          <a:solidFill>
            <a:srgbClr val="558ED5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558ED5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558ED5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558ED5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558ED5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 b="1">
          <a:solidFill>
            <a:srgbClr val="558ED5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 b="1">
          <a:solidFill>
            <a:srgbClr val="558ED5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 b="1">
          <a:solidFill>
            <a:srgbClr val="558ED5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 b="1">
          <a:solidFill>
            <a:srgbClr val="558ED5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C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arnet.hr/e-dnevnik" TargetMode="Externa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2"/>
          <p:cNvSpPr>
            <a:spLocks noGrp="1"/>
          </p:cNvSpPr>
          <p:nvPr>
            <p:ph type="ctrTitle"/>
          </p:nvPr>
        </p:nvSpPr>
        <p:spPr bwMode="auto">
          <a:xfrm>
            <a:off x="2865438" y="2425700"/>
            <a:ext cx="6731000" cy="1074738"/>
          </a:xfrm>
          <a:noFill/>
          <a:ln>
            <a:miter lim="800000"/>
            <a:headEnd/>
            <a:tailEnd/>
          </a:ln>
        </p:spPr>
        <p:txBody>
          <a:bodyPr vert="horz" wrap="square" l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cap="none" dirty="0" smtClean="0"/>
              <a:t>e</a:t>
            </a:r>
            <a:r>
              <a:rPr lang="hr-HR" cap="none" dirty="0" smtClean="0"/>
              <a:t>-Dnevnik</a:t>
            </a:r>
            <a:r>
              <a:rPr lang="en-US" cap="none" dirty="0" smtClean="0"/>
              <a:t/>
            </a:r>
            <a:br>
              <a:rPr lang="en-US" cap="none" dirty="0" smtClean="0"/>
            </a:br>
            <a:endParaRPr lang="hr-HR" sz="2800" cap="none" dirty="0" smtClean="0"/>
          </a:p>
        </p:txBody>
      </p:sp>
      <p:sp>
        <p:nvSpPr>
          <p:cNvPr id="11267" name="Subtitle 3"/>
          <p:cNvSpPr>
            <a:spLocks noGrp="1"/>
          </p:cNvSpPr>
          <p:nvPr>
            <p:ph type="subTitle" idx="1"/>
          </p:nvPr>
        </p:nvSpPr>
        <p:spPr bwMode="auto">
          <a:xfrm>
            <a:off x="4178300" y="4316413"/>
            <a:ext cx="5418138" cy="2352675"/>
          </a:xfrm>
          <a:noFill/>
          <a:ln>
            <a:miter lim="800000"/>
            <a:headEnd/>
            <a:tailEnd/>
          </a:ln>
        </p:spPr>
        <p:txBody>
          <a:bodyPr vert="horz" wrap="square" l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hr-HR" dirty="0" smtClean="0"/>
              <a:t>Barbara </a:t>
            </a:r>
            <a:r>
              <a:rPr lang="hr-HR" dirty="0" err="1" smtClean="0"/>
              <a:t>Kolarek</a:t>
            </a:r>
            <a:endParaRPr lang="hr-HR" dirty="0" smtClean="0"/>
          </a:p>
          <a:p>
            <a:pPr eaLnBrk="1" hangingPunct="1">
              <a:spcBef>
                <a:spcPct val="0"/>
              </a:spcBef>
            </a:pPr>
            <a:r>
              <a:rPr lang="hr-HR" sz="2000" dirty="0" smtClean="0"/>
              <a:t>Voditeljica projekta</a:t>
            </a:r>
          </a:p>
          <a:p>
            <a:pPr eaLnBrk="1" hangingPunct="1">
              <a:spcBef>
                <a:spcPct val="0"/>
              </a:spcBef>
            </a:pPr>
            <a:endParaRPr lang="hr-HR" sz="2000" dirty="0" smtClean="0"/>
          </a:p>
          <a:p>
            <a:pPr eaLnBrk="1" hangingPunct="1">
              <a:spcBef>
                <a:spcPct val="0"/>
              </a:spcBef>
            </a:pPr>
            <a:r>
              <a:rPr lang="hr-HR" dirty="0" smtClean="0"/>
              <a:t>Dalibor </a:t>
            </a:r>
            <a:r>
              <a:rPr lang="hr-HR" dirty="0" err="1" smtClean="0"/>
              <a:t>Kirchmayer</a:t>
            </a:r>
            <a:endParaRPr lang="hr-HR" dirty="0" smtClean="0"/>
          </a:p>
          <a:p>
            <a:pPr eaLnBrk="1" hangingPunct="1">
              <a:spcBef>
                <a:spcPct val="0"/>
              </a:spcBef>
            </a:pPr>
            <a:r>
              <a:rPr lang="hr-HR" sz="2000" dirty="0" smtClean="0"/>
              <a:t>Voditelj razvojnog tima</a:t>
            </a:r>
            <a:endParaRPr lang="en-US" sz="2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Planovi 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itchFamily="34" charset="0"/>
              <a:buChar char="•"/>
            </a:pPr>
            <a:r>
              <a:rPr lang="hr-HR" dirty="0" smtClean="0"/>
              <a:t>Funkcionalnosti na zahtjev škola</a:t>
            </a:r>
          </a:p>
          <a:p>
            <a:pPr>
              <a:buFont typeface="Arial" pitchFamily="34" charset="0"/>
              <a:buChar char="•"/>
            </a:pPr>
            <a:r>
              <a:rPr lang="hr-HR" dirty="0" smtClean="0"/>
              <a:t>Prilagodba sustava za osnovne glazbene škole, centrima za odgoj i obrazovanje, </a:t>
            </a:r>
            <a:r>
              <a:rPr lang="hr-HR" smtClean="0"/>
              <a:t>jezicima nacionalnih manjina</a:t>
            </a:r>
            <a:endParaRPr lang="hr-HR" dirty="0" smtClean="0"/>
          </a:p>
          <a:p>
            <a:pPr>
              <a:buFont typeface="Arial" pitchFamily="34" charset="0"/>
              <a:buChar char="•"/>
            </a:pPr>
            <a:r>
              <a:rPr lang="hr-HR" dirty="0" smtClean="0"/>
              <a:t>Uspostava repozitorija nastavnih materijala po nastavnim temama </a:t>
            </a:r>
          </a:p>
          <a:p>
            <a:pPr lvl="1">
              <a:buFont typeface="Arial" pitchFamily="34" charset="0"/>
              <a:buChar char="•"/>
            </a:pPr>
            <a:r>
              <a:rPr lang="hr-HR" dirty="0" smtClean="0"/>
              <a:t>vrednovanje i bodovanje najboljih u dogovoru s nadležnom Agencijom</a:t>
            </a:r>
            <a:endParaRPr lang="hr-H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dirty="0" smtClean="0"/>
              <a:t>E-Dnevnik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itchFamily="34" charset="0"/>
              <a:buChar char="•"/>
            </a:pPr>
            <a:r>
              <a:rPr lang="hr-HR" sz="2400" dirty="0" smtClean="0"/>
              <a:t>Web aplikacija za vođenje razredne knjige (imenik, dnevnik rada, zapisnici)</a:t>
            </a:r>
          </a:p>
          <a:p>
            <a:pPr>
              <a:buFont typeface="Arial" pitchFamily="34" charset="0"/>
              <a:buChar char="•"/>
            </a:pPr>
            <a:r>
              <a:rPr lang="hr-HR" sz="2400" dirty="0" smtClean="0"/>
              <a:t>Razvijen u </a:t>
            </a:r>
            <a:r>
              <a:rPr lang="hr-HR" sz="2400" dirty="0" err="1" smtClean="0"/>
              <a:t>CARNetu</a:t>
            </a:r>
            <a:r>
              <a:rPr lang="hr-HR" sz="2400" dirty="0" smtClean="0"/>
              <a:t> 2011. za potrebe informatizacije vođenja razredne evidencije u osnovnim i srednjim školama</a:t>
            </a:r>
          </a:p>
          <a:p>
            <a:pPr>
              <a:buFont typeface="Arial" pitchFamily="34" charset="0"/>
              <a:buChar char="•"/>
            </a:pPr>
            <a:r>
              <a:rPr lang="hr-HR" sz="2400" dirty="0" smtClean="0"/>
              <a:t>Ima sve funkcionalnosti “papirnate” razredne knjige uz dodatne funkcionalnosti koje omogućuje ICT</a:t>
            </a:r>
          </a:p>
        </p:txBody>
      </p:sp>
      <p:pic>
        <p:nvPicPr>
          <p:cNvPr id="4" name="Picture 2" descr="C:\Users\bkolarek\AppData\Local\Temp\tablet i imenik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880992" y="4000563"/>
            <a:ext cx="4808984" cy="270505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500063"/>
            <a:ext cx="8915400" cy="917575"/>
          </a:xfrm>
        </p:spPr>
        <p:txBody>
          <a:bodyPr/>
          <a:lstStyle/>
          <a:p>
            <a:pPr>
              <a:defRPr/>
            </a:pPr>
            <a:r>
              <a:rPr lang="hr-HR" dirty="0" smtClean="0"/>
              <a:t>Funkcionalnosti</a:t>
            </a:r>
            <a:endParaRPr lang="hr-HR" dirty="0"/>
          </a:p>
        </p:txBody>
      </p:sp>
      <p:sp>
        <p:nvSpPr>
          <p:cNvPr id="8195" name="Content Placeholder 2"/>
          <p:cNvSpPr>
            <a:spLocks noGrp="1"/>
          </p:cNvSpPr>
          <p:nvPr>
            <p:ph idx="1"/>
          </p:nvPr>
        </p:nvSpPr>
        <p:spPr>
          <a:xfrm>
            <a:off x="495300" y="1556792"/>
            <a:ext cx="8916988" cy="4569371"/>
          </a:xfrm>
        </p:spPr>
        <p:txBody>
          <a:bodyPr/>
          <a:lstStyle/>
          <a:p>
            <a:pPr lvl="1">
              <a:buFont typeface="Arial" charset="0"/>
              <a:buChar char="•"/>
            </a:pPr>
            <a:r>
              <a:rPr lang="hr-HR" sz="2400" dirty="0" smtClean="0"/>
              <a:t>Brza, jednostavna i pouzdana izrada raznih izvještaja </a:t>
            </a:r>
          </a:p>
          <a:p>
            <a:pPr lvl="1">
              <a:buFont typeface="Arial" charset="0"/>
              <a:buChar char="•"/>
            </a:pPr>
            <a:r>
              <a:rPr lang="hr-HR" sz="2400" dirty="0" smtClean="0"/>
              <a:t>Razni sustavi alarmiranja</a:t>
            </a:r>
          </a:p>
          <a:p>
            <a:pPr lvl="1">
              <a:buFont typeface="Arial" charset="0"/>
              <a:buChar char="•"/>
            </a:pPr>
            <a:r>
              <a:rPr lang="hr-HR" sz="2400" dirty="0" smtClean="0"/>
              <a:t>Sustav obavještavanja roditelja o izostancima djeteta</a:t>
            </a:r>
          </a:p>
          <a:p>
            <a:pPr lvl="2">
              <a:buFont typeface="Arial" charset="0"/>
              <a:buChar char="•"/>
            </a:pPr>
            <a:r>
              <a:rPr lang="hr-HR" sz="2000" dirty="0" smtClean="0"/>
              <a:t>Roditelj svako jutro dobiva automatsku e-mail poruku ukoliko je njegovo dijete izostalo </a:t>
            </a:r>
          </a:p>
          <a:p>
            <a:pPr lvl="1">
              <a:buFont typeface="Arial" charset="0"/>
              <a:buChar char="•"/>
            </a:pPr>
            <a:r>
              <a:rPr lang="hr-HR" sz="2400" dirty="0" smtClean="0"/>
              <a:t>e-Dnevnik za učenike</a:t>
            </a:r>
          </a:p>
          <a:p>
            <a:pPr lvl="2">
              <a:buFont typeface="Arial" charset="0"/>
              <a:buChar char="•"/>
            </a:pPr>
            <a:r>
              <a:rPr lang="hr-HR" sz="2000" dirty="0" smtClean="0"/>
              <a:t>pristup ocjenama, bilješkama i izostancima koje nastavnici upisuju u e-Dnevnik </a:t>
            </a:r>
          </a:p>
          <a:p>
            <a:pPr lvl="2">
              <a:buFont typeface="Arial" charset="0"/>
              <a:buChar char="•"/>
            </a:pPr>
            <a:r>
              <a:rPr lang="hr-HR" sz="2000" dirty="0" smtClean="0"/>
              <a:t>mobilna i </a:t>
            </a:r>
            <a:r>
              <a:rPr lang="hr-HR" sz="2000" dirty="0" err="1" smtClean="0"/>
              <a:t>desktop</a:t>
            </a:r>
            <a:r>
              <a:rPr lang="hr-HR" sz="2000" dirty="0" smtClean="0"/>
              <a:t> verzija</a:t>
            </a:r>
          </a:p>
          <a:p>
            <a:pPr lvl="1">
              <a:buFont typeface="Arial" charset="0"/>
              <a:buChar char="•"/>
            </a:pPr>
            <a:r>
              <a:rPr lang="hr-HR" sz="2400" dirty="0" smtClean="0"/>
              <a:t>Nastavnik može vidjeti samo ocjene iz svog predmeta</a:t>
            </a:r>
          </a:p>
          <a:p>
            <a:pPr lvl="1"/>
            <a:endParaRPr lang="hr-HR" sz="2400" dirty="0" smtClean="0">
              <a:sym typeface="Wingdings" pitchFamily="2" charset="2"/>
            </a:endParaRPr>
          </a:p>
          <a:p>
            <a:pPr lvl="1">
              <a:buFont typeface="Arial" charset="0"/>
              <a:buChar char="•"/>
            </a:pPr>
            <a:endParaRPr lang="hr-HR" sz="2400" dirty="0" smtClean="0"/>
          </a:p>
          <a:p>
            <a:pPr lvl="1">
              <a:buFont typeface="Arial" charset="0"/>
              <a:buChar char="•"/>
            </a:pPr>
            <a:endParaRPr lang="hr-HR" dirty="0" smtClean="0"/>
          </a:p>
          <a:p>
            <a:pPr>
              <a:buFont typeface="Arial" charset="0"/>
              <a:buChar char="•"/>
            </a:pPr>
            <a:endParaRPr lang="hr-HR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500042"/>
            <a:ext cx="8915400" cy="917596"/>
          </a:xfrm>
        </p:spPr>
        <p:txBody>
          <a:bodyPr/>
          <a:lstStyle/>
          <a:p>
            <a:r>
              <a:rPr lang="hr-HR" dirty="0" smtClean="0"/>
              <a:t>Sigurnost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5300" y="1412777"/>
            <a:ext cx="8917200" cy="4713388"/>
          </a:xfrm>
        </p:spPr>
        <p:txBody>
          <a:bodyPr/>
          <a:lstStyle/>
          <a:p>
            <a:pPr>
              <a:buFont typeface="Arial" pitchFamily="34" charset="0"/>
              <a:buChar char="•"/>
            </a:pPr>
            <a:r>
              <a:rPr lang="hr-HR" sz="2400" dirty="0" smtClean="0"/>
              <a:t>Nastavnici se prijavljuju sa svojim AAI elektroničkim identitetom, pinom  i jednokratnom zaporkom koju generira </a:t>
            </a:r>
            <a:r>
              <a:rPr lang="hr-HR" sz="2400" dirty="0" err="1" smtClean="0"/>
              <a:t>token</a:t>
            </a:r>
            <a:endParaRPr lang="hr-HR" sz="2400" dirty="0" smtClean="0"/>
          </a:p>
          <a:p>
            <a:pPr>
              <a:buFont typeface="Arial" pitchFamily="34" charset="0"/>
              <a:buChar char="•"/>
            </a:pPr>
            <a:r>
              <a:rPr lang="hr-HR" sz="2400" dirty="0" err="1" smtClean="0"/>
              <a:t>Token</a:t>
            </a:r>
            <a:r>
              <a:rPr lang="hr-HR" sz="2400" dirty="0" smtClean="0"/>
              <a:t> je registriran na određenog korisnika</a:t>
            </a:r>
          </a:p>
          <a:p>
            <a:pPr>
              <a:buFont typeface="Arial" pitchFamily="34" charset="0"/>
              <a:buChar char="•"/>
            </a:pPr>
            <a:r>
              <a:rPr lang="hr-HR" sz="2400" dirty="0" smtClean="0"/>
              <a:t>Sustav evidentira svaki ulazak i unos u aplikaciju</a:t>
            </a:r>
          </a:p>
          <a:p>
            <a:pPr>
              <a:buFont typeface="Arial" pitchFamily="34" charset="0"/>
              <a:buChar char="•"/>
            </a:pPr>
            <a:r>
              <a:rPr lang="hr-HR" sz="2400" dirty="0" smtClean="0"/>
              <a:t>Unesene ocjene može mijenjati samo školski administrator </a:t>
            </a:r>
          </a:p>
          <a:p>
            <a:pPr>
              <a:buFont typeface="Arial" pitchFamily="34" charset="0"/>
              <a:buChar char="•"/>
            </a:pPr>
            <a:r>
              <a:rPr lang="hr-HR" sz="2400" dirty="0" smtClean="0"/>
              <a:t>Svi podaci su pohranjeni na </a:t>
            </a:r>
            <a:r>
              <a:rPr lang="hr-HR" sz="2400" dirty="0" err="1" smtClean="0"/>
              <a:t>CARNetovim</a:t>
            </a:r>
            <a:r>
              <a:rPr lang="hr-HR" sz="2400" dirty="0" smtClean="0"/>
              <a:t> serverima na odvojenim lokacijama</a:t>
            </a:r>
          </a:p>
          <a:p>
            <a:pPr>
              <a:buFont typeface="Arial" pitchFamily="34" charset="0"/>
              <a:buChar char="•"/>
            </a:pPr>
            <a:r>
              <a:rPr lang="hr-HR" sz="2400" dirty="0" smtClean="0"/>
              <a:t>Prednosti:</a:t>
            </a:r>
          </a:p>
          <a:p>
            <a:pPr lvl="1">
              <a:buFont typeface="Arial" pitchFamily="34" charset="0"/>
              <a:buChar char="•"/>
            </a:pPr>
            <a:r>
              <a:rPr lang="hr-HR" sz="2100" dirty="0" smtClean="0"/>
              <a:t>Smanjena mogućnost neovlaštenog unosa podataka</a:t>
            </a:r>
          </a:p>
          <a:p>
            <a:pPr lvl="1">
              <a:buFont typeface="Arial" pitchFamily="34" charset="0"/>
              <a:buChar char="•"/>
            </a:pPr>
            <a:r>
              <a:rPr lang="hr-HR" sz="2100" dirty="0" smtClean="0"/>
              <a:t>Onemogućeno uništavanje podataka</a:t>
            </a:r>
          </a:p>
          <a:p>
            <a:pPr>
              <a:buFont typeface="Arial" pitchFamily="34" charset="0"/>
              <a:buChar char="•"/>
            </a:pPr>
            <a:endParaRPr lang="hr-H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Pilot-projekt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5300" y="1556791"/>
            <a:ext cx="8917200" cy="4569373"/>
          </a:xfrm>
        </p:spPr>
        <p:txBody>
          <a:bodyPr/>
          <a:lstStyle/>
          <a:p>
            <a:pPr>
              <a:buFont typeface="Arial" pitchFamily="34" charset="0"/>
              <a:buChar char="•"/>
            </a:pPr>
            <a:r>
              <a:rPr lang="hr-HR" sz="2400" dirty="0" smtClean="0"/>
              <a:t>E-Dnevnik se počinje koristiti s početkom školske godine 2011./2012 .</a:t>
            </a:r>
          </a:p>
          <a:p>
            <a:pPr>
              <a:buFont typeface="Arial" pitchFamily="34" charset="0"/>
              <a:buChar char="•"/>
            </a:pPr>
            <a:r>
              <a:rPr lang="hr-HR" sz="2400" dirty="0" smtClean="0"/>
              <a:t>U 10 prvih razreda – </a:t>
            </a:r>
            <a:r>
              <a:rPr lang="hr-HR" sz="2400" dirty="0" err="1" smtClean="0"/>
              <a:t>cca</a:t>
            </a:r>
            <a:r>
              <a:rPr lang="hr-HR" sz="2400" dirty="0" smtClean="0"/>
              <a:t>. 80 nastavnika i 300 učenika</a:t>
            </a:r>
          </a:p>
          <a:p>
            <a:pPr lvl="1">
              <a:buFont typeface="Arial" pitchFamily="34" charset="0"/>
              <a:buChar char="•"/>
            </a:pPr>
            <a:r>
              <a:rPr lang="hr-HR" sz="2100" dirty="0" smtClean="0"/>
              <a:t>XV. gimnazija u Zagrebu</a:t>
            </a:r>
          </a:p>
          <a:p>
            <a:pPr lvl="1">
              <a:buFont typeface="Arial" pitchFamily="34" charset="0"/>
              <a:buChar char="•"/>
            </a:pPr>
            <a:r>
              <a:rPr lang="hr-HR" sz="2100" dirty="0" smtClean="0"/>
              <a:t>Gimnazija Požega</a:t>
            </a:r>
          </a:p>
          <a:p>
            <a:pPr lvl="1">
              <a:buFont typeface="Arial" pitchFamily="34" charset="0"/>
              <a:buChar char="•"/>
            </a:pPr>
            <a:r>
              <a:rPr lang="hr-HR" sz="2100" dirty="0" smtClean="0"/>
              <a:t>Medicinska škola Ante </a:t>
            </a:r>
            <a:r>
              <a:rPr lang="hr-HR" sz="2100" dirty="0" err="1" smtClean="0"/>
              <a:t>Kuzmanića</a:t>
            </a:r>
            <a:r>
              <a:rPr lang="hr-HR" sz="2100" dirty="0" smtClean="0"/>
              <a:t> u Zadru</a:t>
            </a:r>
          </a:p>
          <a:p>
            <a:pPr>
              <a:buFont typeface="Arial" pitchFamily="34" charset="0"/>
              <a:buChar char="•"/>
            </a:pPr>
            <a:r>
              <a:rPr lang="hr-HR" sz="2400" dirty="0" smtClean="0"/>
              <a:t>Škole su uvele lokalnu mrežu u sve učionice te bežičnu mrežu putem koje se nastavnici spajaju </a:t>
            </a:r>
            <a:r>
              <a:rPr lang="hr-HR" sz="2400" dirty="0" err="1" smtClean="0"/>
              <a:t>tabletima</a:t>
            </a:r>
            <a:r>
              <a:rPr lang="hr-HR" sz="2400" dirty="0" smtClean="0"/>
              <a:t> na </a:t>
            </a:r>
            <a:r>
              <a:rPr lang="hr-HR" sz="2400" dirty="0" err="1" smtClean="0"/>
              <a:t>CARNet</a:t>
            </a:r>
            <a:r>
              <a:rPr lang="hr-HR" sz="2400" dirty="0" smtClean="0"/>
              <a:t> mrežu i pristupaju aplikaciji</a:t>
            </a:r>
          </a:p>
          <a:p>
            <a:endParaRPr lang="hr-H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Iskustva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itchFamily="34" charset="0"/>
              <a:buChar char="•"/>
            </a:pPr>
            <a:r>
              <a:rPr lang="hr-HR" sz="2000" dirty="0" smtClean="0"/>
              <a:t>Sustav je stabilan i koristi se bez poteškoća</a:t>
            </a:r>
          </a:p>
          <a:p>
            <a:pPr>
              <a:buFont typeface="Arial" pitchFamily="34" charset="0"/>
              <a:buChar char="•"/>
            </a:pPr>
            <a:r>
              <a:rPr lang="hr-HR" sz="2000" dirty="0" smtClean="0"/>
              <a:t>Anketa provedena među nastavnicima na početku drugog polugodišta pokazala je kako 80% nastavnika smatra da je uvođenje e-Dnevnika unaprijedilo vođenje službene razredne evidencije</a:t>
            </a:r>
          </a:p>
          <a:p>
            <a:pPr>
              <a:buFont typeface="Arial" pitchFamily="34" charset="0"/>
              <a:buChar char="•"/>
            </a:pPr>
            <a:endParaRPr lang="hr-HR" sz="2400" dirty="0" smtClean="0"/>
          </a:p>
          <a:p>
            <a:pPr>
              <a:buFont typeface="Arial" pitchFamily="34" charset="0"/>
              <a:buChar char="•"/>
            </a:pPr>
            <a:endParaRPr lang="hr-HR" sz="2400" dirty="0" smtClean="0"/>
          </a:p>
          <a:p>
            <a:pPr>
              <a:buFont typeface="Arial" pitchFamily="34" charset="0"/>
              <a:buChar char="•"/>
            </a:pPr>
            <a:endParaRPr lang="hr-HR" sz="2400" dirty="0" smtClean="0"/>
          </a:p>
          <a:p>
            <a:pPr>
              <a:buFont typeface="Arial" pitchFamily="34" charset="0"/>
              <a:buChar char="•"/>
            </a:pPr>
            <a:endParaRPr lang="hr-HR" sz="2400" dirty="0" smtClean="0"/>
          </a:p>
          <a:p>
            <a:pPr>
              <a:buFont typeface="Arial" pitchFamily="34" charset="0"/>
              <a:buChar char="•"/>
            </a:pPr>
            <a:endParaRPr lang="hr-HR" sz="2400" dirty="0" smtClean="0"/>
          </a:p>
          <a:p>
            <a:pPr>
              <a:buFont typeface="Arial" pitchFamily="34" charset="0"/>
              <a:buChar char="•"/>
            </a:pPr>
            <a:r>
              <a:rPr lang="hr-HR" sz="2000" dirty="0" smtClean="0"/>
              <a:t>Sve tri škole uvele su e-Dnevnik u sve razrede u </a:t>
            </a:r>
            <a:r>
              <a:rPr lang="hr-HR" sz="2000" dirty="0" err="1" smtClean="0"/>
              <a:t>šk</a:t>
            </a:r>
            <a:r>
              <a:rPr lang="hr-HR" sz="2000" dirty="0" smtClean="0"/>
              <a:t>. godini 2012./2013.</a:t>
            </a:r>
          </a:p>
          <a:p>
            <a:endParaRPr lang="hr-HR" sz="7200" dirty="0"/>
          </a:p>
        </p:txBody>
      </p:sp>
      <p:graphicFrame>
        <p:nvGraphicFramePr>
          <p:cNvPr id="4" name="Chart 3"/>
          <p:cNvGraphicFramePr/>
          <p:nvPr/>
        </p:nvGraphicFramePr>
        <p:xfrm>
          <a:off x="848544" y="2852936"/>
          <a:ext cx="4300468" cy="238548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Školska godina 2012./2013.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itchFamily="34" charset="0"/>
              <a:buChar char="•"/>
            </a:pPr>
            <a:r>
              <a:rPr lang="hr-HR" dirty="0" smtClean="0"/>
              <a:t>U sustav su uključene 32 škole </a:t>
            </a:r>
          </a:p>
          <a:p>
            <a:pPr lvl="1">
              <a:buFont typeface="Arial" pitchFamily="34" charset="0"/>
              <a:buChar char="•"/>
            </a:pPr>
            <a:r>
              <a:rPr lang="hr-HR" dirty="0" smtClean="0"/>
              <a:t>12 ih koristi tablete</a:t>
            </a:r>
          </a:p>
          <a:p>
            <a:pPr lvl="1">
              <a:buFont typeface="Arial" pitchFamily="34" charset="0"/>
              <a:buChar char="•"/>
            </a:pPr>
            <a:r>
              <a:rPr lang="hr-HR" dirty="0" smtClean="0"/>
              <a:t>7 ih kombinira tablete i računala</a:t>
            </a:r>
          </a:p>
          <a:p>
            <a:pPr lvl="1">
              <a:buFont typeface="Arial" pitchFamily="34" charset="0"/>
              <a:buChar char="•"/>
            </a:pPr>
            <a:r>
              <a:rPr lang="hr-HR" dirty="0" smtClean="0"/>
              <a:t>13 ih koristi samo stolna računala</a:t>
            </a:r>
          </a:p>
          <a:p>
            <a:pPr>
              <a:buFont typeface="Arial" pitchFamily="34" charset="0"/>
              <a:buChar char="•"/>
            </a:pPr>
            <a:r>
              <a:rPr lang="hr-HR" dirty="0" smtClean="0"/>
              <a:t>E-Dnevnik je povezan s </a:t>
            </a:r>
            <a:r>
              <a:rPr lang="hr-HR" dirty="0" err="1" smtClean="0"/>
              <a:t>eMaticom</a:t>
            </a:r>
            <a:r>
              <a:rPr lang="hr-HR" dirty="0" smtClean="0"/>
              <a:t> MZOS-a</a:t>
            </a:r>
          </a:p>
          <a:p>
            <a:pPr>
              <a:buFont typeface="Arial" pitchFamily="34" charset="0"/>
              <a:buChar char="•"/>
            </a:pPr>
            <a:r>
              <a:rPr lang="hr-HR" dirty="0" smtClean="0"/>
              <a:t>Kontinuirano se radi na uvođenju novih funkcionalnosti na zahtjev škola</a:t>
            </a:r>
          </a:p>
          <a:p>
            <a:pPr>
              <a:buFont typeface="Arial" pitchFamily="34" charset="0"/>
              <a:buChar char="•"/>
            </a:pPr>
            <a:endParaRPr lang="hr-H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Poziv za uključenje u </a:t>
            </a:r>
            <a:r>
              <a:rPr lang="hr-HR" dirty="0" err="1" smtClean="0"/>
              <a:t>šk</a:t>
            </a:r>
            <a:r>
              <a:rPr lang="hr-HR" dirty="0" smtClean="0"/>
              <a:t>. godini 2013./2014.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itchFamily="34" charset="0"/>
              <a:buChar char="•"/>
            </a:pPr>
            <a:r>
              <a:rPr lang="hr-HR" dirty="0" smtClean="0"/>
              <a:t>Pozivamo sve škole zainteresirane za uključenje da se jave do 21. prosinca 2012.</a:t>
            </a:r>
          </a:p>
          <a:p>
            <a:pPr>
              <a:buFont typeface="Arial" pitchFamily="34" charset="0"/>
              <a:buChar char="•"/>
            </a:pPr>
            <a:r>
              <a:rPr lang="hr-HR" dirty="0" smtClean="0"/>
              <a:t>Sve informacije nalaze se na: </a:t>
            </a:r>
          </a:p>
          <a:p>
            <a:pPr lvl="1"/>
            <a:r>
              <a:rPr lang="hr-HR" dirty="0" smtClean="0">
                <a:hlinkClick r:id="rId2"/>
              </a:rPr>
              <a:t>www.carnet.hr/e-dnevnik</a:t>
            </a:r>
            <a:endParaRPr lang="hr-HR" dirty="0" smtClean="0"/>
          </a:p>
          <a:p>
            <a:pPr lvl="1">
              <a:buFont typeface="Arial" pitchFamily="34" charset="0"/>
              <a:buChar char="•"/>
            </a:pPr>
            <a:r>
              <a:rPr lang="hr-HR" dirty="0" smtClean="0"/>
              <a:t>Preporuke za bežične mreže škola</a:t>
            </a:r>
          </a:p>
          <a:p>
            <a:pPr lvl="1">
              <a:buFont typeface="Arial" pitchFamily="34" charset="0"/>
              <a:buChar char="•"/>
            </a:pPr>
            <a:r>
              <a:rPr lang="hr-HR" dirty="0" smtClean="0"/>
              <a:t>Preporuke za nabavku tableta</a:t>
            </a:r>
          </a:p>
          <a:p>
            <a:pPr lvl="1">
              <a:buFont typeface="Arial" pitchFamily="34" charset="0"/>
              <a:buChar char="•"/>
            </a:pPr>
            <a:r>
              <a:rPr lang="hr-HR" dirty="0" smtClean="0"/>
              <a:t>Dogovorene niže cijene tableta</a:t>
            </a:r>
            <a:endParaRPr lang="hr-H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Tehnički preduvjeti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520" y="1412776"/>
            <a:ext cx="8917200" cy="4525963"/>
          </a:xfrm>
        </p:spPr>
        <p:txBody>
          <a:bodyPr/>
          <a:lstStyle/>
          <a:p>
            <a:pPr>
              <a:buFont typeface="Arial" pitchFamily="34" charset="0"/>
              <a:buChar char="•"/>
            </a:pPr>
            <a:r>
              <a:rPr lang="vi-VN" sz="2000" dirty="0" smtClean="0"/>
              <a:t>simetrični pristup CARNet mreži  minimalne propusnosti 20 /20Mb/s</a:t>
            </a:r>
            <a:r>
              <a:rPr lang="hr-HR" sz="2000" dirty="0" smtClean="0"/>
              <a:t> (optika)</a:t>
            </a:r>
          </a:p>
          <a:p>
            <a:pPr>
              <a:buFont typeface="Arial" pitchFamily="34" charset="0"/>
              <a:buChar char="•"/>
            </a:pPr>
            <a:r>
              <a:rPr lang="vi-VN" sz="2000" dirty="0" smtClean="0"/>
              <a:t>stukturno kablirana LAN mreža u školi izgrađena prema pravilima struke</a:t>
            </a:r>
          </a:p>
          <a:p>
            <a:pPr>
              <a:buFont typeface="Arial" pitchFamily="34" charset="0"/>
              <a:buChar char="•"/>
            </a:pPr>
            <a:r>
              <a:rPr lang="vi-VN" sz="2000" dirty="0" smtClean="0"/>
              <a:t>računala spojena na CARNet mrežu kako bi mogla pristupiti e-Dnevnik aplikaciji</a:t>
            </a:r>
          </a:p>
          <a:p>
            <a:pPr>
              <a:buFont typeface="Arial" pitchFamily="34" charset="0"/>
              <a:buChar char="•"/>
            </a:pPr>
            <a:r>
              <a:rPr lang="vi-VN" sz="2000" dirty="0" smtClean="0"/>
              <a:t>ukoliko škola želi koristiti tablete za pristup e-Dnevniku</a:t>
            </a:r>
            <a:r>
              <a:rPr lang="hr-HR" sz="2000" dirty="0" smtClean="0"/>
              <a:t>,</a:t>
            </a:r>
            <a:r>
              <a:rPr lang="vi-VN" sz="2000" dirty="0" smtClean="0"/>
              <a:t> potrebna je i bežična mreža</a:t>
            </a:r>
          </a:p>
          <a:p>
            <a:pPr>
              <a:buFont typeface="Arial" pitchFamily="34" charset="0"/>
              <a:buChar char="•"/>
            </a:pPr>
            <a:r>
              <a:rPr lang="vi-VN" sz="2000" dirty="0" smtClean="0"/>
              <a:t>token za svakog nastavnika i djelatnika škole koji koristi aplikaciju</a:t>
            </a:r>
          </a:p>
          <a:p>
            <a:pPr>
              <a:buFont typeface="Arial" pitchFamily="34" charset="0"/>
              <a:buChar char="•"/>
            </a:pPr>
            <a:r>
              <a:rPr lang="vi-VN" sz="2000" dirty="0" smtClean="0"/>
              <a:t>stručna osoba zadužena za održavanje računala i lokalne mreže škole</a:t>
            </a:r>
          </a:p>
          <a:p>
            <a:pPr>
              <a:buFont typeface="Arial" pitchFamily="34" charset="0"/>
              <a:buChar char="•"/>
            </a:pPr>
            <a:endParaRPr lang="hr-H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1">
      <a:majorFont>
        <a:latin typeface="Calibri"/>
        <a:ea typeface=""/>
        <a:cs typeface=""/>
      </a:majorFont>
      <a:minorFont>
        <a:latin typeface="Myriad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2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1">
      <a:majorFont>
        <a:latin typeface="Calibri"/>
        <a:ea typeface=""/>
        <a:cs typeface=""/>
      </a:majorFont>
      <a:minorFont>
        <a:latin typeface="Myriad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3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1">
      <a:majorFont>
        <a:latin typeface="Calibri"/>
        <a:ea typeface=""/>
        <a:cs typeface=""/>
      </a:majorFont>
      <a:minorFont>
        <a:latin typeface="Myriad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4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1">
      <a:majorFont>
        <a:latin typeface="Calibri"/>
        <a:ea typeface=""/>
        <a:cs typeface=""/>
      </a:majorFont>
      <a:minorFont>
        <a:latin typeface="Myriad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5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1">
      <a:majorFont>
        <a:latin typeface="Calibri"/>
        <a:ea typeface=""/>
        <a:cs typeface=""/>
      </a:majorFont>
      <a:minorFont>
        <a:latin typeface="Myriad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6653</TotalTime>
  <Words>431</Words>
  <Application>Microsoft Office PowerPoint</Application>
  <PresentationFormat>A4 Paper (210x297 mm)</PresentationFormat>
  <Paragraphs>74</Paragraphs>
  <Slides>10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6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Custom Design</vt:lpstr>
      <vt:lpstr>1_Custom Design</vt:lpstr>
      <vt:lpstr>2_Custom Design</vt:lpstr>
      <vt:lpstr>3_Custom Design</vt:lpstr>
      <vt:lpstr>4_Custom Design</vt:lpstr>
      <vt:lpstr>5_Custom Design</vt:lpstr>
      <vt:lpstr>e-Dnevnik </vt:lpstr>
      <vt:lpstr>E-Dnevnik</vt:lpstr>
      <vt:lpstr>Funkcionalnosti</vt:lpstr>
      <vt:lpstr>Sigurnost</vt:lpstr>
      <vt:lpstr>Pilot-projekt</vt:lpstr>
      <vt:lpstr>Iskustva</vt:lpstr>
      <vt:lpstr>Školska godina 2012./2013.</vt:lpstr>
      <vt:lpstr>Poziv za uključenje u šk. godini 2013./2014.</vt:lpstr>
      <vt:lpstr>Tehnički preduvjeti</vt:lpstr>
      <vt:lpstr>Planovi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Dusan</dc:creator>
  <cp:lastModifiedBy>Barbara Kolarek</cp:lastModifiedBy>
  <cp:revision>349</cp:revision>
  <dcterms:created xsi:type="dcterms:W3CDTF">2008-01-15T13:11:17Z</dcterms:created>
  <dcterms:modified xsi:type="dcterms:W3CDTF">2013-03-08T10:26:39Z</dcterms:modified>
</cp:coreProperties>
</file>