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18"/>
  </p:notesMasterIdLst>
  <p:handoutMasterIdLst>
    <p:handoutMasterId r:id="rId19"/>
  </p:handoutMasterIdLst>
  <p:sldIdLst>
    <p:sldId id="587" r:id="rId2"/>
    <p:sldId id="592" r:id="rId3"/>
    <p:sldId id="619" r:id="rId4"/>
    <p:sldId id="613" r:id="rId5"/>
    <p:sldId id="605" r:id="rId6"/>
    <p:sldId id="606" r:id="rId7"/>
    <p:sldId id="607" r:id="rId8"/>
    <p:sldId id="617" r:id="rId9"/>
    <p:sldId id="616" r:id="rId10"/>
    <p:sldId id="611" r:id="rId11"/>
    <p:sldId id="612" r:id="rId12"/>
    <p:sldId id="615" r:id="rId13"/>
    <p:sldId id="609" r:id="rId14"/>
    <p:sldId id="610" r:id="rId15"/>
    <p:sldId id="614" r:id="rId16"/>
    <p:sldId id="604" r:id="rId17"/>
  </p:sldIdLst>
  <p:sldSz cx="9144000" cy="5143500" type="screen16x9"/>
  <p:notesSz cx="6858000" cy="9144000"/>
  <p:embeddedFontLst>
    <p:embeddedFont>
      <p:font typeface="Lucida Grande" charset="0"/>
      <p:regular r:id="rId20"/>
      <p:bold r:id="rId21"/>
    </p:embeddedFont>
    <p:embeddedFont>
      <p:font typeface="HP Simplified" pitchFamily="34" charset="0"/>
      <p:regular r:id="rId22"/>
      <p:bold r:id="rId23"/>
      <p:italic r:id="rId24"/>
      <p:boldItalic r:id="rId25"/>
    </p:embeddedFont>
    <p:embeddedFont>
      <p:font typeface="Futura Bk" pitchFamily="34" charset="0"/>
      <p:regular r:id="rId26"/>
      <p:bold r:id="rId27"/>
      <p:italic r:id="rId28"/>
    </p:embeddedFont>
    <p:embeddedFont>
      <p:font typeface="Futura Lt" pitchFamily="34" charset="0"/>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yAnn Fitzgerald" initials="TF" lastIdx="1" clrIdx="0"/>
  <p:cmAuthor id="1" name=" " initials="MSOffic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9B8BB"/>
    <a:srgbClr val="E5E8E8"/>
    <a:srgbClr val="822980"/>
    <a:srgbClr val="B9B9BB"/>
    <a:srgbClr val="B6B8BB"/>
    <a:srgbClr val="87898B"/>
    <a:srgbClr val="CCCCCC"/>
    <a:srgbClr val="999999"/>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3" autoAdjust="0"/>
    <p:restoredTop sz="88727" autoAdjust="0"/>
  </p:normalViewPr>
  <p:slideViewPr>
    <p:cSldViewPr snapToGrid="0">
      <p:cViewPr varScale="1">
        <p:scale>
          <a:sx n="87" d="100"/>
          <a:sy n="87" d="100"/>
        </p:scale>
        <p:origin x="-828" y="-84"/>
      </p:cViewPr>
      <p:guideLst>
        <p:guide orient="horz" pos="3083"/>
        <p:guide orient="horz" pos="743"/>
        <p:guide orient="horz" pos="893"/>
        <p:guide orient="horz" pos="438"/>
        <p:guide orient="horz" pos="1671"/>
        <p:guide orient="horz" pos="2236"/>
        <p:guide orient="horz" pos="146"/>
        <p:guide orient="horz" pos="2443"/>
        <p:guide pos="1794"/>
        <p:guide pos="2736"/>
        <p:guide pos="202"/>
        <p:guide pos="5322"/>
        <p:guide pos="5625"/>
        <p:guide pos="2878"/>
        <p:guide pos="3555"/>
        <p:guide pos="1965"/>
      </p:guideLst>
    </p:cSldViewPr>
  </p:slideViewPr>
  <p:outlineViewPr>
    <p:cViewPr>
      <p:scale>
        <a:sx n="33" d="100"/>
        <a:sy n="33" d="100"/>
      </p:scale>
      <p:origin x="0" y="19848"/>
    </p:cViewPr>
  </p:outlineViewPr>
  <p:notesTextViewPr>
    <p:cViewPr>
      <p:scale>
        <a:sx n="100" d="100"/>
        <a:sy n="100" d="100"/>
      </p:scale>
      <p:origin x="0" y="0"/>
    </p:cViewPr>
  </p:notesTextViewPr>
  <p:sorterViewPr>
    <p:cViewPr>
      <p:scale>
        <a:sx n="107" d="100"/>
        <a:sy n="107" d="100"/>
      </p:scale>
      <p:origin x="0" y="0"/>
    </p:cViewPr>
  </p:sorterViewPr>
  <p:notesViewPr>
    <p:cSldViewPr snapToGrid="0" snapToObjects="1" showGuides="1">
      <p:cViewPr varScale="1">
        <p:scale>
          <a:sx n="117" d="100"/>
          <a:sy n="117" d="100"/>
        </p:scale>
        <p:origin x="-4024"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6-29T15:55:36.930" idx="1">
    <p:pos x="5575" y="-137"/>
    <p:text>Under "Management console" replace everything with "(HP Intelligent Management Center)"</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HP Simplified"/>
              <a:cs typeface="HP Simplified"/>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78B55-319B-2D4F-AE49-6C1B6E1A4DDA}" type="datetimeFigureOut">
              <a:rPr lang="en-US" smtClean="0">
                <a:latin typeface="HP Simplified"/>
                <a:cs typeface="HP Simplified"/>
              </a:rPr>
              <a:pPr/>
              <a:t>11/13/2012</a:t>
            </a:fld>
            <a:endParaRPr lang="en-GB" dirty="0">
              <a:latin typeface="HP Simplified"/>
              <a:cs typeface="HP Simplifie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HP Simplified"/>
              <a:cs typeface="HP Simplified"/>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B27340-60F0-7D46-BC5B-91B08A318A82}" type="slidenum">
              <a:rPr lang="en-GB" smtClean="0">
                <a:latin typeface="HP Simplified"/>
                <a:cs typeface="HP Simplified"/>
              </a:rPr>
              <a:pPr/>
              <a:t>‹#›</a:t>
            </a:fld>
            <a:endParaRPr lang="en-GB" dirty="0">
              <a:latin typeface="HP Simplified"/>
              <a:cs typeface="HP Simplified"/>
            </a:endParaRPr>
          </a:p>
        </p:txBody>
      </p:sp>
    </p:spTree>
    <p:extLst>
      <p:ext uri="{BB962C8B-B14F-4D97-AF65-F5344CB8AC3E}">
        <p14:creationId xmlns:p14="http://schemas.microsoft.com/office/powerpoint/2010/main" val="493217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HP Simplified"/>
                <a:cs typeface="HP Simplified"/>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HP Simplified"/>
                <a:cs typeface="HP Simplified"/>
              </a:defRPr>
            </a:lvl1pPr>
          </a:lstStyle>
          <a:p>
            <a:fld id="{2D9CAF8C-0805-8440-B43D-DCCAAA4D80CE}" type="datetimeFigureOut">
              <a:rPr lang="en-US" smtClean="0"/>
              <a:pPr/>
              <a:t>11/13/2012</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HP Simplified"/>
                <a:cs typeface="HP Simplified"/>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HP Simplified"/>
                <a:cs typeface="HP Simplified"/>
              </a:defRPr>
            </a:lvl1pPr>
          </a:lstStyle>
          <a:p>
            <a:fld id="{22A853E8-D85F-5D49-95D2-E1D96ABFE2B9}" type="slidenum">
              <a:rPr lang="en-GB" smtClean="0"/>
              <a:pPr/>
              <a:t>‹#›</a:t>
            </a:fld>
            <a:endParaRPr lang="en-GB" dirty="0"/>
          </a:p>
        </p:txBody>
      </p:sp>
    </p:spTree>
    <p:extLst>
      <p:ext uri="{BB962C8B-B14F-4D97-AF65-F5344CB8AC3E}">
        <p14:creationId xmlns:p14="http://schemas.microsoft.com/office/powerpoint/2010/main" val="2688079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HP Simplified"/>
        <a:ea typeface="+mn-ea"/>
        <a:cs typeface="HP Simplified"/>
      </a:defRPr>
    </a:lvl1pPr>
    <a:lvl2pPr marL="457200" algn="l" defTabSz="457200" rtl="0" eaLnBrk="1" latinLnBrk="0" hangingPunct="1">
      <a:defRPr sz="1200" kern="1200">
        <a:solidFill>
          <a:schemeClr val="tx1"/>
        </a:solidFill>
        <a:latin typeface="HP Simplified"/>
        <a:ea typeface="+mn-ea"/>
        <a:cs typeface="HP Simplified"/>
      </a:defRPr>
    </a:lvl2pPr>
    <a:lvl3pPr marL="914400" algn="l" defTabSz="457200" rtl="0" eaLnBrk="1" latinLnBrk="0" hangingPunct="1">
      <a:defRPr sz="1200" kern="1200">
        <a:solidFill>
          <a:schemeClr val="tx1"/>
        </a:solidFill>
        <a:latin typeface="HP Simplified"/>
        <a:ea typeface="+mn-ea"/>
        <a:cs typeface="HP Simplified"/>
      </a:defRPr>
    </a:lvl3pPr>
    <a:lvl4pPr marL="1371600" algn="l" defTabSz="457200" rtl="0" eaLnBrk="1" latinLnBrk="0" hangingPunct="1">
      <a:defRPr sz="1200" kern="1200">
        <a:solidFill>
          <a:schemeClr val="tx1"/>
        </a:solidFill>
        <a:latin typeface="HP Simplified"/>
        <a:ea typeface="+mn-ea"/>
        <a:cs typeface="HP Simplified"/>
      </a:defRPr>
    </a:lvl4pPr>
    <a:lvl5pPr marL="1828800" algn="l" defTabSz="457200" rtl="0" eaLnBrk="1" latinLnBrk="0" hangingPunct="1">
      <a:defRPr sz="1200" kern="1200">
        <a:solidFill>
          <a:schemeClr val="tx1"/>
        </a:solidFill>
        <a:latin typeface="HP Simplified"/>
        <a:ea typeface="+mn-ea"/>
        <a:cs typeface="HP Simplifie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13 November 2012</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reference architecture supports up to 1000 users.  This architecture</a:t>
            </a:r>
            <a:r>
              <a:rPr lang="en-US" baseline="0" dirty="0" smtClean="0"/>
              <a:t> is secure, flexible and highly available.  In the next few slides, we’ll drill down into the detail.</a:t>
            </a:r>
          </a:p>
          <a:p>
            <a:endParaRPr lang="en-US" baseline="0"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13 November 2012</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start by sharing with some </a:t>
            </a:r>
            <a:r>
              <a:rPr lang="en-US" baseline="0" dirty="0" smtClean="0"/>
              <a:t>of HP Networking’s innovations that have transformed the industry. </a:t>
            </a:r>
          </a:p>
          <a:p>
            <a:r>
              <a:rPr lang="en-US" baseline="0" dirty="0" smtClean="0"/>
              <a:t/>
            </a:r>
            <a:br>
              <a:rPr lang="en-US" baseline="0" dirty="0" smtClean="0"/>
            </a:br>
            <a:r>
              <a:rPr lang="en-US" baseline="0" dirty="0" smtClean="0"/>
              <a:t>This also gives you a context for where today’s news fits into a well-planned strategy which we are executing. </a:t>
            </a:r>
            <a:endParaRPr lang="en-US" dirty="0" smtClean="0"/>
          </a:p>
          <a:p>
            <a:endParaRPr lang="en-US" dirty="0" smtClean="0"/>
          </a:p>
          <a:p>
            <a:r>
              <a:rPr lang="en-US" b="1" u="sng" dirty="0" smtClean="0"/>
              <a:t>Click</a:t>
            </a:r>
            <a:r>
              <a:rPr lang="en-US" b="1" u="sng" baseline="0" dirty="0" smtClean="0"/>
              <a:t> #1</a:t>
            </a:r>
            <a:r>
              <a:rPr lang="en-US" baseline="0" dirty="0" smtClean="0"/>
              <a:t>: Dating back to 2003, HP Networking drove many innovations that redefined campus economics by increasing the simplicity at the edge and removing operational costs with our lifetime warranty. </a:t>
            </a:r>
          </a:p>
          <a:p>
            <a:endParaRPr lang="en-US" baseline="0" dirty="0" smtClean="0"/>
          </a:p>
          <a:p>
            <a:r>
              <a:rPr lang="en-US" b="1" u="sng" dirty="0" smtClean="0"/>
              <a:t>Click</a:t>
            </a:r>
            <a:r>
              <a:rPr lang="en-US" b="1" u="sng" baseline="0" dirty="0" smtClean="0"/>
              <a:t> #2</a:t>
            </a:r>
            <a:r>
              <a:rPr lang="en-US" baseline="0" dirty="0" smtClean="0"/>
              <a:t>: HP delivered the industry’s first virtualized server edge connectivity with Virtual Connect in 2007 </a:t>
            </a:r>
          </a:p>
          <a:p>
            <a:endParaRPr lang="en-US" baseline="0" dirty="0" smtClean="0"/>
          </a:p>
          <a:p>
            <a:r>
              <a:rPr lang="en-US" b="1" u="sng" dirty="0" smtClean="0"/>
              <a:t>Click</a:t>
            </a:r>
            <a:r>
              <a:rPr lang="en-US" b="1" u="sng" baseline="0" dirty="0" smtClean="0"/>
              <a:t> #3</a:t>
            </a:r>
            <a:r>
              <a:rPr lang="en-US" baseline="0" dirty="0" smtClean="0"/>
              <a:t>: In 2009, we introduced the Intelligent Resilient Framework, the industry’s first switch virtualization and fabric technology. </a:t>
            </a:r>
          </a:p>
          <a:p>
            <a:endParaRPr lang="en-US" baseline="0" dirty="0" smtClean="0"/>
          </a:p>
          <a:p>
            <a:r>
              <a:rPr lang="en-US" b="1" u="sng" dirty="0" smtClean="0"/>
              <a:t>Click</a:t>
            </a:r>
            <a:r>
              <a:rPr lang="en-US" b="1" u="sng" baseline="0" dirty="0" smtClean="0"/>
              <a:t> #4</a:t>
            </a:r>
            <a:r>
              <a:rPr lang="en-US" baseline="0" dirty="0" smtClean="0"/>
              <a:t>: In the very same year, we introduced the industry’s first single pane-of-glass management application with multivendor support, eliminating swivel-chair management. [twist at your hips from side to side when you say that </a:t>
            </a:r>
            <a:r>
              <a:rPr lang="en-US" baseline="0" dirty="0" smtClean="0">
                <a:sym typeface="Wingdings" pitchFamily="2" charset="2"/>
              </a:rPr>
              <a:t></a:t>
            </a:r>
            <a:r>
              <a:rPr lang="en-US" baseline="0" dirty="0" smtClean="0"/>
              <a:t>]</a:t>
            </a:r>
          </a:p>
          <a:p>
            <a:endParaRPr lang="en-US" baseline="0" dirty="0" smtClean="0"/>
          </a:p>
          <a:p>
            <a:r>
              <a:rPr lang="en-US" b="1" u="sng" dirty="0" smtClean="0"/>
              <a:t>Click</a:t>
            </a:r>
            <a:r>
              <a:rPr lang="en-US" b="1" u="sng" baseline="0" dirty="0" smtClean="0"/>
              <a:t> #5</a:t>
            </a:r>
            <a:r>
              <a:rPr lang="en-US" baseline="0" dirty="0" smtClean="0"/>
              <a:t>: Last year, we introduced the industry’s only unified architecture which spans from the data center where applications run to the users in the campus and branch where applications are consumed [extend your right and then you left arm to indicate the breadth of the unified architecture </a:t>
            </a:r>
            <a:r>
              <a:rPr lang="en-US" baseline="0" dirty="0" smtClean="0">
                <a:sym typeface="Wingdings" pitchFamily="2" charset="2"/>
              </a:rPr>
              <a:t></a:t>
            </a:r>
            <a:r>
              <a:rPr lang="en-US" baseline="0" dirty="0" smtClean="0"/>
              <a:t>]</a:t>
            </a:r>
          </a:p>
          <a:p>
            <a:endParaRPr lang="en-US" baseline="0" dirty="0" smtClean="0"/>
          </a:p>
          <a:p>
            <a:r>
              <a:rPr lang="en-US" b="1" u="sng" dirty="0" smtClean="0"/>
              <a:t>Click</a:t>
            </a:r>
            <a:r>
              <a:rPr lang="en-US" b="1" u="sng" baseline="0" dirty="0" smtClean="0"/>
              <a:t> #6</a:t>
            </a:r>
            <a:r>
              <a:rPr lang="en-US" baseline="0" dirty="0" smtClean="0"/>
              <a:t>: In February, we announced the industry’s first commercially available OpenFlow software – a key technology in Software Defined Networks – across 16 switch product lines. </a:t>
            </a:r>
          </a:p>
          <a:p>
            <a:endParaRPr lang="en-US" baseline="0" dirty="0" smtClean="0"/>
          </a:p>
          <a:p>
            <a:r>
              <a:rPr lang="en-US" b="1" u="sng" dirty="0" smtClean="0"/>
              <a:t>Click</a:t>
            </a:r>
            <a:r>
              <a:rPr lang="en-US" b="1" u="sng" baseline="0" dirty="0" smtClean="0"/>
              <a:t> #7</a:t>
            </a:r>
            <a:r>
              <a:rPr lang="en-US" baseline="0" dirty="0" smtClean="0"/>
              <a:t>: And just a few weeks ago, we announced the industry’s first cloud network technology that enables the deployment of cloud applications in minutes rather than months with Virtual Application Networks.</a:t>
            </a:r>
          </a:p>
          <a:p>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3</a:t>
            </a:fld>
            <a:endParaRPr lang="en-GB" dirty="0"/>
          </a:p>
        </p:txBody>
      </p:sp>
    </p:spTree>
    <p:extLst>
      <p:ext uri="{BB962C8B-B14F-4D97-AF65-F5344CB8AC3E}">
        <p14:creationId xmlns:p14="http://schemas.microsoft.com/office/powerpoint/2010/main" val="344272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HP Simplified"/>
                <a:ea typeface="+mn-ea"/>
                <a:cs typeface="HP Simplified"/>
              </a:rPr>
              <a:t>The AP cluster is a group of APs in the same wired subnet that share a common configuration. If the configuration of a member of the cluster is changed by the administrator, the cluster dynamically exchanges the new setting with all members of the cluster. This</a:t>
            </a:r>
            <a:r>
              <a:rPr lang="en-US" sz="1200" kern="1200" baseline="0" dirty="0" smtClean="0">
                <a:solidFill>
                  <a:schemeClr val="tx1"/>
                </a:solidFill>
                <a:latin typeface="HP Simplified"/>
                <a:ea typeface="+mn-ea"/>
                <a:cs typeface="HP Simplified"/>
              </a:rPr>
              <a:t> eliminates the need to separately access each access point to make the configuration change. </a:t>
            </a:r>
            <a:r>
              <a:rPr lang="en-US" sz="1200" kern="1200" dirty="0" smtClean="0">
                <a:solidFill>
                  <a:schemeClr val="tx1"/>
                </a:solidFill>
                <a:latin typeface="HP Simplified"/>
                <a:ea typeface="+mn-ea"/>
                <a:cs typeface="HP Simplified"/>
              </a:rPr>
              <a:t>One manages the cluster by accessing a member AP of the cluster via the Web user interface. </a:t>
            </a:r>
          </a:p>
          <a:p>
            <a:endParaRPr lang="en-US" sz="1200" kern="1200" dirty="0" smtClean="0">
              <a:solidFill>
                <a:schemeClr val="tx1"/>
              </a:solidFill>
              <a:latin typeface="HP Simplified"/>
              <a:ea typeface="+mn-ea"/>
              <a:cs typeface="HP Simplified"/>
            </a:endParaRPr>
          </a:p>
          <a:p>
            <a:r>
              <a:rPr lang="en-US" sz="1200" kern="1200" dirty="0" smtClean="0">
                <a:solidFill>
                  <a:schemeClr val="tx1"/>
                </a:solidFill>
                <a:latin typeface="HP Simplified"/>
                <a:ea typeface="+mn-ea"/>
                <a:cs typeface="HP Simplified"/>
              </a:rPr>
              <a:t>Multiple clusters can exist within a subnet. Each cluster can have up to 10 members.</a:t>
            </a:r>
            <a:endParaRPr lang="en-US" dirty="0"/>
          </a:p>
        </p:txBody>
      </p:sp>
      <p:sp>
        <p:nvSpPr>
          <p:cNvPr id="4" name="Slide Number Placeholder 3"/>
          <p:cNvSpPr>
            <a:spLocks noGrp="1"/>
          </p:cNvSpPr>
          <p:nvPr>
            <p:ph type="sldNum" sz="quarter" idx="10"/>
          </p:nvPr>
        </p:nvSpPr>
        <p:spPr/>
        <p:txBody>
          <a:bodyPr/>
          <a:lstStyle/>
          <a:p>
            <a:fld id="{22A853E8-D85F-5D49-95D2-E1D96ABFE2B9}" type="slidenum">
              <a:rPr lang="en-GB" smtClean="0"/>
              <a:pPr/>
              <a:t>7</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E831FD69-BB7F-48A9-AD3C-0905D51AD404}" type="datetime3">
              <a:rPr lang="en-US" smtClean="0"/>
              <a:pPr/>
              <a:t>13 November 2012</a:t>
            </a:fld>
            <a:endParaRPr lang="en-US" dirty="0"/>
          </a:p>
        </p:txBody>
      </p:sp>
      <p:sp>
        <p:nvSpPr>
          <p:cNvPr id="6" name="Footer Placeholder 5"/>
          <p:cNvSpPr>
            <a:spLocks noGrp="1"/>
          </p:cNvSpPr>
          <p:nvPr>
            <p:ph type="ftr" sz="quarter" idx="12"/>
          </p:nvPr>
        </p:nvSpPr>
        <p:spPr/>
        <p:txBody>
          <a:bodyPr/>
          <a:lstStyle/>
          <a:p>
            <a:r>
              <a:rPr lang="en-US" smtClean="0"/>
              <a:t>HP Confidential</a:t>
            </a:r>
            <a:endParaRPr lang="en-US" dirty="0"/>
          </a:p>
        </p:txBody>
      </p:sp>
      <p:sp>
        <p:nvSpPr>
          <p:cNvPr id="7" name="Slide Number Placeholder 6"/>
          <p:cNvSpPr>
            <a:spLocks noGrp="1"/>
          </p:cNvSpPr>
          <p:nvPr>
            <p:ph type="sldNum" sz="quarter" idx="13"/>
          </p:nvPr>
        </p:nvSpPr>
        <p:spPr/>
        <p:txBody>
          <a:bodyPr/>
          <a:lstStyle/>
          <a:p>
            <a:fld id="{84B04522-5E79-4620-978F-683F5015A639}"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ue title slide ">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2" name="Picture 1" descr="HP_White_RGB_150_LG.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949440" y="365760"/>
            <a:ext cx="1883664" cy="1883664"/>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1"/>
            <a:ext cx="8119872" cy="3228975"/>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709994"/>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2129248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784157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331471" y="235063"/>
            <a:ext cx="8460105" cy="430887"/>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328613" y="1188720"/>
            <a:ext cx="4030662" cy="3219769"/>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9"/>
          <p:cNvSpPr>
            <a:spLocks noGrp="1"/>
          </p:cNvSpPr>
          <p:nvPr>
            <p:ph sz="quarter" idx="17"/>
          </p:nvPr>
        </p:nvSpPr>
        <p:spPr>
          <a:xfrm>
            <a:off x="4568825" y="1185864"/>
            <a:ext cx="387826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2847057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page, sub title with imag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6047"/>
            <a:ext cx="3878263" cy="3222441"/>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650519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alf-page text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578208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age, sub title with image no blue">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50818975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page text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64914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f page, sub title with image all lines bulleted">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4568827" y="1188721"/>
            <a:ext cx="3878263" cy="3219794"/>
          </a:xfrm>
        </p:spPr>
        <p:txBody>
          <a:bodyPr anchor="ctr"/>
          <a:lstStyle>
            <a:lvl1pPr algn="ctr">
              <a:defRPr b="0">
                <a:solidFill>
                  <a:schemeClr val="tx1"/>
                </a:solidFill>
              </a:defRPr>
            </a:lvl1pPr>
          </a:lstStyle>
          <a:p>
            <a:r>
              <a:rPr lang="en-US" smtClean="0"/>
              <a:t>Click icon to add picture</a:t>
            </a:r>
            <a:endParaRPr lang="en-US" dirty="0"/>
          </a:p>
        </p:txBody>
      </p:sp>
      <p:sp>
        <p:nvSpPr>
          <p:cNvPr id="7" name="Title 6"/>
          <p:cNvSpPr>
            <a:spLocks noGrp="1"/>
          </p:cNvSpPr>
          <p:nvPr>
            <p:ph type="title" hasCustomPrompt="1"/>
          </p:nvPr>
        </p:nvSpPr>
        <p:spPr bwMode="black">
          <a:xfrm>
            <a:off x="331469" y="235063"/>
            <a:ext cx="8458200" cy="429768"/>
          </a:xfrm>
        </p:spPr>
        <p:txBody>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4011612" cy="3219768"/>
          </a:xfrm>
        </p:spPr>
        <p:txBody>
          <a:bodyPr/>
          <a:lstStyle>
            <a:lvl1pPr marL="169863" indent="-169863">
              <a:buFont typeface="Arial" pitchFamily="34" charset="0"/>
              <a:buChar char="•"/>
              <a:defRPr sz="1600" b="0">
                <a:solidFill>
                  <a:schemeClr val="tx1"/>
                </a:solidFill>
              </a:defRPr>
            </a:lvl1pPr>
            <a:lvl2pPr marL="346075" indent="-176213">
              <a:buSzPct val="80000"/>
              <a:buFont typeface="HP Simplified" pitchFamily="34" charset="0"/>
              <a:buChar char="–"/>
              <a:tabLst>
                <a:tab pos="803275" algn="l"/>
              </a:tabLst>
              <a:defRPr sz="1400">
                <a:solidFill>
                  <a:srgbClr val="000000"/>
                </a:solidFill>
              </a:defRPr>
            </a:lvl2pPr>
            <a:lvl3pPr marL="515938" indent="-169863">
              <a:buSzPct val="100000"/>
              <a:buFont typeface="Arial" pitchFamily="34" charset="0"/>
              <a:buChar char="•"/>
              <a:defRPr>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8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35715612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title, sub title with three columns">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2" y="235063"/>
            <a:ext cx="8460105" cy="429768"/>
          </a:xfrm>
        </p:spPr>
        <p:txBody>
          <a:bodyPr/>
          <a:lstStyle>
            <a:lvl1pPr>
              <a:defRPr>
                <a:solidFill>
                  <a:srgbClr val="000000"/>
                </a:solidFill>
              </a:defRPr>
            </a:lvl1pPr>
          </a:lstStyle>
          <a:p>
            <a:r>
              <a:rPr lang="en-US" noProof="0" dirty="0" smtClean="0"/>
              <a:t>Click to edit master title style</a:t>
            </a:r>
            <a:endParaRPr lang="en-US" noProof="0" dirty="0"/>
          </a:p>
        </p:txBody>
      </p:sp>
      <p:sp>
        <p:nvSpPr>
          <p:cNvPr id="9" name="Content Placeholder 8"/>
          <p:cNvSpPr>
            <a:spLocks noGrp="1"/>
          </p:cNvSpPr>
          <p:nvPr>
            <p:ph sz="quarter" idx="16"/>
          </p:nvPr>
        </p:nvSpPr>
        <p:spPr>
          <a:xfrm>
            <a:off x="329184" y="1189039"/>
            <a:ext cx="2523744"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1"/>
          <p:cNvSpPr>
            <a:spLocks noGrp="1"/>
          </p:cNvSpPr>
          <p:nvPr>
            <p:ph sz="quarter" idx="17"/>
          </p:nvPr>
        </p:nvSpPr>
        <p:spPr>
          <a:xfrm>
            <a:off x="3124486" y="1189039"/>
            <a:ext cx="2523744" cy="32226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13"/>
          <p:cNvSpPr>
            <a:spLocks noGrp="1"/>
          </p:cNvSpPr>
          <p:nvPr>
            <p:ph sz="quarter" idx="18"/>
          </p:nvPr>
        </p:nvSpPr>
        <p:spPr>
          <a:xfrm>
            <a:off x="5919788" y="1189039"/>
            <a:ext cx="2527300" cy="3222624"/>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ubtitle 2"/>
          <p:cNvSpPr>
            <a:spLocks noGrp="1"/>
          </p:cNvSpPr>
          <p:nvPr>
            <p:ph type="subTitle" idx="1" hasCustomPrompt="1"/>
          </p:nvPr>
        </p:nvSpPr>
        <p:spPr bwMode="black">
          <a:xfrm>
            <a:off x="331471" y="751390"/>
            <a:ext cx="8460105"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2873512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ue title slide ">
    <p:bg>
      <p:bgPr>
        <a:solidFill>
          <a:schemeClr val="accent1"/>
        </a:solidFill>
        <a:effectLst/>
      </p:bgPr>
    </p:bg>
    <p:spTree>
      <p:nvGrpSpPr>
        <p:cNvPr id="1" name=""/>
        <p:cNvGrpSpPr/>
        <p:nvPr/>
      </p:nvGrpSpPr>
      <p:grpSpPr>
        <a:xfrm>
          <a:off x="0" y="0"/>
          <a:ext cx="0" cy="0"/>
          <a:chOff x="0" y="0"/>
          <a:chExt cx="0" cy="0"/>
        </a:xfrm>
      </p:grpSpPr>
      <p:pic>
        <p:nvPicPr>
          <p:cNvPr id="7" name="Picture 6" descr="ppt_library_16x9_title-07.png"/>
          <p:cNvPicPr>
            <a:picLocks noChangeAspect="1"/>
          </p:cNvPicPr>
          <p:nvPr userDrawn="1"/>
        </p:nvPicPr>
        <p:blipFill>
          <a:blip r:embed="rId2"/>
          <a:stretch>
            <a:fillRect/>
          </a:stretch>
        </p:blipFill>
        <p:spPr>
          <a:xfrm>
            <a:off x="1354" y="0"/>
            <a:ext cx="9141292" cy="5143500"/>
          </a:xfrm>
          <a:prstGeom prst="rect">
            <a:avLst/>
          </a:prstGeom>
        </p:spPr>
      </p:pic>
      <p:sp>
        <p:nvSpPr>
          <p:cNvPr id="10" name="Title 1"/>
          <p:cNvSpPr>
            <a:spLocks noGrp="1"/>
          </p:cNvSpPr>
          <p:nvPr>
            <p:ph type="ctrTitle" hasCustomPrompt="1"/>
          </p:nvPr>
        </p:nvSpPr>
        <p:spPr bwMode="black">
          <a:xfrm>
            <a:off x="329184" y="2036820"/>
            <a:ext cx="6858000" cy="1206484"/>
          </a:xfrm>
        </p:spPr>
        <p:txBody>
          <a:bodyPr anchor="b"/>
          <a:lstStyle>
            <a:lvl1pPr>
              <a:lnSpc>
                <a:spcPct val="90000"/>
              </a:lnSpc>
              <a:defRPr sz="4600" spc="-100">
                <a:solidFill>
                  <a:schemeClr val="tx1"/>
                </a:solidFill>
              </a:defRPr>
            </a:lvl1pPr>
          </a:lstStyle>
          <a:p>
            <a:r>
              <a:rPr lang="en-US" dirty="0" smtClean="0"/>
              <a:t>Click to edit master </a:t>
            </a:r>
            <a:br>
              <a:rPr lang="en-US" dirty="0" smtClean="0"/>
            </a:br>
            <a:r>
              <a:rPr lang="en-US" dirty="0" smtClean="0"/>
              <a:t>title style</a:t>
            </a:r>
            <a:endParaRPr lang="en-US" dirty="0"/>
          </a:p>
        </p:txBody>
      </p:sp>
      <p:sp>
        <p:nvSpPr>
          <p:cNvPr id="11" name="Subtitle 2"/>
          <p:cNvSpPr>
            <a:spLocks noGrp="1"/>
          </p:cNvSpPr>
          <p:nvPr>
            <p:ph type="subTitle" idx="1" hasCustomPrompt="1"/>
          </p:nvPr>
        </p:nvSpPr>
        <p:spPr bwMode="black">
          <a:xfrm>
            <a:off x="329184" y="3316628"/>
            <a:ext cx="6858000" cy="914400"/>
          </a:xfrm>
        </p:spPr>
        <p:txBody>
          <a:bodyPr/>
          <a:lstStyle>
            <a:lvl1pPr marL="0" indent="0" algn="l">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4"/>
                </a:solidFill>
                <a:latin typeface="HP Simplified"/>
                <a:cs typeface="HP Simplified"/>
              </a:rPr>
              <a:t>© Copyright 2012 Hewlett-Packard Development Company, L.P. </a:t>
            </a:r>
            <a:r>
              <a:rPr lang="en-US" sz="700" b="0" i="0" baseline="0" dirty="0" smtClean="0">
                <a:solidFill>
                  <a:schemeClr val="accent4"/>
                </a:solidFill>
                <a:latin typeface="HP Simplified"/>
                <a:cs typeface="HP Simplified"/>
              </a:rPr>
              <a:t> </a:t>
            </a:r>
            <a:r>
              <a:rPr lang="en-US" sz="700" b="0" i="0" dirty="0" smtClean="0">
                <a:solidFill>
                  <a:schemeClr val="accent4"/>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2767557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000000"/>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167"/>
          <a:stretch/>
        </p:blipFill>
        <p:spPr>
          <a:xfrm>
            <a:off x="-198120" y="-1"/>
            <a:ext cx="9342120" cy="5143501"/>
          </a:xfrm>
          <a:prstGeom prst="rect">
            <a:avLst/>
          </a:prstGeom>
        </p:spPr>
      </p:pic>
      <p:sp>
        <p:nvSpPr>
          <p:cNvPr id="12" name="Freeform 11"/>
          <p:cNvSpPr/>
          <p:nvPr userDrawn="1"/>
        </p:nvSpPr>
        <p:spPr>
          <a:xfrm>
            <a:off x="0" y="0"/>
            <a:ext cx="5854700" cy="5143500"/>
          </a:xfrm>
          <a:custGeom>
            <a:avLst/>
            <a:gdLst>
              <a:gd name="connsiteX0" fmla="*/ 0 w 5683170"/>
              <a:gd name="connsiteY0" fmla="*/ 0 h 6858000"/>
              <a:gd name="connsiteX1" fmla="*/ 5683170 w 5683170"/>
              <a:gd name="connsiteY1" fmla="*/ 0 h 6858000"/>
              <a:gd name="connsiteX2" fmla="*/ 56831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6688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70294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570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3095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093316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100651 w 5683170"/>
              <a:gd name="connsiteY2" fmla="*/ 6858000 h 6858000"/>
              <a:gd name="connsiteX3" fmla="*/ 0 w 5683170"/>
              <a:gd name="connsiteY3" fmla="*/ 6858000 h 6858000"/>
              <a:gd name="connsiteX4" fmla="*/ 0 w 5683170"/>
              <a:gd name="connsiteY4" fmla="*/ 0 h 6858000"/>
              <a:gd name="connsiteX0" fmla="*/ 0 w 5683170"/>
              <a:gd name="connsiteY0" fmla="*/ 0 h 6858000"/>
              <a:gd name="connsiteX1" fmla="*/ 5683170 w 5683170"/>
              <a:gd name="connsiteY1" fmla="*/ 0 h 6858000"/>
              <a:gd name="connsiteX2" fmla="*/ 4490723 w 5683170"/>
              <a:gd name="connsiteY2" fmla="*/ 6858000 h 6858000"/>
              <a:gd name="connsiteX3" fmla="*/ 0 w 5683170"/>
              <a:gd name="connsiteY3" fmla="*/ 6858000 h 6858000"/>
              <a:gd name="connsiteX4" fmla="*/ 0 w 568317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3170" h="6858000">
                <a:moveTo>
                  <a:pt x="0" y="0"/>
                </a:moveTo>
                <a:lnTo>
                  <a:pt x="5683170" y="0"/>
                </a:lnTo>
                <a:lnTo>
                  <a:pt x="4490723" y="6858000"/>
                </a:lnTo>
                <a:lnTo>
                  <a:pt x="0" y="6858000"/>
                </a:lnTo>
                <a:lnTo>
                  <a:pt x="0" y="0"/>
                </a:lnTo>
                <a:close/>
              </a:path>
            </a:pathLst>
          </a:custGeom>
          <a:gradFill flip="none" rotWithShape="1">
            <a:gsLst>
              <a:gs pos="100000">
                <a:srgbClr val="5693C9">
                  <a:alpha val="85000"/>
                </a:srgbClr>
              </a:gs>
              <a:gs pos="0">
                <a:srgbClr val="005390">
                  <a:alpha val="85000"/>
                </a:srgbClr>
              </a:gs>
            </a:gsLst>
            <a:lin ang="78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prstClr val="white"/>
              </a:solidFill>
              <a:latin typeface="+mj-lt"/>
            </a:endParaRPr>
          </a:p>
        </p:txBody>
      </p:sp>
      <p:sp>
        <p:nvSpPr>
          <p:cNvPr id="11" name="Title 10"/>
          <p:cNvSpPr>
            <a:spLocks noGrp="1"/>
          </p:cNvSpPr>
          <p:nvPr>
            <p:ph type="title" hasCustomPrompt="1"/>
          </p:nvPr>
        </p:nvSpPr>
        <p:spPr bwMode="black">
          <a:xfrm>
            <a:off x="328716" y="412890"/>
            <a:ext cx="5057324" cy="1148885"/>
          </a:xfrm>
          <a:prstGeom prst="rect">
            <a:avLst/>
          </a:prstGeom>
        </p:spPr>
        <p:txBody>
          <a:bodyPr anchor="b" anchorCtr="0">
            <a:normAutofit/>
          </a:bodyPr>
          <a:lstStyle>
            <a:lvl1pPr algn="l">
              <a:lnSpc>
                <a:spcPts val="3200"/>
              </a:lnSpc>
              <a:defRPr sz="2800" i="0" strike="noStrike" cap="none" baseline="0">
                <a:solidFill>
                  <a:schemeClr val="bg1"/>
                </a:solidFill>
                <a:latin typeface="+mn-lt"/>
              </a:defRPr>
            </a:lvl1pPr>
          </a:lstStyle>
          <a:p>
            <a:r>
              <a:rPr lang="en-US" strike="noStrike" dirty="0" smtClean="0"/>
              <a:t>Presentation title</a:t>
            </a:r>
            <a:endParaRPr lang="en-US" dirty="0"/>
          </a:p>
        </p:txBody>
      </p:sp>
      <p:sp>
        <p:nvSpPr>
          <p:cNvPr id="8" name="Text Placeholder 12"/>
          <p:cNvSpPr>
            <a:spLocks noGrp="1"/>
          </p:cNvSpPr>
          <p:nvPr>
            <p:ph type="body" sz="quarter" idx="14" hasCustomPrompt="1"/>
          </p:nvPr>
        </p:nvSpPr>
        <p:spPr>
          <a:xfrm>
            <a:off x="414664" y="1550182"/>
            <a:ext cx="4859864" cy="413543"/>
          </a:xfrm>
          <a:prstGeom prst="rect">
            <a:avLst/>
          </a:prstGeom>
        </p:spPr>
        <p:txBody>
          <a:bodyPr>
            <a:noAutofit/>
          </a:bodyPr>
          <a:lstStyle>
            <a:lvl1pPr marL="0" indent="0">
              <a:lnSpc>
                <a:spcPct val="100000"/>
              </a:lnSpc>
              <a:spcBef>
                <a:spcPts val="200"/>
              </a:spcBef>
              <a:buNone/>
              <a:defRPr lang="en-US" sz="1600" i="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goes here</a:t>
            </a:r>
          </a:p>
        </p:txBody>
      </p:sp>
      <p:sp>
        <p:nvSpPr>
          <p:cNvPr id="3" name="Subtitle 2"/>
          <p:cNvSpPr>
            <a:spLocks noGrp="1"/>
          </p:cNvSpPr>
          <p:nvPr>
            <p:ph type="subTitle" idx="1" hasCustomPrompt="1"/>
          </p:nvPr>
        </p:nvSpPr>
        <p:spPr bwMode="black">
          <a:xfrm>
            <a:off x="357089" y="3858421"/>
            <a:ext cx="4426784" cy="701763"/>
          </a:xfrm>
          <a:prstGeom prst="rect">
            <a:avLst/>
          </a:prstGeom>
        </p:spPr>
        <p:txBody>
          <a:bodyPr anchor="b" anchorCtr="0">
            <a:noAutofit/>
          </a:bodyPr>
          <a:lstStyle>
            <a:lvl1pPr marL="0" marR="0" indent="0" algn="l" defTabSz="914400" rtl="0" eaLnBrk="1" fontAlgn="auto" latinLnBrk="0" hangingPunct="1">
              <a:lnSpc>
                <a:spcPct val="120000"/>
              </a:lnSpc>
              <a:spcBef>
                <a:spcPts val="0"/>
              </a:spcBef>
              <a:spcAft>
                <a:spcPts val="0"/>
              </a:spcAft>
              <a:buClrTx/>
              <a:buSzPct val="100000"/>
              <a:buFontTx/>
              <a:buNone/>
              <a:tabLst/>
              <a:defRPr sz="1400" i="0">
                <a:solidFill>
                  <a:schemeClr val="bg1"/>
                </a:solidFill>
                <a:latin typeface="Futura Bk"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 Name</a:t>
            </a:r>
          </a:p>
          <a:p>
            <a:r>
              <a:rPr lang="en-US" dirty="0" smtClean="0"/>
              <a:t>Title</a:t>
            </a:r>
          </a:p>
        </p:txBody>
      </p:sp>
      <p:sp>
        <p:nvSpPr>
          <p:cNvPr id="6" name="TextBox 5"/>
          <p:cNvSpPr txBox="1"/>
          <p:nvPr userDrawn="1"/>
        </p:nvSpPr>
        <p:spPr bwMode="gray">
          <a:xfrm>
            <a:off x="357089" y="4740302"/>
            <a:ext cx="3010579" cy="307777"/>
          </a:xfrm>
          <a:prstGeom prst="rect">
            <a:avLst/>
          </a:prstGeom>
          <a:noFill/>
        </p:spPr>
        <p:txBody>
          <a:bodyPr wrap="square" rtlCol="0">
            <a:spAutoFit/>
          </a:bodyPr>
          <a:lstStyle/>
          <a:p>
            <a:r>
              <a:rPr lang="en-US" sz="700" dirty="0" smtClean="0">
                <a:solidFill>
                  <a:schemeClr val="bg1"/>
                </a:solidFill>
                <a:latin typeface="Futura Bk" pitchFamily="34" charset="0"/>
              </a:rPr>
              <a:t>©2011Hewlett-Packard</a:t>
            </a:r>
            <a:r>
              <a:rPr lang="en-US" sz="700" baseline="0" dirty="0" smtClean="0">
                <a:solidFill>
                  <a:schemeClr val="bg1"/>
                </a:solidFill>
                <a:latin typeface="Futura Bk" pitchFamily="34" charset="0"/>
              </a:rPr>
              <a:t> Development Company, L.P. </a:t>
            </a:r>
          </a:p>
          <a:p>
            <a:r>
              <a:rPr lang="en-US" sz="700" baseline="0" dirty="0" smtClean="0">
                <a:solidFill>
                  <a:schemeClr val="bg1"/>
                </a:solidFill>
                <a:latin typeface="Futura Bk" pitchFamily="34" charset="0"/>
              </a:rPr>
              <a:t>The information contained herein is subject to change without notice</a:t>
            </a:r>
            <a:endParaRPr lang="en-US" sz="700" dirty="0">
              <a:solidFill>
                <a:schemeClr val="bg1"/>
              </a:solidFill>
              <a:latin typeface="Futura Bk" pitchFamily="34" charset="0"/>
            </a:endParaRPr>
          </a:p>
        </p:txBody>
      </p:sp>
      <p:pic>
        <p:nvPicPr>
          <p:cNvPr id="15" name="Picture 14" descr="hp-logo-reverse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378440" y="4558516"/>
            <a:ext cx="432585" cy="420624"/>
          </a:xfrm>
          <a:prstGeom prst="rect">
            <a:avLst/>
          </a:prstGeom>
        </p:spPr>
      </p:pic>
      <p:pic>
        <p:nvPicPr>
          <p:cNvPr id="20" name="Picture 1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282856" y="0"/>
            <a:ext cx="568034" cy="2377440"/>
          </a:xfrm>
          <a:prstGeom prst="rect">
            <a:avLst/>
          </a:prstGeom>
        </p:spPr>
      </p:pic>
      <p:pic>
        <p:nvPicPr>
          <p:cNvPr id="21" name="Picture 20"/>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4443945" y="3971020"/>
            <a:ext cx="459574" cy="1172480"/>
          </a:xfrm>
          <a:prstGeom prst="rect">
            <a:avLst/>
          </a:prstGeom>
        </p:spPr>
      </p:pic>
    </p:spTree>
  </p:cSld>
  <p:clrMapOvr>
    <a:masterClrMapping/>
  </p:clrMapOvr>
  <p:transition>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Lin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023360" y="4855464"/>
            <a:ext cx="1097280" cy="150876"/>
          </a:xfrm>
          <a:prstGeom prst="rect">
            <a:avLst/>
          </a:prstGeom>
        </p:spPr>
        <p:txBody>
          <a:bodyPr/>
          <a:lstStyle/>
          <a:p>
            <a:fld id="{8F9C06CA-8696-48F0-B26C-12DE4EF64613}" type="datetime1">
              <a:rPr lang="en-US" smtClean="0"/>
              <a:pPr/>
              <a:t>11/13/2012</a:t>
            </a:fld>
            <a:endParaRPr lang="en-US" dirty="0"/>
          </a:p>
        </p:txBody>
      </p:sp>
      <p:sp>
        <p:nvSpPr>
          <p:cNvPr id="8" name="Slide Number Placeholder 7"/>
          <p:cNvSpPr>
            <a:spLocks noGrp="1"/>
          </p:cNvSpPr>
          <p:nvPr>
            <p:ph type="sldNum" sz="quarter" idx="11"/>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r>
              <a:rPr lang="en-US" smtClean="0"/>
              <a:t>HP Confidential</a:t>
            </a:r>
            <a:endParaRPr lang="en-US" dirty="0"/>
          </a:p>
        </p:txBody>
      </p:sp>
      <p:sp>
        <p:nvSpPr>
          <p:cNvPr id="6"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Line with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
        <p:nvSpPr>
          <p:cNvPr id="12" name="Date Placeholder 11"/>
          <p:cNvSpPr>
            <a:spLocks noGrp="1"/>
          </p:cNvSpPr>
          <p:nvPr>
            <p:ph type="dt" sz="half" idx="11"/>
          </p:nvPr>
        </p:nvSpPr>
        <p:spPr>
          <a:xfrm>
            <a:off x="4023360" y="4855464"/>
            <a:ext cx="1097280" cy="150876"/>
          </a:xfrm>
          <a:prstGeom prst="rect">
            <a:avLst/>
          </a:prstGeom>
        </p:spPr>
        <p:txBody>
          <a:bodyPr/>
          <a:lstStyle/>
          <a:p>
            <a:fld id="{42E461F9-772B-493D-B3EB-ED56A3BE9EBA}" type="datetime1">
              <a:rPr lang="en-US" smtClean="0"/>
              <a:pPr/>
              <a:t>11/13/2012</a:t>
            </a:fld>
            <a:endParaRPr lang="en-US" dirty="0"/>
          </a:p>
        </p:txBody>
      </p:sp>
      <p:sp>
        <p:nvSpPr>
          <p:cNvPr id="13" name="Slide Number Placeholder 12"/>
          <p:cNvSpPr>
            <a:spLocks noGrp="1"/>
          </p:cNvSpPr>
          <p:nvPr>
            <p:ph type="sldNum" sz="quarter" idx="12"/>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4" name="Footer Placeholder 13"/>
          <p:cNvSpPr>
            <a:spLocks noGrp="1"/>
          </p:cNvSpPr>
          <p:nvPr>
            <p:ph type="ftr" sz="quarter" idx="13"/>
          </p:nvPr>
        </p:nvSpPr>
        <p:spPr>
          <a:xfrm>
            <a:off x="694944" y="4855464"/>
            <a:ext cx="3291840" cy="150876"/>
          </a:xfrm>
          <a:prstGeom prst="rect">
            <a:avLst/>
          </a:prstGeom>
        </p:spPr>
        <p:txBody>
          <a:bodyPr/>
          <a:lstStyle/>
          <a:p>
            <a:r>
              <a:rPr lang="en-US" smtClean="0"/>
              <a:t>HP Confidential</a:t>
            </a:r>
            <a:endParaRPr lang="en-US" dirty="0"/>
          </a:p>
        </p:txBody>
      </p:sp>
      <p:sp>
        <p:nvSpPr>
          <p:cNvPr id="7" name="Content Placeholder 12"/>
          <p:cNvSpPr>
            <a:spLocks noGrp="1"/>
          </p:cNvSpPr>
          <p:nvPr>
            <p:ph sz="quarter" idx="14"/>
          </p:nvPr>
        </p:nvSpPr>
        <p:spPr>
          <a:xfrm>
            <a:off x="365760" y="928746"/>
            <a:ext cx="8321040" cy="3657600"/>
          </a:xfrm>
        </p:spPr>
        <p:txBody>
          <a:bodyPr/>
          <a:lstStyle>
            <a:lvl1pPr>
              <a:buSzPct val="80000"/>
              <a:buFont typeface="Arial" pitchFamily="34" charset="0"/>
              <a:buChar char="•"/>
              <a:defRPr sz="1800">
                <a:solidFill>
                  <a:schemeClr val="bg1"/>
                </a:solidFill>
              </a:defRPr>
            </a:lvl1pPr>
            <a:lvl2pPr>
              <a:buSzPct val="80000"/>
              <a:buFont typeface="Futura Bk" pitchFamily="34" charset="0"/>
              <a:buChar char="–"/>
              <a:defRPr sz="1400">
                <a:solidFill>
                  <a:schemeClr val="bg1"/>
                </a:solidFill>
              </a:defRPr>
            </a:lvl2pPr>
            <a:lvl3pPr>
              <a:buSzPct val="80000"/>
              <a:buFont typeface="Arial" pitchFamily="34" charset="0"/>
              <a:buChar char="•"/>
              <a:defRPr sz="1000">
                <a:solidFill>
                  <a:schemeClr val="bg1"/>
                </a:solidFill>
              </a:defRPr>
            </a:lvl3pPr>
            <a:lvl4pPr>
              <a:buSzPct val="80000"/>
              <a:buFont typeface="Futura Bk" pitchFamily="34" charset="0"/>
              <a:buChar char="–"/>
              <a:defRPr sz="1000">
                <a:solidFill>
                  <a:schemeClr val="bg1"/>
                </a:solidFill>
              </a:defRPr>
            </a:lvl4pPr>
            <a:lvl5pPr>
              <a:buSzPct val="80000"/>
              <a:buFont typeface="Arial" pitchFamily="34" charset="0"/>
              <a:buChar char="•"/>
              <a:defRPr sz="10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023360" y="4855464"/>
            <a:ext cx="1097280" cy="150876"/>
          </a:xfrm>
          <a:prstGeom prst="rect">
            <a:avLst/>
          </a:prstGeom>
        </p:spPr>
        <p:txBody>
          <a:bodyPr/>
          <a:lstStyle/>
          <a:p>
            <a:fld id="{094BEF12-D19F-492B-A4F8-C97B5D8DF9F8}" type="datetime1">
              <a:rPr lang="en-US" smtClean="0"/>
              <a:pPr/>
              <a:t>11/13/2012</a:t>
            </a:fld>
            <a:endParaRPr lang="en-US" dirty="0"/>
          </a:p>
        </p:txBody>
      </p:sp>
      <p:sp>
        <p:nvSpPr>
          <p:cNvPr id="9" name="Slide Number Placeholder 8"/>
          <p:cNvSpPr>
            <a:spLocks noGrp="1"/>
          </p:cNvSpPr>
          <p:nvPr>
            <p:ph type="sldNum" sz="quarter" idx="11"/>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0" name="Footer Placeholder 9"/>
          <p:cNvSpPr>
            <a:spLocks noGrp="1"/>
          </p:cNvSpPr>
          <p:nvPr>
            <p:ph type="ftr" sz="quarter" idx="12"/>
          </p:nvPr>
        </p:nvSpPr>
        <p:spPr>
          <a:xfrm>
            <a:off x="694944" y="4855464"/>
            <a:ext cx="3291840" cy="150876"/>
          </a:xfrm>
          <a:prstGeom prst="rect">
            <a:avLst/>
          </a:prstGeom>
        </p:spPr>
        <p:txBody>
          <a:bodyPr/>
          <a:lstStyle/>
          <a:p>
            <a:r>
              <a:rPr lang="en-US" smtClean="0"/>
              <a:t>HP Confidential</a:t>
            </a:r>
            <a:endParaRPr lang="en-US" dirty="0"/>
          </a:p>
        </p:txBody>
      </p:sp>
      <p:sp>
        <p:nvSpPr>
          <p:cNvPr id="6" name="Text Placeholder 17"/>
          <p:cNvSpPr>
            <a:spLocks noGrp="1"/>
          </p:cNvSpPr>
          <p:nvPr>
            <p:ph type="body" sz="quarter" idx="16" hasCustomPrompt="1"/>
          </p:nvPr>
        </p:nvSpPr>
        <p:spPr>
          <a:xfrm>
            <a:off x="338328" y="315467"/>
            <a:ext cx="8242300" cy="877713"/>
          </a:xfrm>
          <a:prstGeom prst="rect">
            <a:avLst/>
          </a:prstGeom>
        </p:spPr>
        <p:txBody>
          <a:bodyPr>
            <a:noAutofit/>
          </a:bodyPr>
          <a:lstStyle>
            <a:lvl1pPr marL="0" indent="0">
              <a:lnSpc>
                <a:spcPts val="3300"/>
              </a:lnSpc>
              <a:buClrTx/>
              <a:buFontTx/>
              <a:buNone/>
              <a:defRPr sz="2800" cap="none"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Double line title</a:t>
            </a:r>
            <a:br>
              <a:rPr lang="en-US" dirty="0" smtClean="0"/>
            </a:br>
            <a:r>
              <a:rPr lang="en-US" dirty="0" smtClean="0"/>
              <a:t>for added content</a:t>
            </a:r>
          </a:p>
        </p:txBody>
      </p:sp>
    </p:spTree>
  </p:cSld>
  <p:clrMapOvr>
    <a:masterClrMapping/>
  </p:clrMapOvr>
  <p:transition>
    <p:fade thruBlk="1"/>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Line, Subtitle and Content">
    <p:spTree>
      <p:nvGrpSpPr>
        <p:cNvPr id="1" name=""/>
        <p:cNvGrpSpPr/>
        <p:nvPr/>
      </p:nvGrpSpPr>
      <p:grpSpPr>
        <a:xfrm>
          <a:off x="0" y="0"/>
          <a:ext cx="0" cy="0"/>
          <a:chOff x="0" y="0"/>
          <a:chExt cx="0" cy="0"/>
        </a:xfrm>
      </p:grpSpPr>
      <p:sp>
        <p:nvSpPr>
          <p:cNvPr id="13"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9" name="Date Placeholder 8"/>
          <p:cNvSpPr>
            <a:spLocks noGrp="1"/>
          </p:cNvSpPr>
          <p:nvPr>
            <p:ph type="dt" sz="half" idx="15"/>
          </p:nvPr>
        </p:nvSpPr>
        <p:spPr>
          <a:xfrm>
            <a:off x="4023360" y="4855464"/>
            <a:ext cx="1097280" cy="150876"/>
          </a:xfrm>
          <a:prstGeom prst="rect">
            <a:avLst/>
          </a:prstGeom>
        </p:spPr>
        <p:txBody>
          <a:bodyPr/>
          <a:lstStyle/>
          <a:p>
            <a:fld id="{424CB1D9-5037-433C-876C-1C1A412FE316}" type="datetime1">
              <a:rPr lang="en-US" smtClean="0"/>
              <a:pPr/>
              <a:t>11/13/2012</a:t>
            </a:fld>
            <a:endParaRPr lang="en-US" dirty="0"/>
          </a:p>
        </p:txBody>
      </p:sp>
      <p:sp>
        <p:nvSpPr>
          <p:cNvPr id="10" name="Slide Number Placeholder 9"/>
          <p:cNvSpPr>
            <a:spLocks noGrp="1"/>
          </p:cNvSpPr>
          <p:nvPr>
            <p:ph type="sldNum" sz="quarter" idx="16"/>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1" name="Footer Placeholder 10"/>
          <p:cNvSpPr>
            <a:spLocks noGrp="1"/>
          </p:cNvSpPr>
          <p:nvPr>
            <p:ph type="ftr" sz="quarter" idx="17"/>
          </p:nvPr>
        </p:nvSpPr>
        <p:spPr>
          <a:xfrm>
            <a:off x="694944" y="4855464"/>
            <a:ext cx="3291840" cy="150876"/>
          </a:xfrm>
          <a:prstGeom prst="rect">
            <a:avLst/>
          </a:prstGeom>
        </p:spPr>
        <p:txBody>
          <a:bodyPr/>
          <a:lstStyle/>
          <a:p>
            <a:r>
              <a:rPr lang="en-US" smtClean="0"/>
              <a:t>HP Confidential</a:t>
            </a:r>
            <a:endParaRPr lang="en-US" dirty="0"/>
          </a:p>
        </p:txBody>
      </p:sp>
      <p:sp>
        <p:nvSpPr>
          <p:cNvPr id="8" name="Content Placeholder 12"/>
          <p:cNvSpPr>
            <a:spLocks noGrp="1"/>
          </p:cNvSpPr>
          <p:nvPr>
            <p:ph sz="quarter" idx="18"/>
          </p:nvPr>
        </p:nvSpPr>
        <p:spPr>
          <a:xfrm>
            <a:off x="365760" y="1196817"/>
            <a:ext cx="8321040" cy="3383280"/>
          </a:xfrm>
        </p:spPr>
        <p:txBody>
          <a:bodyPr/>
          <a:lstStyle>
            <a:lvl1pPr>
              <a:buSzPct val="80000"/>
              <a:buFont typeface="Arial" pitchFamily="34" charset="0"/>
              <a:buChar char="•"/>
              <a:defRPr sz="1800">
                <a:solidFill>
                  <a:schemeClr val="bg1"/>
                </a:solidFill>
              </a:defRPr>
            </a:lvl1pPr>
            <a:lvl2pPr>
              <a:buSzPct val="80000"/>
              <a:buFont typeface="Futura Bk" pitchFamily="34" charset="0"/>
              <a:buChar char="–"/>
              <a:defRPr sz="1400">
                <a:solidFill>
                  <a:schemeClr val="bg1"/>
                </a:solidFill>
              </a:defRPr>
            </a:lvl2pPr>
            <a:lvl3pPr>
              <a:buSzPct val="80000"/>
              <a:buFont typeface="Arial" pitchFamily="34" charset="0"/>
              <a:buChar char="•"/>
              <a:defRPr sz="1000">
                <a:solidFill>
                  <a:schemeClr val="bg1"/>
                </a:solidFill>
              </a:defRPr>
            </a:lvl3pPr>
            <a:lvl4pPr>
              <a:buSzPct val="80000"/>
              <a:buFont typeface="Futura Bk" pitchFamily="34" charset="0"/>
              <a:buChar char="–"/>
              <a:defRPr sz="1000">
                <a:solidFill>
                  <a:schemeClr val="bg1"/>
                </a:solidFill>
              </a:defRPr>
            </a:lvl4pPr>
            <a:lvl5pPr>
              <a:buSzPct val="80000"/>
              <a:buFont typeface="Arial" pitchFamily="34" charset="0"/>
              <a:buChar char="•"/>
              <a:defRPr sz="10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Line with Subtitle">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4023360" y="4855464"/>
            <a:ext cx="1097280" cy="150876"/>
          </a:xfrm>
          <a:prstGeom prst="rect">
            <a:avLst/>
          </a:prstGeom>
        </p:spPr>
        <p:txBody>
          <a:bodyPr/>
          <a:lstStyle/>
          <a:p>
            <a:fld id="{E8F37FAB-E4E1-433F-8CA5-52CCE88913C2}" type="datetime1">
              <a:rPr lang="en-US" smtClean="0"/>
              <a:pPr/>
              <a:t>11/13/2012</a:t>
            </a:fld>
            <a:endParaRPr lang="en-US" dirty="0"/>
          </a:p>
        </p:txBody>
      </p:sp>
      <p:sp>
        <p:nvSpPr>
          <p:cNvPr id="9" name="Slide Number Placeholder 8"/>
          <p:cNvSpPr>
            <a:spLocks noGrp="1"/>
          </p:cNvSpPr>
          <p:nvPr>
            <p:ph type="sldNum" sz="quarter" idx="16"/>
          </p:nvPr>
        </p:nvSpPr>
        <p:spPr>
          <a:xfrm>
            <a:off x="365760" y="4855464"/>
            <a:ext cx="320040" cy="150876"/>
          </a:xfrm>
          <a:prstGeom prst="rect">
            <a:avLst/>
          </a:prstGeom>
        </p:spPr>
        <p:txBody>
          <a:bodyPr/>
          <a:lstStyle/>
          <a:p>
            <a:fld id="{39FE57C1-99E3-4342-90AE-63D315326D4A}" type="slidenum">
              <a:rPr lang="en-US" smtClean="0"/>
              <a:pPr/>
              <a:t>‹#›</a:t>
            </a:fld>
            <a:endParaRPr lang="en-US" dirty="0"/>
          </a:p>
        </p:txBody>
      </p:sp>
      <p:sp>
        <p:nvSpPr>
          <p:cNvPr id="10" name="Footer Placeholder 9"/>
          <p:cNvSpPr>
            <a:spLocks noGrp="1"/>
          </p:cNvSpPr>
          <p:nvPr>
            <p:ph type="ftr" sz="quarter" idx="17"/>
          </p:nvPr>
        </p:nvSpPr>
        <p:spPr>
          <a:xfrm>
            <a:off x="694944" y="4855464"/>
            <a:ext cx="3291840" cy="150876"/>
          </a:xfrm>
          <a:prstGeom prst="rect">
            <a:avLst/>
          </a:prstGeom>
        </p:spPr>
        <p:txBody>
          <a:bodyPr/>
          <a:lstStyle/>
          <a:p>
            <a:r>
              <a:rPr lang="en-US" smtClean="0"/>
              <a:t>HP Confidential</a:t>
            </a:r>
            <a:endParaRPr lang="en-US" dirty="0"/>
          </a:p>
        </p:txBody>
      </p:sp>
      <p:sp>
        <p:nvSpPr>
          <p:cNvPr id="7" name="Text Placeholder 12"/>
          <p:cNvSpPr>
            <a:spLocks noGrp="1"/>
          </p:cNvSpPr>
          <p:nvPr>
            <p:ph type="body" sz="quarter" idx="14" hasCustomPrompt="1"/>
          </p:nvPr>
        </p:nvSpPr>
        <p:spPr>
          <a:xfrm>
            <a:off x="358775" y="759965"/>
            <a:ext cx="8370380" cy="294965"/>
          </a:xfrm>
          <a:prstGeom prst="rect">
            <a:avLst/>
          </a:prstGeom>
        </p:spPr>
        <p:txBody>
          <a:bodyPr>
            <a:noAutofit/>
          </a:bodyPr>
          <a:lstStyle>
            <a:lvl1pPr marL="0" indent="0">
              <a:lnSpc>
                <a:spcPct val="100000"/>
              </a:lnSpc>
              <a:buNone/>
              <a:defRPr lang="en-US" sz="2000" kern="1200" dirty="0" smtClean="0">
                <a:solidFill>
                  <a:schemeClr val="tx2"/>
                </a:solidFill>
                <a:latin typeface="Futura Bk" pitchFamily="34" charset="0"/>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Subtitle placeholder here</a:t>
            </a:r>
          </a:p>
        </p:txBody>
      </p:sp>
      <p:sp>
        <p:nvSpPr>
          <p:cNvPr id="11" name="Title 8"/>
          <p:cNvSpPr>
            <a:spLocks noGrp="1"/>
          </p:cNvSpPr>
          <p:nvPr>
            <p:ph type="title" hasCustomPrompt="1"/>
          </p:nvPr>
        </p:nvSpPr>
        <p:spPr>
          <a:xfrm>
            <a:off x="339725" y="304710"/>
            <a:ext cx="8375650" cy="469840"/>
          </a:xfrm>
          <a:prstGeom prst="rect">
            <a:avLst/>
          </a:prstGeom>
        </p:spPr>
        <p:txBody>
          <a:bodyPr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sz="2800" baseline="0">
                <a:solidFill>
                  <a:schemeClr val="bg1"/>
                </a:solidFill>
                <a:latin typeface="Futura Bk" pitchFamily="34" charset="0"/>
              </a:defRPr>
            </a:lvl1pPr>
          </a:lstStyle>
          <a:p>
            <a:r>
              <a:rPr lang="en-US" dirty="0" smtClean="0"/>
              <a:t>Single line title</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Quote">
    <p:bg>
      <p:bgPr>
        <a:gradFill flip="none" rotWithShape="1">
          <a:gsLst>
            <a:gs pos="100000">
              <a:srgbClr val="5693C9"/>
            </a:gs>
            <a:gs pos="0">
              <a:srgbClr val="005390"/>
            </a:gs>
          </a:gsLst>
          <a:lin ang="780000" scaled="0"/>
          <a:tileRect/>
        </a:gradFill>
        <a:effectLst/>
      </p:bgPr>
    </p:bg>
    <p:spTree>
      <p:nvGrpSpPr>
        <p:cNvPr id="1" name=""/>
        <p:cNvGrpSpPr/>
        <p:nvPr/>
      </p:nvGrpSpPr>
      <p:grpSpPr>
        <a:xfrm>
          <a:off x="0" y="0"/>
          <a:ext cx="0" cy="0"/>
          <a:chOff x="0" y="0"/>
          <a:chExt cx="0" cy="0"/>
        </a:xfrm>
      </p:grpSpPr>
      <p:sp>
        <p:nvSpPr>
          <p:cNvPr id="5" name="Title 10"/>
          <p:cNvSpPr>
            <a:spLocks noGrp="1"/>
          </p:cNvSpPr>
          <p:nvPr>
            <p:ph type="title" hasCustomPrompt="1"/>
          </p:nvPr>
        </p:nvSpPr>
        <p:spPr bwMode="black">
          <a:xfrm>
            <a:off x="474562" y="529542"/>
            <a:ext cx="8090704" cy="3125165"/>
          </a:xfrm>
          <a:prstGeom prst="rect">
            <a:avLst/>
          </a:prstGeom>
        </p:spPr>
        <p:txBody>
          <a:bodyPr anchor="t" anchorCtr="0">
            <a:normAutofit/>
          </a:bodyPr>
          <a:lstStyle>
            <a:lvl1pPr marL="177800" indent="-177800" algn="l">
              <a:lnSpc>
                <a:spcPct val="100000"/>
              </a:lnSpc>
              <a:defRPr sz="2400" strike="noStrike" cap="none" baseline="0">
                <a:solidFill>
                  <a:schemeClr val="bg1"/>
                </a:solidFill>
                <a:latin typeface="Futura Lt" pitchFamily="34" charset="0"/>
              </a:defRPr>
            </a:lvl1pPr>
          </a:lstStyle>
          <a:p>
            <a:r>
              <a:rPr lang="en-US" strike="noStrike" dirty="0" smtClean="0"/>
              <a:t>“This is a sample quote slide. Select and type your quote inside the quote marks.”</a:t>
            </a:r>
            <a:endParaRPr lang="en-US" dirty="0"/>
          </a:p>
        </p:txBody>
      </p:sp>
      <p:sp>
        <p:nvSpPr>
          <p:cNvPr id="7" name="Text Placeholder 12"/>
          <p:cNvSpPr>
            <a:spLocks noGrp="1"/>
          </p:cNvSpPr>
          <p:nvPr>
            <p:ph type="body" sz="quarter" idx="14" hasCustomPrompt="1"/>
          </p:nvPr>
        </p:nvSpPr>
        <p:spPr>
          <a:xfrm>
            <a:off x="597854" y="3950221"/>
            <a:ext cx="7018845" cy="576858"/>
          </a:xfrm>
          <a:prstGeom prst="rect">
            <a:avLst/>
          </a:prstGeom>
        </p:spPr>
        <p:txBody>
          <a:bodyPr>
            <a:noAutofit/>
          </a:bodyPr>
          <a:lstStyle>
            <a:lvl1pPr marL="0" indent="0">
              <a:lnSpc>
                <a:spcPct val="100000"/>
              </a:lnSpc>
              <a:spcBef>
                <a:spcPts val="600"/>
              </a:spcBef>
              <a:buNone/>
              <a:defRPr lang="en-US" sz="1400" kern="1200" dirty="0" smtClean="0">
                <a:solidFill>
                  <a:schemeClr val="bg1"/>
                </a:solidFill>
                <a:latin typeface="+mn-lt"/>
                <a:ea typeface="+mn-ea"/>
                <a:cs typeface="+mn-cs"/>
              </a:defRPr>
            </a:lvl1pPr>
            <a:lvl2pPr>
              <a:defRPr lang="en-US" sz="2000" kern="1200" dirty="0" smtClean="0">
                <a:solidFill>
                  <a:srgbClr val="FFFFFF"/>
                </a:solidFill>
                <a:latin typeface="Futura Bk" pitchFamily="34" charset="0"/>
                <a:ea typeface="+mn-ea"/>
                <a:cs typeface="+mn-cs"/>
              </a:defRPr>
            </a:lvl2pPr>
            <a:lvl3pPr>
              <a:defRPr lang="en-US" sz="2000" kern="1200" dirty="0" smtClean="0">
                <a:solidFill>
                  <a:srgbClr val="FFFFFF"/>
                </a:solidFill>
                <a:latin typeface="Futura Bk" pitchFamily="34" charset="0"/>
                <a:ea typeface="+mn-ea"/>
                <a:cs typeface="+mn-cs"/>
              </a:defRPr>
            </a:lvl3pPr>
            <a:lvl4pPr>
              <a:defRPr lang="en-US" sz="2000" kern="1200" dirty="0" smtClean="0">
                <a:solidFill>
                  <a:srgbClr val="FFFFFF"/>
                </a:solidFill>
                <a:latin typeface="Futura Bk" pitchFamily="34" charset="0"/>
                <a:ea typeface="+mn-ea"/>
                <a:cs typeface="+mn-cs"/>
              </a:defRPr>
            </a:lvl4pPr>
            <a:lvl5pPr>
              <a:defRPr lang="en-US" sz="2000" kern="1200" dirty="0" smtClean="0">
                <a:solidFill>
                  <a:srgbClr val="FFFFFF"/>
                </a:solidFill>
                <a:latin typeface="Futura Bk" pitchFamily="34" charset="0"/>
                <a:ea typeface="+mn-ea"/>
                <a:cs typeface="+mn-cs"/>
              </a:defRPr>
            </a:lvl5pPr>
          </a:lstStyle>
          <a:p>
            <a:pPr lvl="0"/>
            <a:r>
              <a:rPr lang="en-US" dirty="0" smtClean="0"/>
              <a:t>Speakers Name</a:t>
            </a:r>
          </a:p>
          <a:p>
            <a:pPr lvl="0"/>
            <a:r>
              <a:rPr lang="en-US" dirty="0" smtClean="0"/>
              <a:t>ABC Company</a:t>
            </a:r>
          </a:p>
        </p:txBody>
      </p:sp>
    </p:spTree>
  </p:cSld>
  <p:clrMapOvr>
    <a:masterClrMapping/>
  </p:clrMapOvr>
  <p:transition>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ing Slide">
    <p:bg>
      <p:bgPr>
        <a:gradFill flip="none" rotWithShape="1">
          <a:gsLst>
            <a:gs pos="100000">
              <a:srgbClr val="5693C9"/>
            </a:gs>
            <a:gs pos="0">
              <a:srgbClr val="005390"/>
            </a:gs>
          </a:gsLst>
          <a:lin ang="780000" scaled="0"/>
          <a:tileRect/>
        </a:gradFill>
        <a:effectLst/>
      </p:bgPr>
    </p:bg>
    <p:spTree>
      <p:nvGrpSpPr>
        <p:cNvPr id="1" name=""/>
        <p:cNvGrpSpPr/>
        <p:nvPr/>
      </p:nvGrpSpPr>
      <p:grpSpPr>
        <a:xfrm>
          <a:off x="0" y="0"/>
          <a:ext cx="0" cy="0"/>
          <a:chOff x="0" y="0"/>
          <a:chExt cx="0" cy="0"/>
        </a:xfrm>
      </p:grpSpPr>
      <p:sp>
        <p:nvSpPr>
          <p:cNvPr id="8" name="Title 10"/>
          <p:cNvSpPr>
            <a:spLocks noGrp="1"/>
          </p:cNvSpPr>
          <p:nvPr>
            <p:ph type="title" hasCustomPrompt="1"/>
          </p:nvPr>
        </p:nvSpPr>
        <p:spPr bwMode="black">
          <a:xfrm>
            <a:off x="1009650" y="2058591"/>
            <a:ext cx="7124700" cy="1026318"/>
          </a:xfrm>
          <a:prstGeom prst="rect">
            <a:avLst/>
          </a:prstGeom>
        </p:spPr>
        <p:txBody>
          <a:bodyPr anchor="ctr">
            <a:noAutofit/>
          </a:bodyPr>
          <a:lstStyle>
            <a:lvl1pPr algn="ctr">
              <a:lnSpc>
                <a:spcPts val="5000"/>
              </a:lnSpc>
              <a:defRPr sz="2600" b="0" i="1" cap="all" baseline="0">
                <a:solidFill>
                  <a:schemeClr val="bg1"/>
                </a:solidFill>
              </a:defRPr>
            </a:lvl1pPr>
          </a:lstStyle>
          <a:p>
            <a:r>
              <a:rPr lang="en-US" b="0" i="1" baseline="0" dirty="0" smtClean="0"/>
              <a:t>Thank you</a:t>
            </a:r>
            <a:endParaRPr lang="en-US" dirty="0"/>
          </a:p>
        </p:txBody>
      </p:sp>
    </p:spTree>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610806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xfrm>
            <a:off x="365760" y="4855464"/>
            <a:ext cx="320040" cy="150876"/>
          </a:xfrm>
          <a:prstGeom prst="rect">
            <a:avLst/>
          </a:prstGeom>
          <a:ln/>
        </p:spPr>
        <p:txBody>
          <a:bodyPr/>
          <a:lstStyle>
            <a:lvl1pPr>
              <a:defRPr/>
            </a:lvl1pPr>
          </a:lstStyle>
          <a:p>
            <a:pPr>
              <a:defRPr/>
            </a:pPr>
            <a:fld id="{B61C1FE0-AAB2-432B-9829-A22D062CF235}" type="slidenum">
              <a:rPr lang="en-US"/>
              <a:pPr>
                <a:defRPr/>
              </a:pPr>
              <a:t>‹#›</a:t>
            </a:fld>
            <a:endParaRPr lang="en-US" dirty="0"/>
          </a:p>
        </p:txBody>
      </p:sp>
    </p:spTree>
    <p:extLst>
      <p:ext uri="{BB962C8B-B14F-4D97-AF65-F5344CB8AC3E}">
        <p14:creationId xmlns:p14="http://schemas.microsoft.com/office/powerpoint/2010/main" val="71821693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Blue divider slid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8328"/>
            <a:ext cx="7222352" cy="2006703"/>
          </a:xfrm>
          <a:prstGeom prst="rect">
            <a:avLst/>
          </a:prstGeom>
        </p:spPr>
        <p:txBody>
          <a:bodyPr wrap="square" lIns="0" tIns="0" rIns="0" bIns="0" anchor="t" anchorCtr="0">
            <a:noAutofit/>
          </a:bodyPr>
          <a:lstStyle>
            <a:lvl1pPr algn="l">
              <a:lnSpc>
                <a:spcPct val="90000"/>
              </a:lnSpc>
              <a:defRPr sz="4000" b="1" i="0" spc="-100" baseline="0">
                <a:solidFill>
                  <a:schemeClr val="bg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Tree>
    <p:extLst>
      <p:ext uri="{BB962C8B-B14F-4D97-AF65-F5344CB8AC3E}">
        <p14:creationId xmlns:p14="http://schemas.microsoft.com/office/powerpoint/2010/main" val="23203387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 Line with Sub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331469" y="751390"/>
            <a:ext cx="8460105" cy="276999"/>
          </a:xfrm>
          <a:prstGeom prst="rect">
            <a:avLst/>
          </a:prstGeom>
        </p:spPr>
        <p:txBody>
          <a:bodyPr wrap="square" anchor="t">
            <a:spAutoFit/>
          </a:bodyPr>
          <a:lstStyle>
            <a:lvl1pPr marL="0" indent="0" algn="l">
              <a:lnSpc>
                <a:spcPct val="100000"/>
              </a:lnSpc>
              <a:buNone/>
              <a:defRPr sz="1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331469" y="235063"/>
            <a:ext cx="8460105" cy="412934"/>
          </a:xfrm>
        </p:spPr>
        <p:txBody>
          <a:bodyPr/>
          <a:lstStyle/>
          <a:p>
            <a:r>
              <a:rPr lang="en-US" noProof="0" dirty="0" smtClean="0"/>
              <a:t>Click to edit master title style</a:t>
            </a:r>
            <a:endParaRPr lang="en-US" noProof="0" dirty="0"/>
          </a:p>
        </p:txBody>
      </p:sp>
      <p:sp>
        <p:nvSpPr>
          <p:cNvPr id="5" name="Slide Number Placeholder 4"/>
          <p:cNvSpPr>
            <a:spLocks noGrp="1"/>
          </p:cNvSpPr>
          <p:nvPr>
            <p:ph type="sldNum" sz="quarter" idx="11"/>
          </p:nvPr>
        </p:nvSpPr>
        <p:spPr bwMode="black">
          <a:xfrm>
            <a:off x="348905" y="4710223"/>
            <a:ext cx="182186" cy="107722"/>
          </a:xfrm>
          <a:prstGeom prst="rect">
            <a:avLst/>
          </a:prstGeom>
        </p:spPr>
        <p:txBody>
          <a:bodyPr/>
          <a:lstStyle/>
          <a:p>
            <a:fld id="{33088DE5-1DDF-C242-AF39-BA25983D68D6}" type="slidenum">
              <a:rPr lang="en-US" noProof="0" smtClean="0"/>
              <a:pPr/>
              <a:t>‹#›</a:t>
            </a:fld>
            <a:endParaRPr lang="en-US" noProof="0" dirty="0"/>
          </a:p>
        </p:txBody>
      </p:sp>
    </p:spTree>
    <p:extLst>
      <p:ext uri="{BB962C8B-B14F-4D97-AF65-F5344CB8AC3E}">
        <p14:creationId xmlns:p14="http://schemas.microsoft.com/office/powerpoint/2010/main" val="63469736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hite divider slide">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37744"/>
            <a:ext cx="7222352" cy="2006703"/>
          </a:xfrm>
          <a:prstGeom prst="rect">
            <a:avLst/>
          </a:prstGeom>
        </p:spPr>
        <p:txBody>
          <a:bodyPr wrap="square" lIns="0" tIns="0" rIns="0" bIns="0" anchor="t" anchorCtr="0">
            <a:noAutofit/>
          </a:bodyPr>
          <a:lstStyle>
            <a:lvl1pPr algn="l">
              <a:lnSpc>
                <a:spcPct val="90000"/>
              </a:lnSpc>
              <a:defRPr sz="4000" b="1" i="0" spc="-100">
                <a:solidFill>
                  <a:schemeClr val="tx1"/>
                </a:solidFill>
                <a:latin typeface="HP Simplified" pitchFamily="34" charset="0"/>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accent5"/>
                </a:solidFill>
                <a:latin typeface="HP Simplified"/>
                <a:cs typeface="HP Simplified"/>
              </a:rPr>
              <a:t>© Copyright 2012 Hewlett-Packard Development Company, L.P. </a:t>
            </a:r>
            <a:r>
              <a:rPr lang="en-US" sz="700" b="0" i="0" baseline="0" dirty="0" smtClean="0">
                <a:solidFill>
                  <a:schemeClr val="accent5"/>
                </a:solidFill>
                <a:latin typeface="HP Simplified"/>
                <a:cs typeface="HP Simplified"/>
              </a:rPr>
              <a:t> </a:t>
            </a:r>
            <a:r>
              <a:rPr lang="en-US" sz="700" b="0" i="0" dirty="0" smtClean="0">
                <a:solidFill>
                  <a:schemeClr val="accent5"/>
                </a:solidFill>
                <a:latin typeface="HP Simplified"/>
                <a:cs typeface="HP Simplified"/>
              </a:rPr>
              <a:t>The information contained herein is subject to change without notice.</a:t>
            </a:r>
          </a:p>
        </p:txBody>
      </p:sp>
      <p:pic>
        <p:nvPicPr>
          <p:cNvPr id="5" name="Picture 4" descr="HP_Blue_RGB_150_SM.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357479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ue quote slide with subtitle">
    <p:bg>
      <p:bgPr>
        <a:solidFill>
          <a:schemeClr val="accent1"/>
        </a:solidFill>
        <a:effectLst/>
      </p:bgPr>
    </p:bg>
    <p:spTree>
      <p:nvGrpSpPr>
        <p:cNvPr id="1" name=""/>
        <p:cNvGrpSpPr/>
        <p:nvPr/>
      </p:nvGrpSpPr>
      <p:grpSpPr>
        <a:xfrm>
          <a:off x="0" y="0"/>
          <a:ext cx="0" cy="0"/>
          <a:chOff x="0" y="0"/>
          <a:chExt cx="0" cy="0"/>
        </a:xfrm>
      </p:grpSpPr>
      <p:sp>
        <p:nvSpPr>
          <p:cNvPr id="16" name="Title 1"/>
          <p:cNvSpPr>
            <a:spLocks noGrp="1"/>
          </p:cNvSpPr>
          <p:nvPr>
            <p:ph type="ctrTitle" hasCustomPrompt="1"/>
          </p:nvPr>
        </p:nvSpPr>
        <p:spPr bwMode="black">
          <a:xfrm>
            <a:off x="329184" y="240919"/>
            <a:ext cx="7222352" cy="2006703"/>
          </a:xfrm>
          <a:prstGeom prst="rect">
            <a:avLst/>
          </a:prstGeom>
        </p:spPr>
        <p:txBody>
          <a:bodyPr wrap="square" lIns="0" tIns="0" rIns="0" bIns="0" anchor="t" anchorCtr="0">
            <a:noAutofit/>
          </a:bodyPr>
          <a:lstStyle>
            <a:lvl1pPr algn="l" defTabSz="457200" rtl="0" eaLnBrk="1" latinLnBrk="0" hangingPunct="1">
              <a:lnSpc>
                <a:spcPct val="90000"/>
              </a:lnSpc>
              <a:spcBef>
                <a:spcPct val="0"/>
              </a:spcBef>
              <a:spcAft>
                <a:spcPts val="0"/>
              </a:spcAft>
              <a:buNone/>
              <a:defRPr lang="en-US" sz="4000" b="1" i="0" kern="1200" spc="-100" noProof="0" dirty="0">
                <a:solidFill>
                  <a:schemeClr val="bg1"/>
                </a:solidFill>
                <a:latin typeface="HP Simplified" pitchFamily="34" charset="0"/>
                <a:ea typeface="+mj-ea"/>
                <a:cs typeface="HP Simplified" pitchFamily="34" charset="0"/>
              </a:defRPr>
            </a:lvl1pPr>
          </a:lstStyle>
          <a:p>
            <a:r>
              <a:rPr lang="en-US" noProof="0" dirty="0" smtClean="0"/>
              <a:t>Click to edit </a:t>
            </a:r>
            <a:br>
              <a:rPr lang="en-US" noProof="0" dirty="0" smtClean="0"/>
            </a:br>
            <a:r>
              <a:rPr lang="en-US" noProof="0" dirty="0" smtClean="0"/>
              <a:t>master </a:t>
            </a:r>
            <a:br>
              <a:rPr lang="en-US" noProof="0" dirty="0" smtClean="0"/>
            </a:br>
            <a:r>
              <a:rPr lang="en-US" noProof="0" dirty="0" smtClean="0"/>
              <a:t>title style</a:t>
            </a:r>
            <a:endParaRPr lang="en-US" noProof="0" dirty="0"/>
          </a:p>
        </p:txBody>
      </p:sp>
      <p:pic>
        <p:nvPicPr>
          <p:cNvPr id="7" name="Picture 6" descr="HP_White_RGB_150_SM.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5214" y="4535424"/>
            <a:ext cx="365736" cy="365736"/>
          </a:xfrm>
          <a:prstGeom prst="rect">
            <a:avLst/>
          </a:prstGeom>
        </p:spPr>
      </p:pic>
      <p:sp>
        <p:nvSpPr>
          <p:cNvPr id="6" name="TextBox 5"/>
          <p:cNvSpPr txBox="1"/>
          <p:nvPr userDrawn="1"/>
        </p:nvSpPr>
        <p:spPr>
          <a:xfrm>
            <a:off x="329184" y="4758803"/>
            <a:ext cx="8012545" cy="228600"/>
          </a:xfrm>
          <a:prstGeom prst="rect">
            <a:avLst/>
          </a:prstGeom>
          <a:noFill/>
        </p:spPr>
        <p:txBody>
          <a:bodyPr wrap="square" lIns="0"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chemeClr val="bg1"/>
                </a:solidFill>
                <a:latin typeface="HP Simplified"/>
                <a:cs typeface="HP Simplified"/>
              </a:rPr>
              <a:t>© Copyright 2012 Hewlett-Packard Development Company, L.P. </a:t>
            </a:r>
            <a:r>
              <a:rPr lang="en-US" sz="700" b="0" i="0" baseline="0" dirty="0" smtClean="0">
                <a:solidFill>
                  <a:schemeClr val="bg1"/>
                </a:solidFill>
                <a:latin typeface="HP Simplified"/>
                <a:cs typeface="HP Simplified"/>
              </a:rPr>
              <a:t> </a:t>
            </a:r>
            <a:r>
              <a:rPr lang="en-US" sz="700" b="0" i="0" dirty="0" smtClean="0">
                <a:solidFill>
                  <a:schemeClr val="bg1"/>
                </a:solidFill>
                <a:latin typeface="HP Simplified"/>
                <a:cs typeface="HP Simplified"/>
              </a:rPr>
              <a:t>The information contained herein is subject to change without notice.</a:t>
            </a:r>
          </a:p>
        </p:txBody>
      </p:sp>
      <p:sp>
        <p:nvSpPr>
          <p:cNvPr id="5" name="Subtitle 2"/>
          <p:cNvSpPr>
            <a:spLocks noGrp="1"/>
          </p:cNvSpPr>
          <p:nvPr>
            <p:ph type="subTitle" idx="1" hasCustomPrompt="1"/>
          </p:nvPr>
        </p:nvSpPr>
        <p:spPr>
          <a:xfrm>
            <a:off x="325269" y="3305361"/>
            <a:ext cx="5148072" cy="649224"/>
          </a:xfrm>
          <a:prstGeom prst="rect">
            <a:avLst/>
          </a:prstGeom>
        </p:spPr>
        <p:txBody>
          <a:bodyPr>
            <a:noAutofit/>
          </a:bodyPr>
          <a:lstStyle>
            <a:lvl1pPr marL="0" indent="0" algn="l">
              <a:lnSpc>
                <a:spcPct val="100000"/>
              </a:lnSpc>
              <a:spcBef>
                <a:spcPts val="0"/>
              </a:spcBef>
              <a:buNone/>
              <a:defRPr sz="1800" b="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1588485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6252520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Subtitle only">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3" name="Subtitle 2"/>
          <p:cNvSpPr>
            <a:spLocks noGrp="1"/>
          </p:cNvSpPr>
          <p:nvPr>
            <p:ph type="subTitle" idx="1" hasCustomPrompt="1"/>
          </p:nvPr>
        </p:nvSpPr>
        <p:spPr bwMode="black">
          <a:xfrm>
            <a:off x="331470" y="751390"/>
            <a:ext cx="8117206" cy="276999"/>
          </a:xfrm>
          <a:prstGeom prst="rect">
            <a:avLst/>
          </a:prstGeom>
        </p:spPr>
        <p:txBody>
          <a:bodyPr wrap="square" anchor="t">
            <a:noAutofit/>
          </a:bodyPr>
          <a:lstStyle>
            <a:lvl1pPr marL="0" indent="0" algn="l">
              <a:lnSpc>
                <a:spcPct val="100000"/>
              </a:lnSpc>
              <a:buNone/>
              <a:defRPr sz="1800" b="0" i="0">
                <a:solidFill>
                  <a:srgbClr val="000000"/>
                </a:solidFill>
                <a:latin typeface="HP Simplified" pitchFamily="34" charset="0"/>
                <a:cs typeface="HP Simplifi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4954743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no blue">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a:defRPr sz="1600" b="0">
                <a:solidFill>
                  <a:schemeClr val="tx1"/>
                </a:solidFill>
              </a:defRPr>
            </a:lvl1pPr>
            <a:lvl2pPr marL="169863" indent="-169863">
              <a:buFont typeface="Arial" pitchFamily="34" charset="0"/>
              <a:buChar char="•"/>
              <a:defRPr sz="1400">
                <a:solidFill>
                  <a:srgbClr val="000000"/>
                </a:solidFill>
              </a:defRPr>
            </a:lvl2pPr>
            <a:lvl3pPr marL="346075" indent="-176213">
              <a:buSzPct val="80000"/>
              <a:buFont typeface="HP Simplified" pitchFamily="34" charset="0"/>
              <a:buChar char="–"/>
              <a:defRPr>
                <a:solidFill>
                  <a:srgbClr val="000000"/>
                </a:solidFill>
              </a:defRPr>
            </a:lvl3pPr>
            <a:lvl4pPr marL="515938" indent="-169863">
              <a:buSzPct val="100000"/>
              <a:buFont typeface="Arial" pitchFamily="34" charset="0"/>
              <a:buChar char="•"/>
              <a:defRPr>
                <a:solidFill>
                  <a:srgbClr val="000000"/>
                </a:solidFill>
              </a:defRPr>
            </a:lvl4pPr>
            <a:lvl5pPr marL="685800" indent="-169863">
              <a:buSzPct val="80000"/>
              <a:buFont typeface="HP Simplified"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80380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all lines bullete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331470" y="235064"/>
            <a:ext cx="8117206" cy="430887"/>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329184" y="1188720"/>
            <a:ext cx="8117904" cy="3219768"/>
          </a:xfrm>
        </p:spPr>
        <p:txBody>
          <a:bodyPr wrap="square">
            <a:noAutofit/>
          </a:bodyPr>
          <a:lstStyle>
            <a:lvl1pPr marL="169863" indent="-169863">
              <a:buFont typeface="Arial" pitchFamily="34" charset="0"/>
              <a:buChar char="•"/>
              <a:defRPr sz="1600" b="0">
                <a:solidFill>
                  <a:schemeClr val="tx1"/>
                </a:solidFill>
              </a:defRPr>
            </a:lvl1pPr>
            <a:lvl2pPr marL="346075" indent="-177800">
              <a:buSzPct val="80000"/>
              <a:buFont typeface="HP Simplified" pitchFamily="34" charset="0"/>
              <a:buChar char="–"/>
              <a:defRPr sz="1400">
                <a:solidFill>
                  <a:srgbClr val="000000"/>
                </a:solidFill>
              </a:defRPr>
            </a:lvl2pPr>
            <a:lvl3pPr marL="515938" indent="-169863">
              <a:buSzPct val="100000"/>
              <a:buFont typeface="Arial" pitchFamily="34" charset="0"/>
              <a:buChar char="•"/>
              <a:defRPr sz="1200">
                <a:solidFill>
                  <a:srgbClr val="000000"/>
                </a:solidFill>
              </a:defRPr>
            </a:lvl3pPr>
            <a:lvl4pPr marL="685800" indent="-169863">
              <a:buSzPct val="80000"/>
              <a:buFont typeface="HP Simplified" pitchFamily="34" charset="0"/>
              <a:buChar char="–"/>
              <a:defRPr>
                <a:solidFill>
                  <a:srgbClr val="000000"/>
                </a:solidFill>
              </a:defRPr>
            </a:lvl4pPr>
            <a:lvl5pPr marL="855663" indent="-169863">
              <a:buSzPct val="100000"/>
              <a:buFont typeface="Arial" pitchFamily="34" charset="0"/>
              <a:buChar cha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41126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28614" y="235064"/>
            <a:ext cx="8123236" cy="430887"/>
          </a:xfrm>
          <a:prstGeom prst="rect">
            <a:avLst/>
          </a:prstGeom>
          <a:ln>
            <a:noFill/>
          </a:ln>
        </p:spPr>
        <p:txBody>
          <a:bodyPr vert="horz" wrap="square" lIns="0" tIns="0" rIns="0" bIns="0" rtlCol="0" anchor="t" anchorCtr="0">
            <a:noAutofit/>
          </a:bodyPr>
          <a:lstStyle/>
          <a:p>
            <a:r>
              <a:rPr lang="en-US" noProof="0" smtClean="0"/>
              <a:t>Click to edit Master title style</a:t>
            </a:r>
            <a:endParaRPr lang="en-US" noProof="0" dirty="0"/>
          </a:p>
        </p:txBody>
      </p:sp>
      <p:sp>
        <p:nvSpPr>
          <p:cNvPr id="7" name="Text Placeholder 6"/>
          <p:cNvSpPr>
            <a:spLocks noGrp="1"/>
          </p:cNvSpPr>
          <p:nvPr>
            <p:ph type="body" idx="1"/>
          </p:nvPr>
        </p:nvSpPr>
        <p:spPr bwMode="black">
          <a:xfrm>
            <a:off x="330200" y="1188720"/>
            <a:ext cx="8119872" cy="3219768"/>
          </a:xfrm>
          <a:prstGeom prst="rect">
            <a:avLst/>
          </a:prstGeom>
        </p:spPr>
        <p:txBody>
          <a:bodyPr vert="horz" wrap="square"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8"/>
          <p:cNvSpPr txBox="1"/>
          <p:nvPr/>
        </p:nvSpPr>
        <p:spPr>
          <a:xfrm>
            <a:off x="444501" y="4758803"/>
            <a:ext cx="8012545" cy="228600"/>
          </a:xfrm>
          <a:prstGeom prst="rect">
            <a:avLst/>
          </a:prstGeom>
          <a:noFill/>
        </p:spPr>
        <p:txBody>
          <a:bodyPr wrap="square" rtlCol="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700" b="0" i="0" dirty="0" smtClean="0">
                <a:solidFill>
                  <a:srgbClr val="B9B8BB"/>
                </a:solidFill>
                <a:latin typeface="HP Simplified"/>
                <a:cs typeface="HP Simplified"/>
              </a:rPr>
              <a:t>© Copyright 2012 Hewlett-Packard Development Company, L.P. </a:t>
            </a:r>
            <a:r>
              <a:rPr lang="en-US" sz="700" b="0" i="0" baseline="0" dirty="0" smtClean="0">
                <a:solidFill>
                  <a:srgbClr val="B9B8BB"/>
                </a:solidFill>
                <a:latin typeface="HP Simplified"/>
                <a:cs typeface="HP Simplified"/>
              </a:rPr>
              <a:t> </a:t>
            </a:r>
            <a:r>
              <a:rPr lang="en-US" sz="700" b="0" i="0" dirty="0" smtClean="0">
                <a:solidFill>
                  <a:srgbClr val="B9B8BB"/>
                </a:solidFill>
                <a:latin typeface="HP Simplified"/>
                <a:cs typeface="HP Simplified"/>
              </a:rPr>
              <a:t>The information contained herein is subject to change without notice. HP Confidential.</a:t>
            </a:r>
          </a:p>
        </p:txBody>
      </p:sp>
      <p:sp>
        <p:nvSpPr>
          <p:cNvPr id="8" name="TextBox 7"/>
          <p:cNvSpPr txBox="1"/>
          <p:nvPr/>
        </p:nvSpPr>
        <p:spPr bwMode="gray">
          <a:xfrm>
            <a:off x="329184" y="4788485"/>
            <a:ext cx="323009" cy="149332"/>
          </a:xfrm>
          <a:prstGeom prst="rect">
            <a:avLst/>
          </a:prstGeom>
        </p:spPr>
        <p:txBody>
          <a:bodyPr vert="horz" wrap="none" lIns="0" tIns="45720" rIns="91440" bIns="45720" rtlCol="0" anchor="ctr">
            <a:noAutofit/>
          </a:bodyPr>
          <a:lstStyle/>
          <a:p>
            <a:pPr marL="0" algn="l" defTabSz="914400" rtl="0" eaLnBrk="1" latinLnBrk="0" hangingPunct="1"/>
            <a:fld id="{6C5AF65D-6854-49AF-ABC5-48B5BA0EA842}" type="slidenum">
              <a:rPr lang="en-US" sz="700" b="0" i="0" kern="1200" smtClean="0">
                <a:solidFill>
                  <a:srgbClr val="B9B8BB"/>
                </a:solidFill>
                <a:latin typeface="HP Simplified"/>
                <a:ea typeface="+mn-ea"/>
                <a:cs typeface="HP Simplified"/>
              </a:rPr>
              <a:pPr marL="0" algn="l" defTabSz="914400" rtl="0" eaLnBrk="1" latinLnBrk="0" hangingPunct="1"/>
              <a:t>‹#›</a:t>
            </a:fld>
            <a:endParaRPr lang="en-US" sz="700" b="0" i="0" kern="1200" dirty="0" smtClean="0">
              <a:solidFill>
                <a:srgbClr val="B9B8BB"/>
              </a:solidFill>
              <a:latin typeface="HP Simplified"/>
              <a:ea typeface="+mn-ea"/>
              <a:cs typeface="HP Simplified"/>
            </a:endParaRPr>
          </a:p>
        </p:txBody>
      </p:sp>
      <p:pic>
        <p:nvPicPr>
          <p:cNvPr id="4" name="Picture 3" descr="HP_Blue_RGB_150_SM.png"/>
          <p:cNvPicPr>
            <a:picLocks noChangeAspect="1"/>
          </p:cNvPicPr>
          <p:nvPr/>
        </p:nvPicPr>
        <p:blipFill>
          <a:blip r:embed="rId32" cstate="email">
            <a:extLst>
              <a:ext uri="{28A0092B-C50C-407E-A947-70E740481C1C}">
                <a14:useLocalDpi xmlns:a14="http://schemas.microsoft.com/office/drawing/2010/main" val="0"/>
              </a:ext>
            </a:extLst>
          </a:blip>
          <a:stretch>
            <a:fillRect/>
          </a:stretch>
        </p:blipFill>
        <p:spPr>
          <a:xfrm>
            <a:off x="8503920" y="4535424"/>
            <a:ext cx="365760" cy="365760"/>
          </a:xfrm>
          <a:prstGeom prst="rect">
            <a:avLst/>
          </a:prstGeom>
        </p:spPr>
      </p:pic>
    </p:spTree>
    <p:extLst>
      <p:ext uri="{BB962C8B-B14F-4D97-AF65-F5344CB8AC3E}">
        <p14:creationId xmlns:p14="http://schemas.microsoft.com/office/powerpoint/2010/main" val="2606275834"/>
      </p:ext>
    </p:extLst>
  </p:cSld>
  <p:clrMap bg1="lt1" tx1="dk1" bg2="lt2" tx2="dk2" accent1="accent1" accent2="accent2" accent3="accent3" accent4="accent4" accent5="accent5" accent6="accent6" hlink="hlink" folHlink="folHlink"/>
  <p:sldLayoutIdLst>
    <p:sldLayoutId id="2147483830" r:id="rId1"/>
    <p:sldLayoutId id="2147483866" r:id="rId2"/>
    <p:sldLayoutId id="2147483819" r:id="rId3"/>
    <p:sldLayoutId id="2147483834" r:id="rId4"/>
    <p:sldLayoutId id="2147483833" r:id="rId5"/>
    <p:sldLayoutId id="2147483837" r:id="rId6"/>
    <p:sldLayoutId id="2147483857" r:id="rId7"/>
    <p:sldLayoutId id="2147483849" r:id="rId8"/>
    <p:sldLayoutId id="2147483851" r:id="rId9"/>
    <p:sldLayoutId id="2147483809" r:id="rId10"/>
    <p:sldLayoutId id="2147483850" r:id="rId11"/>
    <p:sldLayoutId id="2147483852" r:id="rId12"/>
    <p:sldLayoutId id="2147483823" r:id="rId13"/>
    <p:sldLayoutId id="2147483824" r:id="rId14"/>
    <p:sldLayoutId id="2147483853" r:id="rId15"/>
    <p:sldLayoutId id="2147483854" r:id="rId16"/>
    <p:sldLayoutId id="2147483855" r:id="rId17"/>
    <p:sldLayoutId id="2147483856" r:id="rId18"/>
    <p:sldLayoutId id="2147483825"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7" r:id="rId28"/>
    <p:sldLayoutId id="2147483868" r:id="rId29"/>
    <p:sldLayoutId id="2147483869" r:id="rId30"/>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spcAft>
          <a:spcPts val="0"/>
        </a:spcAft>
        <a:buNone/>
        <a:defRPr lang="en-GB" sz="2800" b="1" i="0" kern="1200" dirty="0" smtClean="0">
          <a:solidFill>
            <a:srgbClr val="000000"/>
          </a:solidFill>
          <a:latin typeface="HP Simplified" pitchFamily="34" charset="0"/>
          <a:ea typeface="+mj-ea"/>
          <a:cs typeface="HP Simplified" pitchFamily="34" charset="0"/>
        </a:defRPr>
      </a:lvl1pPr>
    </p:titleStyle>
    <p:body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9184" y="2036820"/>
            <a:ext cx="4446016" cy="1206484"/>
          </a:xfrm>
        </p:spPr>
        <p:txBody>
          <a:bodyPr/>
          <a:lstStyle/>
          <a:p>
            <a:r>
              <a:rPr lang="en-US" dirty="0"/>
              <a:t>HP </a:t>
            </a:r>
            <a:r>
              <a:rPr lang="en-US" dirty="0" err="1"/>
              <a:t>rješenja</a:t>
            </a:r>
            <a:r>
              <a:rPr lang="en-US" dirty="0"/>
              <a:t> </a:t>
            </a:r>
            <a:r>
              <a:rPr lang="en-US" dirty="0" err="1"/>
              <a:t>za</a:t>
            </a:r>
            <a:r>
              <a:rPr lang="en-US" dirty="0"/>
              <a:t> </a:t>
            </a:r>
            <a:r>
              <a:rPr lang="en-US" dirty="0" err="1"/>
              <a:t>bežične</a:t>
            </a:r>
            <a:r>
              <a:rPr lang="en-US" dirty="0"/>
              <a:t> </a:t>
            </a:r>
            <a:r>
              <a:rPr lang="en-US" dirty="0" err="1"/>
              <a:t>mreže</a:t>
            </a:r>
            <a:r>
              <a:rPr lang="en-US" dirty="0"/>
              <a:t> </a:t>
            </a:r>
            <a:r>
              <a:rPr lang="en-US" dirty="0" err="1"/>
              <a:t>škola</a:t>
            </a:r>
            <a:endParaRPr lang="en-US" dirty="0"/>
          </a:p>
        </p:txBody>
      </p:sp>
      <p:sp>
        <p:nvSpPr>
          <p:cNvPr id="14" name="Subtitle 13"/>
          <p:cNvSpPr>
            <a:spLocks noGrp="1"/>
          </p:cNvSpPr>
          <p:nvPr>
            <p:ph type="subTitle" idx="1"/>
          </p:nvPr>
        </p:nvSpPr>
        <p:spPr/>
        <p:txBody>
          <a:bodyPr/>
          <a:lstStyle/>
          <a:p>
            <a:r>
              <a:rPr lang="hr-HR" dirty="0" smtClean="0"/>
              <a:t>Car Mitar-Veljko HP Hrvatska	</a:t>
            </a:r>
            <a:endParaRPr lang="en-US" dirty="0" smtClean="0"/>
          </a:p>
          <a:p>
            <a:r>
              <a:rPr lang="hr-HR" dirty="0" smtClean="0"/>
              <a:t>SA za HPN</a:t>
            </a:r>
          </a:p>
          <a:p>
            <a:r>
              <a:rPr lang="hr-HR" dirty="0" smtClean="0"/>
              <a:t>mitar@hp.com</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bwMode="black">
          <a:xfrm>
            <a:off x="331788" y="269875"/>
            <a:ext cx="8229600" cy="384721"/>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en-US" dirty="0" smtClean="0">
                <a:latin typeface="+mj-lt"/>
              </a:rPr>
              <a:t>HP MSR900 </a:t>
            </a:r>
            <a:r>
              <a:rPr lang="en-US" dirty="0" smtClean="0">
                <a:latin typeface="+mj-lt"/>
              </a:rPr>
              <a:t>Seri</a:t>
            </a:r>
            <a:r>
              <a:rPr lang="hr-HR" dirty="0" smtClean="0">
                <a:latin typeface="+mj-lt"/>
              </a:rPr>
              <a:t>ja routera</a:t>
            </a:r>
            <a:endParaRPr lang="en-US" dirty="0">
              <a:latin typeface="+mj-lt"/>
            </a:endParaRPr>
          </a:p>
        </p:txBody>
      </p:sp>
      <p:sp>
        <p:nvSpPr>
          <p:cNvPr id="6" name="Text Placeholder 5"/>
          <p:cNvSpPr txBox="1">
            <a:spLocks/>
          </p:cNvSpPr>
          <p:nvPr/>
        </p:nvSpPr>
        <p:spPr bwMode="black">
          <a:xfrm>
            <a:off x="331788" y="1457325"/>
            <a:ext cx="5434311" cy="3148522"/>
          </a:xfrm>
          <a:prstGeom prst="rect">
            <a:avLst/>
          </a:prstGeom>
        </p:spPr>
        <p:txBody>
          <a:bodyPr vert="horz" wrap="square" lIns="0" tIns="0" rIns="0" bIns="0" rtlCol="0">
            <a:no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itchFamily="34" charset="0"/>
              <a:buChar char="•"/>
            </a:pPr>
            <a:r>
              <a:rPr lang="en-GB" dirty="0" smtClean="0">
                <a:latin typeface="+mn-lt"/>
              </a:rPr>
              <a:t>Layer 2/Layer 3 Ethernet </a:t>
            </a:r>
            <a:r>
              <a:rPr lang="hr-HR" dirty="0" smtClean="0">
                <a:latin typeface="+mn-lt"/>
              </a:rPr>
              <a:t>konekcije</a:t>
            </a:r>
            <a:endParaRPr lang="en-GB" dirty="0" smtClean="0">
              <a:latin typeface="+mn-lt"/>
            </a:endParaRPr>
          </a:p>
          <a:p>
            <a:pPr marL="285750" indent="-285750">
              <a:buFont typeface="Arial" pitchFamily="34" charset="0"/>
              <a:buChar char="•"/>
            </a:pPr>
            <a:r>
              <a:rPr lang="en-GB" dirty="0" smtClean="0">
                <a:latin typeface="+mn-lt"/>
              </a:rPr>
              <a:t>2 FE WAN port</a:t>
            </a:r>
            <a:r>
              <a:rPr lang="hr-HR" dirty="0" smtClean="0">
                <a:latin typeface="+mn-lt"/>
              </a:rPr>
              <a:t>a</a:t>
            </a:r>
            <a:endParaRPr lang="en-GB" dirty="0" smtClean="0">
              <a:latin typeface="+mn-lt"/>
            </a:endParaRPr>
          </a:p>
          <a:p>
            <a:pPr marL="285750" indent="-285750">
              <a:buFont typeface="Arial" pitchFamily="34" charset="0"/>
              <a:buChar char="•"/>
            </a:pPr>
            <a:r>
              <a:rPr lang="en-GB" dirty="0" smtClean="0">
                <a:latin typeface="+mn-lt"/>
              </a:rPr>
              <a:t>4 10/100 Ethernet LAN port</a:t>
            </a:r>
            <a:r>
              <a:rPr lang="hr-HR" dirty="0" smtClean="0">
                <a:latin typeface="+mn-lt"/>
              </a:rPr>
              <a:t>a</a:t>
            </a:r>
            <a:endParaRPr lang="en-GB" dirty="0" smtClean="0">
              <a:latin typeface="+mn-lt"/>
            </a:endParaRPr>
          </a:p>
          <a:p>
            <a:pPr marL="285750" indent="-285750">
              <a:buFont typeface="Arial" pitchFamily="34" charset="0"/>
              <a:buChar char="•"/>
            </a:pPr>
            <a:r>
              <a:rPr lang="en-GB" dirty="0" smtClean="0">
                <a:latin typeface="+mn-lt"/>
              </a:rPr>
              <a:t>Performa</a:t>
            </a:r>
            <a:r>
              <a:rPr lang="hr-HR" dirty="0" smtClean="0">
                <a:latin typeface="+mn-lt"/>
              </a:rPr>
              <a:t>nse</a:t>
            </a:r>
            <a:endParaRPr lang="en-GB" dirty="0" smtClean="0">
              <a:latin typeface="+mn-lt"/>
            </a:endParaRPr>
          </a:p>
          <a:p>
            <a:pPr marL="508000" lvl="1" indent="-342900">
              <a:buFont typeface="Futura Bk" pitchFamily="34" charset="0"/>
              <a:buChar char="–"/>
            </a:pPr>
            <a:r>
              <a:rPr lang="hr-HR" sz="1400" dirty="0" smtClean="0">
                <a:latin typeface="+mn-lt"/>
              </a:rPr>
              <a:t>Prosljeđivnje</a:t>
            </a:r>
            <a:r>
              <a:rPr lang="en-GB" sz="1400" dirty="0" smtClean="0">
                <a:latin typeface="+mn-lt"/>
              </a:rPr>
              <a:t>: 70Kpps</a:t>
            </a:r>
          </a:p>
          <a:p>
            <a:pPr marL="508000" lvl="1" indent="-342900">
              <a:buFont typeface="Futura Bk" pitchFamily="34" charset="0"/>
              <a:buChar char="–"/>
            </a:pPr>
            <a:r>
              <a:rPr lang="hr-HR" sz="1400" dirty="0" smtClean="0">
                <a:latin typeface="+mn-lt"/>
              </a:rPr>
              <a:t>Enkripcija</a:t>
            </a:r>
            <a:r>
              <a:rPr lang="en-GB" sz="1400" dirty="0" smtClean="0">
                <a:latin typeface="+mn-lt"/>
              </a:rPr>
              <a:t>: 5Mbps</a:t>
            </a:r>
          </a:p>
          <a:p>
            <a:pPr marL="508000" lvl="1" indent="-342900">
              <a:buFont typeface="Futura Bk" pitchFamily="34" charset="0"/>
              <a:buChar char="–"/>
            </a:pPr>
            <a:r>
              <a:rPr lang="en-GB" sz="1400" dirty="0" smtClean="0">
                <a:latin typeface="+mn-lt"/>
              </a:rPr>
              <a:t>Firewall: 100Mbps</a:t>
            </a:r>
          </a:p>
        </p:txBody>
      </p:sp>
      <p:sp>
        <p:nvSpPr>
          <p:cNvPr id="7" name="Text Box 10"/>
          <p:cNvSpPr txBox="1">
            <a:spLocks noChangeArrowheads="1"/>
          </p:cNvSpPr>
          <p:nvPr/>
        </p:nvSpPr>
        <p:spPr bwMode="auto">
          <a:xfrm>
            <a:off x="4271389" y="4497721"/>
            <a:ext cx="1412875" cy="258532"/>
          </a:xfrm>
          <a:prstGeom prst="rect">
            <a:avLst/>
          </a:prstGeom>
          <a:noFill/>
          <a:ln w="9525" algn="ctr">
            <a:noFill/>
            <a:miter lim="800000"/>
            <a:headEnd/>
            <a:tailEnd/>
          </a:ln>
        </p:spPr>
        <p:txBody>
          <a:bodyPr wrap="square">
            <a:spAutoFit/>
          </a:bodyPr>
          <a:lstStyle/>
          <a:p>
            <a:pPr algn="ctr">
              <a:lnSpc>
                <a:spcPct val="90000"/>
              </a:lnSpc>
              <a:buClr>
                <a:schemeClr val="tx2"/>
              </a:buClr>
            </a:pPr>
            <a:r>
              <a:rPr lang="en-US" sz="1200" dirty="0" smtClean="0">
                <a:solidFill>
                  <a:schemeClr val="bg1"/>
                </a:solidFill>
                <a:latin typeface="+mn-lt"/>
              </a:rPr>
              <a:t>MSR900</a:t>
            </a:r>
            <a:endParaRPr lang="en-US" sz="1200" dirty="0">
              <a:solidFill>
                <a:schemeClr val="bg1"/>
              </a:solidFill>
              <a:latin typeface="+mn-lt"/>
            </a:endParaRPr>
          </a:p>
        </p:txBody>
      </p:sp>
      <p:pic>
        <p:nvPicPr>
          <p:cNvPr id="8" name="Picture 21"/>
          <p:cNvPicPr preferRelativeResize="0">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73920" y="2306998"/>
            <a:ext cx="2370177" cy="938866"/>
          </a:xfrm>
          <a:prstGeom prst="rect">
            <a:avLst/>
          </a:prstGeom>
          <a:noFill/>
          <a:ln w="9525" algn="ctr">
            <a:noFill/>
            <a:miter lim="800000"/>
            <a:headEnd/>
            <a:tailEnd/>
          </a:ln>
        </p:spPr>
      </p:pic>
      <p:sp>
        <p:nvSpPr>
          <p:cNvPr id="11" name="Text Box 10"/>
          <p:cNvSpPr txBox="1">
            <a:spLocks noChangeArrowheads="1"/>
          </p:cNvSpPr>
          <p:nvPr/>
        </p:nvSpPr>
        <p:spPr bwMode="auto">
          <a:xfrm>
            <a:off x="6331222" y="1170536"/>
            <a:ext cx="1412875" cy="424732"/>
          </a:xfrm>
          <a:prstGeom prst="rect">
            <a:avLst/>
          </a:prstGeom>
          <a:noFill/>
          <a:ln w="9525" algn="ctr">
            <a:noFill/>
            <a:miter lim="800000"/>
            <a:headEnd/>
            <a:tailEnd/>
          </a:ln>
        </p:spPr>
        <p:txBody>
          <a:bodyPr wrap="square">
            <a:spAutoFit/>
          </a:bodyPr>
          <a:lstStyle/>
          <a:p>
            <a:pPr algn="ctr">
              <a:lnSpc>
                <a:spcPct val="90000"/>
              </a:lnSpc>
              <a:buClr>
                <a:schemeClr val="tx2"/>
              </a:buClr>
            </a:pPr>
            <a:r>
              <a:rPr lang="en-US" sz="1200" dirty="0" smtClean="0">
                <a:solidFill>
                  <a:schemeClr val="bg1"/>
                </a:solidFill>
                <a:latin typeface="+mn-lt"/>
              </a:rPr>
              <a:t>MSR900W</a:t>
            </a:r>
          </a:p>
          <a:p>
            <a:pPr algn="ctr">
              <a:lnSpc>
                <a:spcPct val="90000"/>
              </a:lnSpc>
              <a:buClr>
                <a:schemeClr val="tx2"/>
              </a:buClr>
            </a:pPr>
            <a:r>
              <a:rPr lang="en-US" sz="1200" dirty="0" smtClean="0">
                <a:solidFill>
                  <a:schemeClr val="bg1"/>
                </a:solidFill>
                <a:latin typeface="+mn-lt"/>
              </a:rPr>
              <a:t>(front)</a:t>
            </a:r>
            <a:endParaRPr lang="en-US" sz="1200" dirty="0">
              <a:solidFill>
                <a:schemeClr val="bg1"/>
              </a:solidFill>
              <a:latin typeface="+mn-lt"/>
            </a:endParaRPr>
          </a:p>
        </p:txBody>
      </p:sp>
      <p:sp>
        <p:nvSpPr>
          <p:cNvPr id="12" name="Text Box 10"/>
          <p:cNvSpPr txBox="1">
            <a:spLocks noChangeArrowheads="1"/>
          </p:cNvSpPr>
          <p:nvPr/>
        </p:nvSpPr>
        <p:spPr bwMode="auto">
          <a:xfrm>
            <a:off x="6869672" y="3655526"/>
            <a:ext cx="1412875" cy="424732"/>
          </a:xfrm>
          <a:prstGeom prst="rect">
            <a:avLst/>
          </a:prstGeom>
          <a:noFill/>
          <a:ln w="9525" algn="ctr">
            <a:noFill/>
            <a:miter lim="800000"/>
            <a:headEnd/>
            <a:tailEnd/>
          </a:ln>
        </p:spPr>
        <p:txBody>
          <a:bodyPr wrap="square">
            <a:spAutoFit/>
          </a:bodyPr>
          <a:lstStyle/>
          <a:p>
            <a:pPr algn="ctr">
              <a:lnSpc>
                <a:spcPct val="90000"/>
              </a:lnSpc>
              <a:buClr>
                <a:schemeClr val="tx2"/>
              </a:buClr>
            </a:pPr>
            <a:r>
              <a:rPr lang="en-US" sz="1200" dirty="0" smtClean="0">
                <a:solidFill>
                  <a:schemeClr val="bg1"/>
                </a:solidFill>
                <a:latin typeface="+mn-lt"/>
              </a:rPr>
              <a:t>MSR900W</a:t>
            </a:r>
          </a:p>
          <a:p>
            <a:pPr algn="ctr">
              <a:lnSpc>
                <a:spcPct val="90000"/>
              </a:lnSpc>
              <a:buClr>
                <a:schemeClr val="tx2"/>
              </a:buClr>
            </a:pPr>
            <a:r>
              <a:rPr lang="en-US" sz="1200" dirty="0" smtClean="0">
                <a:solidFill>
                  <a:schemeClr val="bg1"/>
                </a:solidFill>
                <a:latin typeface="+mn-lt"/>
              </a:rPr>
              <a:t>(back)</a:t>
            </a:r>
            <a:endParaRPr lang="en-US" sz="1200" dirty="0">
              <a:solidFill>
                <a:schemeClr val="bg1"/>
              </a:solidFill>
              <a:latin typeface="+mn-lt"/>
            </a:endParaRPr>
          </a:p>
        </p:txBody>
      </p:sp>
    </p:spTree>
    <p:extLst>
      <p:ext uri="{BB962C8B-B14F-4D97-AF65-F5344CB8AC3E}">
        <p14:creationId xmlns:p14="http://schemas.microsoft.com/office/powerpoint/2010/main" val="73046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HP 2520 </a:t>
            </a:r>
            <a:r>
              <a:rPr lang="hr-HR" dirty="0" smtClean="0"/>
              <a:t>Linija preklopnika</a:t>
            </a:r>
            <a:endParaRPr lang="en-GB" dirty="0"/>
          </a:p>
        </p:txBody>
      </p:sp>
      <p:sp>
        <p:nvSpPr>
          <p:cNvPr id="7" name="Text Placeholder 6"/>
          <p:cNvSpPr>
            <a:spLocks noGrp="1"/>
          </p:cNvSpPr>
          <p:nvPr>
            <p:ph sz="quarter" idx="10"/>
          </p:nvPr>
        </p:nvSpPr>
        <p:spPr>
          <a:xfrm>
            <a:off x="329184" y="1188722"/>
            <a:ext cx="4239641" cy="2872916"/>
          </a:xfrm>
        </p:spPr>
        <p:txBody>
          <a:bodyPr/>
          <a:lstStyle/>
          <a:p>
            <a:r>
              <a:rPr lang="hr-HR" dirty="0" smtClean="0"/>
              <a:t>Lakoća instalacije i korištenja</a:t>
            </a:r>
            <a:endParaRPr lang="en-US" sz="2000" dirty="0" smtClean="0"/>
          </a:p>
          <a:p>
            <a:pPr lvl="2"/>
            <a:r>
              <a:rPr lang="vi-VN" dirty="0"/>
              <a:t>Potpuno </a:t>
            </a:r>
            <a:r>
              <a:rPr lang="vi-VN" dirty="0" smtClean="0"/>
              <a:t>upravlj</a:t>
            </a:r>
            <a:r>
              <a:rPr lang="hr-HR" dirty="0" smtClean="0"/>
              <a:t>iv preklopnik</a:t>
            </a:r>
            <a:r>
              <a:rPr lang="vi-VN" dirty="0" smtClean="0"/>
              <a:t> </a:t>
            </a:r>
            <a:r>
              <a:rPr lang="vi-VN" dirty="0"/>
              <a:t>s interaktivnim web </a:t>
            </a:r>
            <a:r>
              <a:rPr lang="vi-VN" dirty="0" smtClean="0"/>
              <a:t>korisničk</a:t>
            </a:r>
            <a:r>
              <a:rPr lang="hr-HR" dirty="0" smtClean="0"/>
              <a:t>im</a:t>
            </a:r>
            <a:r>
              <a:rPr lang="vi-VN" dirty="0" smtClean="0"/>
              <a:t> sučelj</a:t>
            </a:r>
            <a:r>
              <a:rPr lang="hr-HR" dirty="0" smtClean="0"/>
              <a:t>em</a:t>
            </a:r>
            <a:r>
              <a:rPr lang="vi-VN" dirty="0" smtClean="0"/>
              <a:t> </a:t>
            </a:r>
            <a:r>
              <a:rPr lang="vi-VN" dirty="0"/>
              <a:t>kako bi se omogućilo jednostavan početni set up, konfiguraciju i </a:t>
            </a:r>
            <a:r>
              <a:rPr lang="vi-VN" dirty="0" smtClean="0"/>
              <a:t>praćenje</a:t>
            </a:r>
            <a:endParaRPr lang="hr-HR" dirty="0" smtClean="0"/>
          </a:p>
          <a:p>
            <a:pPr lvl="2"/>
            <a:r>
              <a:rPr lang="hr-HR" dirty="0" smtClean="0"/>
              <a:t>Verzije s 8 i 24 10/100 ili 10/100/1000 Mbit/s portovima</a:t>
            </a:r>
            <a:endParaRPr lang="vi-VN" dirty="0"/>
          </a:p>
          <a:p>
            <a:pPr lvl="2"/>
            <a:r>
              <a:rPr lang="vi-VN" dirty="0"/>
              <a:t>Jednostavan za implementaciju mrežnih uređaja s PoE </a:t>
            </a:r>
            <a:r>
              <a:rPr lang="hr-HR" dirty="0" smtClean="0"/>
              <a:t>opcijom </a:t>
            </a:r>
            <a:r>
              <a:rPr lang="vi-VN" dirty="0" smtClean="0"/>
              <a:t>i 10/100 </a:t>
            </a:r>
            <a:r>
              <a:rPr lang="vi-VN" dirty="0"/>
              <a:t>ili 10/100/1000 </a:t>
            </a:r>
            <a:r>
              <a:rPr lang="hr-HR" dirty="0" smtClean="0"/>
              <a:t>sučeljem</a:t>
            </a:r>
          </a:p>
          <a:p>
            <a:pPr lvl="2"/>
            <a:r>
              <a:rPr lang="vi-VN" dirty="0" smtClean="0"/>
              <a:t>Prilagodljive </a:t>
            </a:r>
            <a:r>
              <a:rPr lang="vi-VN" dirty="0"/>
              <a:t>opcije implementacije: kompaktan trag, tihi rad za otvorenom prostoru, a više montažu </a:t>
            </a:r>
            <a:r>
              <a:rPr lang="vi-VN" dirty="0" smtClean="0"/>
              <a:t>opcije</a:t>
            </a:r>
            <a:endParaRPr lang="hr-HR" dirty="0" smtClean="0"/>
          </a:p>
          <a:p>
            <a:pPr lvl="2"/>
            <a:r>
              <a:rPr lang="hr-HR" dirty="0">
                <a:solidFill>
                  <a:schemeClr val="tx1"/>
                </a:solidFill>
              </a:rPr>
              <a:t>Doživotna garancija</a:t>
            </a:r>
            <a:endParaRPr lang="en-US" dirty="0">
              <a:solidFill>
                <a:schemeClr val="tx1"/>
              </a:solidFill>
            </a:endParaRPr>
          </a:p>
          <a:p>
            <a:pPr marL="0" lvl="2" indent="0">
              <a:buNone/>
            </a:pPr>
            <a:endParaRPr lang="hr-HR" sz="1200" dirty="0" smtClean="0"/>
          </a:p>
        </p:txBody>
      </p:sp>
      <p:sp>
        <p:nvSpPr>
          <p:cNvPr id="14" name="Rectangle 13"/>
          <p:cNvSpPr/>
          <p:nvPr/>
        </p:nvSpPr>
        <p:spPr bwMode="gray">
          <a:xfrm>
            <a:off x="320675" y="4568197"/>
            <a:ext cx="1957705" cy="215900"/>
          </a:xfrm>
          <a:prstGeom prst="rect">
            <a:avLst/>
          </a:prstGeom>
        </p:spPr>
        <p:txBody>
          <a:bodyPr wrap="none" lIns="0">
            <a:noAutofit/>
          </a:bodyPr>
          <a:lstStyle/>
          <a:p>
            <a:r>
              <a:rPr lang="en-US" sz="900" dirty="0" smtClean="0">
                <a:latin typeface="HP Simplified" pitchFamily="34" charset="0"/>
              </a:rPr>
              <a:t>Source: miercom.com, cisco.com</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909" y="1219201"/>
            <a:ext cx="3622206" cy="285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3351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HP 2615/2915 linija preklopnika</a:t>
            </a:r>
            <a:endParaRPr lang="en-US" dirty="0"/>
          </a:p>
        </p:txBody>
      </p:sp>
      <p:sp>
        <p:nvSpPr>
          <p:cNvPr id="4" name="Content Placeholder 3"/>
          <p:cNvSpPr>
            <a:spLocks noGrp="1"/>
          </p:cNvSpPr>
          <p:nvPr>
            <p:ph sz="quarter" idx="10"/>
          </p:nvPr>
        </p:nvSpPr>
        <p:spPr>
          <a:xfrm>
            <a:off x="318298" y="1156063"/>
            <a:ext cx="4765330" cy="3219768"/>
          </a:xfrm>
        </p:spPr>
        <p:txBody>
          <a:bodyPr/>
          <a:lstStyle/>
          <a:p>
            <a:r>
              <a:rPr lang="hr-HR" dirty="0" smtClean="0"/>
              <a:t>Mogućnost skalabilnog  10/100  ili 10/100/1000 povezivanja</a:t>
            </a:r>
          </a:p>
          <a:p>
            <a:pPr marL="285750" indent="-285750">
              <a:buFont typeface="Arial" pitchFamily="34" charset="0"/>
              <a:buChar char="•"/>
            </a:pPr>
            <a:r>
              <a:rPr lang="hr-HR" sz="1400" b="0" dirty="0">
                <a:solidFill>
                  <a:schemeClr val="tx1"/>
                </a:solidFill>
              </a:rPr>
              <a:t>8 bakrenih +2 dual personality porta</a:t>
            </a:r>
          </a:p>
          <a:p>
            <a:pPr marL="285750" indent="-285750">
              <a:buFont typeface="Arial" pitchFamily="34" charset="0"/>
              <a:buChar char="•"/>
            </a:pPr>
            <a:r>
              <a:rPr lang="hr-HR" sz="1400" b="0" dirty="0">
                <a:solidFill>
                  <a:schemeClr val="tx1"/>
                </a:solidFill>
              </a:rPr>
              <a:t>Layer 2 i 3 mogućnosti </a:t>
            </a:r>
            <a:r>
              <a:rPr lang="hr-HR" sz="1400" b="0" dirty="0" smtClean="0">
                <a:solidFill>
                  <a:schemeClr val="tx1"/>
                </a:solidFill>
              </a:rPr>
              <a:t>rada</a:t>
            </a:r>
          </a:p>
          <a:p>
            <a:pPr marL="285750" indent="-285750">
              <a:buFont typeface="Arial" pitchFamily="34" charset="0"/>
              <a:buChar char="•"/>
            </a:pPr>
            <a:r>
              <a:rPr lang="hr-HR" sz="1400" b="0" dirty="0">
                <a:solidFill>
                  <a:schemeClr val="tx1"/>
                </a:solidFill>
              </a:rPr>
              <a:t>sFlow, ACL, rate </a:t>
            </a:r>
            <a:r>
              <a:rPr lang="hr-HR" sz="1400" b="0" dirty="0" smtClean="0">
                <a:solidFill>
                  <a:schemeClr val="tx1"/>
                </a:solidFill>
              </a:rPr>
              <a:t>limiting</a:t>
            </a:r>
          </a:p>
          <a:p>
            <a:pPr marL="285750" indent="-285750">
              <a:buFont typeface="Arial" pitchFamily="34" charset="0"/>
              <a:buChar char="•"/>
            </a:pPr>
            <a:r>
              <a:rPr lang="hr-HR" sz="1400" b="0" dirty="0">
                <a:solidFill>
                  <a:schemeClr val="tx1"/>
                </a:solidFill>
              </a:rPr>
              <a:t>Energetski učinkovit dizajn i tihi </a:t>
            </a:r>
            <a:r>
              <a:rPr lang="hr-HR" sz="1400" b="0" dirty="0" smtClean="0">
                <a:solidFill>
                  <a:schemeClr val="tx1"/>
                </a:solidFill>
              </a:rPr>
              <a:t>rad</a:t>
            </a:r>
          </a:p>
          <a:p>
            <a:pPr marL="285750" indent="-285750">
              <a:buFont typeface="Arial" pitchFamily="34" charset="0"/>
              <a:buChar char="•"/>
            </a:pPr>
            <a:r>
              <a:rPr lang="hr-HR" sz="1400" b="0" dirty="0">
                <a:solidFill>
                  <a:schemeClr val="tx1"/>
                </a:solidFill>
              </a:rPr>
              <a:t>Doživotna </a:t>
            </a:r>
            <a:r>
              <a:rPr lang="hr-HR" sz="1400" b="0" dirty="0" smtClean="0">
                <a:solidFill>
                  <a:schemeClr val="tx1"/>
                </a:solidFill>
              </a:rPr>
              <a:t>garancija</a:t>
            </a:r>
            <a:endParaRPr lang="en-US" sz="1400" b="0" dirty="0">
              <a:solidFill>
                <a:schemeClr val="tx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941" y="2092099"/>
            <a:ext cx="24669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112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p:sp>
      <p:sp>
        <p:nvSpPr>
          <p:cNvPr id="4" name="Title 3"/>
          <p:cNvSpPr>
            <a:spLocks noGrp="1"/>
          </p:cNvSpPr>
          <p:nvPr>
            <p:ph type="title"/>
          </p:nvPr>
        </p:nvSpPr>
        <p:spPr/>
        <p:txBody>
          <a:bodyPr/>
          <a:lstStyle/>
          <a:p>
            <a:r>
              <a:rPr lang="hr-HR" dirty="0" smtClean="0"/>
              <a:t>HP rješenje za škole s više od 3 AP-a</a:t>
            </a:r>
            <a:endParaRPr lang="en-US" dirty="0"/>
          </a:p>
        </p:txBody>
      </p:sp>
      <p:sp>
        <p:nvSpPr>
          <p:cNvPr id="5" name="Content Placeholder 4"/>
          <p:cNvSpPr>
            <a:spLocks noGrp="1"/>
          </p:cNvSpPr>
          <p:nvPr>
            <p:ph sz="quarter" idx="10"/>
          </p:nvPr>
        </p:nvSpPr>
        <p:spPr/>
        <p:txBody>
          <a:bodyPr/>
          <a:lstStyle/>
          <a:p>
            <a:r>
              <a:rPr lang="hr-HR" dirty="0" smtClean="0"/>
              <a:t>MSR router 900</a:t>
            </a:r>
          </a:p>
          <a:p>
            <a:pPr lvl="1"/>
            <a:r>
              <a:rPr lang="hr-HR" dirty="0" smtClean="0"/>
              <a:t>DHCP</a:t>
            </a:r>
          </a:p>
          <a:p>
            <a:pPr lvl="1"/>
            <a:r>
              <a:rPr lang="hr-HR" dirty="0" smtClean="0"/>
              <a:t>NAT</a:t>
            </a:r>
          </a:p>
          <a:p>
            <a:pPr lvl="1"/>
            <a:endParaRPr lang="hr-HR" dirty="0" smtClean="0"/>
          </a:p>
          <a:p>
            <a:r>
              <a:rPr lang="hr-HR" dirty="0" smtClean="0"/>
              <a:t>Preklopnik 2520/2615 </a:t>
            </a:r>
          </a:p>
          <a:p>
            <a:endParaRPr lang="hr-HR" dirty="0"/>
          </a:p>
          <a:p>
            <a:endParaRPr lang="hr-HR" dirty="0" smtClean="0"/>
          </a:p>
          <a:p>
            <a:r>
              <a:rPr lang="hr-HR" dirty="0" smtClean="0"/>
              <a:t>Bazna stanica M200</a:t>
            </a:r>
          </a:p>
          <a:p>
            <a:pPr marL="0" indent="0">
              <a:buNone/>
            </a:pPr>
            <a:r>
              <a:rPr lang="hr-HR" dirty="0" smtClean="0"/>
              <a:t>ili</a:t>
            </a:r>
            <a:endParaRPr lang="hr-HR" dirty="0" smtClean="0"/>
          </a:p>
          <a:p>
            <a:r>
              <a:rPr lang="hr-HR" dirty="0" smtClean="0"/>
              <a:t>Bazna stanica M220</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17571" y="821103"/>
            <a:ext cx="4184573" cy="3827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607649" flipV="1">
            <a:off x="2424157" y="3517213"/>
            <a:ext cx="2662734" cy="120573"/>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845284">
            <a:off x="2478927" y="2922888"/>
            <a:ext cx="2847993" cy="12694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ight Arrow 9"/>
          <p:cNvSpPr/>
          <p:nvPr/>
        </p:nvSpPr>
        <p:spPr>
          <a:xfrm rot="1506853">
            <a:off x="2108860" y="2009327"/>
            <a:ext cx="2847993" cy="126946"/>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770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1"/>
          </p:nvPr>
        </p:nvSpPr>
        <p:spPr/>
      </p:sp>
      <p:sp>
        <p:nvSpPr>
          <p:cNvPr id="3" name="Title 2"/>
          <p:cNvSpPr>
            <a:spLocks noGrp="1"/>
          </p:cNvSpPr>
          <p:nvPr>
            <p:ph type="title"/>
          </p:nvPr>
        </p:nvSpPr>
        <p:spPr/>
        <p:txBody>
          <a:bodyPr/>
          <a:lstStyle/>
          <a:p>
            <a:r>
              <a:rPr lang="hr-HR" dirty="0" smtClean="0"/>
              <a:t>HP rješenje za škole s 3 ili više baznih stanica i korištenje </a:t>
            </a:r>
            <a:r>
              <a:rPr lang="hr-HR" dirty="0" smtClean="0">
                <a:solidFill>
                  <a:schemeClr val="accent2"/>
                </a:solidFill>
              </a:rPr>
              <a:t>hardverskog wireless kontrolera</a:t>
            </a:r>
            <a:endParaRPr lang="en-US" dirty="0">
              <a:solidFill>
                <a:schemeClr val="accent2"/>
              </a:solidFill>
            </a:endParaRPr>
          </a:p>
        </p:txBody>
      </p:sp>
      <p:sp>
        <p:nvSpPr>
          <p:cNvPr id="4" name="Content Placeholder 3"/>
          <p:cNvSpPr>
            <a:spLocks noGrp="1"/>
          </p:cNvSpPr>
          <p:nvPr>
            <p:ph sz="quarter" idx="10"/>
          </p:nvPr>
        </p:nvSpPr>
        <p:spPr>
          <a:xfrm>
            <a:off x="254278" y="1530521"/>
            <a:ext cx="4011612" cy="3219768"/>
          </a:xfrm>
        </p:spPr>
        <p:txBody>
          <a:bodyPr/>
          <a:lstStyle/>
          <a:p>
            <a:r>
              <a:rPr lang="hr-HR" dirty="0" smtClean="0"/>
              <a:t>Kontroler MSM 720/760</a:t>
            </a:r>
          </a:p>
          <a:p>
            <a:endParaRPr lang="hr-HR" dirty="0" smtClean="0"/>
          </a:p>
          <a:p>
            <a:r>
              <a:rPr lang="hr-HR" dirty="0" smtClean="0"/>
              <a:t>Preklopnik 2520/2615/2915</a:t>
            </a:r>
          </a:p>
          <a:p>
            <a:pPr marL="0" indent="0">
              <a:buNone/>
            </a:pPr>
            <a:endParaRPr lang="hr-HR" dirty="0" smtClean="0"/>
          </a:p>
          <a:p>
            <a:pPr marL="0" indent="0">
              <a:buNone/>
            </a:pPr>
            <a:endParaRPr lang="hr-HR" dirty="0" smtClean="0"/>
          </a:p>
          <a:p>
            <a:r>
              <a:rPr lang="hr-HR" dirty="0"/>
              <a:t>Bazna </a:t>
            </a:r>
            <a:r>
              <a:rPr lang="hr-HR" dirty="0" smtClean="0"/>
              <a:t>stanica </a:t>
            </a:r>
            <a:r>
              <a:rPr lang="hr-HR" dirty="0" smtClean="0"/>
              <a:t>MSM430</a:t>
            </a:r>
            <a:endParaRPr lang="en-US"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26429" y="1258378"/>
            <a:ext cx="4173006" cy="334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142165">
            <a:off x="2458235" y="2239395"/>
            <a:ext cx="2735384" cy="106140"/>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667528" flipV="1">
            <a:off x="2539386" y="3359736"/>
            <a:ext cx="2548330" cy="14213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1076188" flipV="1">
            <a:off x="2626667" y="2733276"/>
            <a:ext cx="2548330" cy="14213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01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marL="457200" indent="-457200">
              <a:buFont typeface="Arial" pitchFamily="34" charset="0"/>
              <a:buChar char="•"/>
            </a:pPr>
            <a:r>
              <a:rPr lang="hr-HR" dirty="0" smtClean="0"/>
              <a:t>HP servisna mreža</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69293440"/>
              </p:ext>
            </p:extLst>
          </p:nvPr>
        </p:nvGraphicFramePr>
        <p:xfrm>
          <a:off x="3411716" y="642257"/>
          <a:ext cx="4083098" cy="4099832"/>
        </p:xfrm>
        <a:graphic>
          <a:graphicData uri="http://schemas.openxmlformats.org/presentationml/2006/ole">
            <mc:AlternateContent xmlns:mc="http://schemas.openxmlformats.org/markup-compatibility/2006">
              <mc:Choice xmlns:v="urn:schemas-microsoft-com:vml" Requires="v">
                <p:oleObj spid="_x0000_s2052" name="Worksheet" r:id="rId3" imgW="4648112" imgH="4667152" progId="Excel.Sheet.12">
                  <p:embed/>
                </p:oleObj>
              </mc:Choice>
              <mc:Fallback>
                <p:oleObj name="Worksheet" r:id="rId3" imgW="4648112" imgH="4667152" progId="Excel.Sheet.12">
                  <p:embed/>
                  <p:pic>
                    <p:nvPicPr>
                      <p:cNvPr id="0" name=""/>
                      <p:cNvPicPr/>
                      <p:nvPr/>
                    </p:nvPicPr>
                    <p:blipFill>
                      <a:blip r:embed="rId4"/>
                      <a:stretch>
                        <a:fillRect/>
                      </a:stretch>
                    </p:blipFill>
                    <p:spPr>
                      <a:xfrm>
                        <a:off x="3411716" y="642257"/>
                        <a:ext cx="4083098" cy="4099832"/>
                      </a:xfrm>
                      <a:prstGeom prst="rect">
                        <a:avLst/>
                      </a:prstGeom>
                    </p:spPr>
                  </p:pic>
                </p:oleObj>
              </mc:Fallback>
            </mc:AlternateContent>
          </a:graphicData>
        </a:graphic>
      </p:graphicFrame>
    </p:spTree>
    <p:extLst>
      <p:ext uri="{BB962C8B-B14F-4D97-AF65-F5344CB8AC3E}">
        <p14:creationId xmlns:p14="http://schemas.microsoft.com/office/powerpoint/2010/main" val="1317979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hr-HR" dirty="0" smtClean="0"/>
              <a:t>Hvala</a:t>
            </a:r>
            <a:endParaRPr lang="en-US" dirty="0"/>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9" descr="9-9-2011 2-10-48 PM.ti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68867" y="533400"/>
            <a:ext cx="6740002" cy="4013200"/>
          </a:xfrm>
          <a:prstGeom prst="rect">
            <a:avLst/>
          </a:prstGeom>
          <a:ln w="19050">
            <a:noFill/>
          </a:ln>
          <a:effectLst/>
        </p:spPr>
      </p:pic>
      <p:sp>
        <p:nvSpPr>
          <p:cNvPr id="6" name="Title 5"/>
          <p:cNvSpPr>
            <a:spLocks noGrp="1"/>
          </p:cNvSpPr>
          <p:nvPr>
            <p:ph type="title"/>
          </p:nvPr>
        </p:nvSpPr>
        <p:spPr/>
        <p:txBody>
          <a:bodyPr/>
          <a:lstStyle/>
          <a:p>
            <a:r>
              <a:rPr lang="en-US" dirty="0" smtClean="0"/>
              <a:t>HP Mobility </a:t>
            </a:r>
            <a:r>
              <a:rPr lang="hr-HR" dirty="0" smtClean="0"/>
              <a:t>rješenja</a:t>
            </a:r>
            <a:endParaRPr lang="en-US" dirty="0"/>
          </a:p>
        </p:txBody>
      </p:sp>
      <p:sp>
        <p:nvSpPr>
          <p:cNvPr id="11" name="TextBox 10"/>
          <p:cNvSpPr txBox="1"/>
          <p:nvPr/>
        </p:nvSpPr>
        <p:spPr>
          <a:xfrm>
            <a:off x="635000" y="2167467"/>
            <a:ext cx="823944" cy="153888"/>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00" dirty="0" smtClean="0">
                <a:solidFill>
                  <a:srgbClr val="000000"/>
                </a:solidFill>
                <a:latin typeface="HP Simplified" pitchFamily="34" charset="0"/>
                <a:cs typeface="HP Simplified" pitchFamily="34" charset="0"/>
              </a:rPr>
              <a:t>Wireless clients</a:t>
            </a:r>
          </a:p>
        </p:txBody>
      </p:sp>
      <p:sp>
        <p:nvSpPr>
          <p:cNvPr id="12" name="TextBox 11"/>
          <p:cNvSpPr txBox="1"/>
          <p:nvPr/>
        </p:nvSpPr>
        <p:spPr>
          <a:xfrm>
            <a:off x="635000" y="3251200"/>
            <a:ext cx="774251" cy="153888"/>
          </a:xfrm>
          <a:prstGeom prst="rect">
            <a:avLst/>
          </a:prstGeom>
          <a:solidFill>
            <a:schemeClr val="bg1"/>
          </a:solidFill>
        </p:spPr>
        <p:txBody>
          <a:bodyPr wrap="none" lIns="0" tIns="0" rIns="0" bIns="0" rtlCol="0">
            <a:spAutoFit/>
          </a:bodyPr>
          <a:lstStyle/>
          <a:p>
            <a:pPr marL="0" defTabSz="430213">
              <a:spcAft>
                <a:spcPts val="400"/>
              </a:spcAft>
              <a:buSzPct val="100000"/>
            </a:pPr>
            <a:r>
              <a:rPr lang="en-US" sz="1000" dirty="0" smtClean="0">
                <a:solidFill>
                  <a:srgbClr val="000000"/>
                </a:solidFill>
                <a:latin typeface="HP Simplified" pitchFamily="34" charset="0"/>
                <a:cs typeface="HP Simplified" pitchFamily="34" charset="0"/>
              </a:rPr>
              <a:t>Wireless guest</a:t>
            </a:r>
          </a:p>
        </p:txBody>
      </p:sp>
      <p:sp>
        <p:nvSpPr>
          <p:cNvPr id="15" name="TextBox 14"/>
          <p:cNvSpPr txBox="1"/>
          <p:nvPr/>
        </p:nvSpPr>
        <p:spPr>
          <a:xfrm>
            <a:off x="6570134" y="1369481"/>
            <a:ext cx="1397000" cy="1107996"/>
          </a:xfrm>
          <a:prstGeom prst="rect">
            <a:avLst/>
          </a:prstGeom>
          <a:solidFill>
            <a:schemeClr val="bg1"/>
          </a:solidFill>
        </p:spPr>
        <p:txBody>
          <a:bodyPr wrap="square" lIns="0" tIns="0" rIns="0" bIns="0" rtlCol="0">
            <a:spAutoFit/>
          </a:bodyPr>
          <a:lstStyle/>
          <a:p>
            <a:pPr marL="0" defTabSz="430213">
              <a:lnSpc>
                <a:spcPct val="80000"/>
              </a:lnSpc>
              <a:buSzPct val="100000"/>
            </a:pPr>
            <a:endParaRPr lang="en-US" sz="1000" dirty="0" smtClean="0">
              <a:solidFill>
                <a:srgbClr val="000000"/>
              </a:solidFill>
              <a:latin typeface="HP Simplified" pitchFamily="34" charset="0"/>
              <a:cs typeface="HP Simplified" pitchFamily="34" charset="0"/>
            </a:endParaRPr>
          </a:p>
          <a:p>
            <a:pPr marL="0" defTabSz="430213">
              <a:lnSpc>
                <a:spcPct val="80000"/>
              </a:lnSpc>
              <a:buSzPct val="100000"/>
            </a:pPr>
            <a:r>
              <a:rPr lang="en-US" sz="1000" dirty="0" smtClean="0">
                <a:solidFill>
                  <a:srgbClr val="000000"/>
                </a:solidFill>
                <a:latin typeface="HP Simplified" pitchFamily="34" charset="0"/>
                <a:cs typeface="HP Simplified" pitchFamily="34" charset="0"/>
              </a:rPr>
              <a:t>Management console</a:t>
            </a:r>
          </a:p>
          <a:p>
            <a:pPr defTabSz="430213">
              <a:lnSpc>
                <a:spcPct val="80000"/>
              </a:lnSpc>
              <a:buSzPct val="100000"/>
            </a:pPr>
            <a:r>
              <a:rPr lang="en-US" sz="900" dirty="0" smtClean="0">
                <a:solidFill>
                  <a:srgbClr val="000000"/>
                </a:solidFill>
                <a:latin typeface="HP Simplified" pitchFamily="34" charset="0"/>
                <a:cs typeface="HP Simplified" pitchFamily="34" charset="0"/>
              </a:rPr>
              <a:t>(HP Intelligent Management Center)</a:t>
            </a:r>
          </a:p>
          <a:p>
            <a:pPr defTabSz="430213">
              <a:lnSpc>
                <a:spcPct val="80000"/>
              </a:lnSpc>
              <a:buSzPct val="100000"/>
            </a:pPr>
            <a:endParaRPr lang="en-US" sz="1000" dirty="0" smtClean="0">
              <a:solidFill>
                <a:srgbClr val="000000"/>
              </a:solidFill>
              <a:latin typeface="HP Simplified" pitchFamily="34" charset="0"/>
              <a:cs typeface="HP Simplified" pitchFamily="34" charset="0"/>
            </a:endParaRPr>
          </a:p>
          <a:p>
            <a:pPr defTabSz="430213">
              <a:lnSpc>
                <a:spcPct val="80000"/>
              </a:lnSpc>
              <a:buSzPct val="100000"/>
            </a:pPr>
            <a:endParaRPr lang="en-US" sz="1000" dirty="0" smtClean="0">
              <a:solidFill>
                <a:srgbClr val="000000"/>
              </a:solidFill>
              <a:latin typeface="HP Simplified" pitchFamily="34" charset="0"/>
              <a:cs typeface="HP Simplified" pitchFamily="34" charset="0"/>
            </a:endParaRPr>
          </a:p>
          <a:p>
            <a:pPr defTabSz="430213">
              <a:lnSpc>
                <a:spcPct val="80000"/>
              </a:lnSpc>
              <a:buSzPct val="100000"/>
            </a:pPr>
            <a:endParaRPr lang="en-US" sz="1000" dirty="0" smtClean="0">
              <a:solidFill>
                <a:srgbClr val="000000"/>
              </a:solidFill>
              <a:latin typeface="HP Simplified" pitchFamily="34" charset="0"/>
              <a:cs typeface="HP Simplified" pitchFamily="34" charset="0"/>
            </a:endParaRPr>
          </a:p>
          <a:p>
            <a:pPr defTabSz="430213">
              <a:lnSpc>
                <a:spcPct val="80000"/>
              </a:lnSpc>
              <a:buSzPct val="100000"/>
            </a:pPr>
            <a:endParaRPr lang="en-US" sz="1000" dirty="0" smtClean="0">
              <a:solidFill>
                <a:srgbClr val="000000"/>
              </a:solidFill>
              <a:latin typeface="HP Simplified" pitchFamily="34" charset="0"/>
              <a:cs typeface="HP Simplified" pitchFamily="34" charset="0"/>
            </a:endParaRPr>
          </a:p>
          <a:p>
            <a:pPr defTabSz="430213">
              <a:lnSpc>
                <a:spcPct val="80000"/>
              </a:lnSpc>
              <a:buSzPct val="100000"/>
            </a:pPr>
            <a:endParaRPr lang="en-US" sz="1000" dirty="0" smtClean="0">
              <a:solidFill>
                <a:srgbClr val="000000"/>
              </a:solidFill>
              <a:latin typeface="HP Simplified" pitchFamily="34" charset="0"/>
              <a:cs typeface="HP Simplified" pitchFamily="34" charset="0"/>
            </a:endParaRPr>
          </a:p>
        </p:txBody>
      </p:sp>
      <p:sp>
        <p:nvSpPr>
          <p:cNvPr id="16" name="TextBox 15"/>
          <p:cNvSpPr txBox="1"/>
          <p:nvPr/>
        </p:nvSpPr>
        <p:spPr>
          <a:xfrm>
            <a:off x="2988734" y="2317749"/>
            <a:ext cx="860813" cy="24622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29 10G-24 al</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POE+ switch</a:t>
            </a:r>
          </a:p>
        </p:txBody>
      </p:sp>
      <p:sp>
        <p:nvSpPr>
          <p:cNvPr id="17" name="TextBox 16"/>
          <p:cNvSpPr txBox="1"/>
          <p:nvPr/>
        </p:nvSpPr>
        <p:spPr>
          <a:xfrm>
            <a:off x="2319865" y="1682749"/>
            <a:ext cx="1659109" cy="492443"/>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5400 </a:t>
            </a:r>
            <a:r>
              <a:rPr lang="en-US" sz="1000" dirty="0" err="1" smtClean="0">
                <a:solidFill>
                  <a:srgbClr val="000000"/>
                </a:solidFill>
                <a:latin typeface="HP Simplified" pitchFamily="34" charset="0"/>
                <a:cs typeface="HP Simplified" pitchFamily="34" charset="0"/>
              </a:rPr>
              <a:t>zl</a:t>
            </a:r>
            <a:r>
              <a:rPr lang="en-US" sz="1000" dirty="0" smtClean="0">
                <a:solidFill>
                  <a:srgbClr val="000000"/>
                </a:solidFill>
                <a:latin typeface="HP Simplified" pitchFamily="34" charset="0"/>
                <a:cs typeface="HP Simplified" pitchFamily="34" charset="0"/>
              </a:rPr>
              <a:t> switch &amp; HP</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MSM765zl access controller &amp;</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HP Threat Management Service</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5400 </a:t>
            </a:r>
            <a:r>
              <a:rPr lang="en-US" sz="1000" dirty="0" err="1" smtClean="0">
                <a:solidFill>
                  <a:srgbClr val="000000"/>
                </a:solidFill>
                <a:latin typeface="HP Simplified" pitchFamily="34" charset="0"/>
                <a:cs typeface="HP Simplified" pitchFamily="34" charset="0"/>
              </a:rPr>
              <a:t>zl</a:t>
            </a:r>
            <a:r>
              <a:rPr lang="en-US" sz="1000" dirty="0" smtClean="0">
                <a:solidFill>
                  <a:srgbClr val="000000"/>
                </a:solidFill>
                <a:latin typeface="HP Simplified" pitchFamily="34" charset="0"/>
                <a:cs typeface="HP Simplified" pitchFamily="34" charset="0"/>
              </a:rPr>
              <a:t> module</a:t>
            </a:r>
          </a:p>
        </p:txBody>
      </p:sp>
      <p:sp>
        <p:nvSpPr>
          <p:cNvPr id="18" name="TextBox 17"/>
          <p:cNvSpPr txBox="1"/>
          <p:nvPr/>
        </p:nvSpPr>
        <p:spPr>
          <a:xfrm>
            <a:off x="6612467" y="1030819"/>
            <a:ext cx="429605"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Internet</a:t>
            </a:r>
          </a:p>
        </p:txBody>
      </p:sp>
      <p:sp>
        <p:nvSpPr>
          <p:cNvPr id="19" name="TextBox 18"/>
          <p:cNvSpPr txBox="1"/>
          <p:nvPr/>
        </p:nvSpPr>
        <p:spPr>
          <a:xfrm>
            <a:off x="5215467" y="709083"/>
            <a:ext cx="726161"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MSR50 router</a:t>
            </a:r>
          </a:p>
        </p:txBody>
      </p:sp>
      <p:sp>
        <p:nvSpPr>
          <p:cNvPr id="20" name="TextBox 19"/>
          <p:cNvSpPr txBox="1"/>
          <p:nvPr/>
        </p:nvSpPr>
        <p:spPr>
          <a:xfrm>
            <a:off x="4284134" y="615952"/>
            <a:ext cx="705321" cy="24622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tipping</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Point IPS 110</a:t>
            </a:r>
          </a:p>
        </p:txBody>
      </p:sp>
      <p:sp>
        <p:nvSpPr>
          <p:cNvPr id="21" name="TextBox 20"/>
          <p:cNvSpPr txBox="1"/>
          <p:nvPr/>
        </p:nvSpPr>
        <p:spPr>
          <a:xfrm>
            <a:off x="4817542" y="3062817"/>
            <a:ext cx="1357744"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RF manager controller</a:t>
            </a:r>
          </a:p>
        </p:txBody>
      </p:sp>
      <p:sp>
        <p:nvSpPr>
          <p:cNvPr id="22" name="TextBox 21"/>
          <p:cNvSpPr txBox="1"/>
          <p:nvPr/>
        </p:nvSpPr>
        <p:spPr>
          <a:xfrm>
            <a:off x="5334000" y="3926417"/>
            <a:ext cx="400751"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Servers</a:t>
            </a:r>
          </a:p>
        </p:txBody>
      </p:sp>
      <p:sp>
        <p:nvSpPr>
          <p:cNvPr id="23" name="TextBox 22"/>
          <p:cNvSpPr txBox="1"/>
          <p:nvPr/>
        </p:nvSpPr>
        <p:spPr>
          <a:xfrm>
            <a:off x="6527800" y="3951817"/>
            <a:ext cx="421590"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Printers</a:t>
            </a:r>
          </a:p>
        </p:txBody>
      </p:sp>
      <p:sp>
        <p:nvSpPr>
          <p:cNvPr id="24" name="TextBox 23"/>
          <p:cNvSpPr txBox="1"/>
          <p:nvPr/>
        </p:nvSpPr>
        <p:spPr>
          <a:xfrm>
            <a:off x="4885270" y="4425950"/>
            <a:ext cx="1051570"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Storage and backup</a:t>
            </a:r>
          </a:p>
        </p:txBody>
      </p:sp>
      <p:sp>
        <p:nvSpPr>
          <p:cNvPr id="25" name="TextBox 24"/>
          <p:cNvSpPr txBox="1"/>
          <p:nvPr/>
        </p:nvSpPr>
        <p:spPr>
          <a:xfrm>
            <a:off x="3818466" y="2800350"/>
            <a:ext cx="463268"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Client PC</a:t>
            </a:r>
          </a:p>
        </p:txBody>
      </p:sp>
      <p:sp>
        <p:nvSpPr>
          <p:cNvPr id="26" name="TextBox 25"/>
          <p:cNvSpPr txBox="1"/>
          <p:nvPr/>
        </p:nvSpPr>
        <p:spPr>
          <a:xfrm>
            <a:off x="2099737" y="2495551"/>
            <a:ext cx="655629" cy="369332"/>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MSM 460</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wireless </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access point</a:t>
            </a:r>
          </a:p>
        </p:txBody>
      </p:sp>
      <p:sp>
        <p:nvSpPr>
          <p:cNvPr id="27" name="TextBox 26"/>
          <p:cNvSpPr txBox="1"/>
          <p:nvPr/>
        </p:nvSpPr>
        <p:spPr>
          <a:xfrm>
            <a:off x="2065871" y="3384553"/>
            <a:ext cx="655629" cy="369332"/>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MSM 466</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wireless </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access point</a:t>
            </a:r>
          </a:p>
        </p:txBody>
      </p:sp>
      <p:sp>
        <p:nvSpPr>
          <p:cNvPr id="28" name="TextBox 27"/>
          <p:cNvSpPr txBox="1"/>
          <p:nvPr/>
        </p:nvSpPr>
        <p:spPr>
          <a:xfrm>
            <a:off x="2243674" y="4146554"/>
            <a:ext cx="655629" cy="369332"/>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HP MSM 415</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RF security </a:t>
            </a:r>
          </a:p>
          <a:p>
            <a:pPr marL="0" defTabSz="430213">
              <a:lnSpc>
                <a:spcPct val="80000"/>
              </a:lnSpc>
              <a:buSzPct val="100000"/>
            </a:pPr>
            <a:r>
              <a:rPr lang="en-US" sz="1000" dirty="0" smtClean="0">
                <a:solidFill>
                  <a:srgbClr val="000000"/>
                </a:solidFill>
                <a:latin typeface="HP Simplified" pitchFamily="34" charset="0"/>
                <a:cs typeface="HP Simplified" pitchFamily="34" charset="0"/>
              </a:rPr>
              <a:t>sensor</a:t>
            </a:r>
          </a:p>
        </p:txBody>
      </p:sp>
      <p:sp>
        <p:nvSpPr>
          <p:cNvPr id="29" name="TextBox 28"/>
          <p:cNvSpPr txBox="1"/>
          <p:nvPr/>
        </p:nvSpPr>
        <p:spPr>
          <a:xfrm>
            <a:off x="3826933" y="3604683"/>
            <a:ext cx="463268" cy="123111"/>
          </a:xfrm>
          <a:prstGeom prst="rect">
            <a:avLst/>
          </a:prstGeom>
          <a:solidFill>
            <a:schemeClr val="bg1"/>
          </a:solidFill>
        </p:spPr>
        <p:txBody>
          <a:bodyPr wrap="none" lIns="0" tIns="0" rIns="0" bIns="0" rtlCol="0">
            <a:spAutoFit/>
          </a:bodyPr>
          <a:lstStyle/>
          <a:p>
            <a:pPr marL="0" defTabSz="430213">
              <a:lnSpc>
                <a:spcPct val="80000"/>
              </a:lnSpc>
              <a:buSzPct val="100000"/>
            </a:pPr>
            <a:r>
              <a:rPr lang="en-US" sz="1000" dirty="0" smtClean="0">
                <a:solidFill>
                  <a:srgbClr val="000000"/>
                </a:solidFill>
                <a:latin typeface="HP Simplified" pitchFamily="34" charset="0"/>
                <a:cs typeface="HP Simplified" pitchFamily="34" charset="0"/>
              </a:rPr>
              <a:t>Client PC</a:t>
            </a:r>
          </a:p>
        </p:txBody>
      </p:sp>
      <p:sp>
        <p:nvSpPr>
          <p:cNvPr id="30" name="Rectangle 29"/>
          <p:cNvSpPr/>
          <p:nvPr/>
        </p:nvSpPr>
        <p:spPr>
          <a:xfrm>
            <a:off x="7272867" y="4233333"/>
            <a:ext cx="211666" cy="372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31469" y="616217"/>
            <a:ext cx="8460105" cy="276999"/>
          </a:xfrm>
        </p:spPr>
        <p:txBody>
          <a:bodyPr/>
          <a:lstStyle/>
          <a:p>
            <a:r>
              <a:rPr lang="en-US" dirty="0" smtClean="0">
                <a:latin typeface="+mn-lt"/>
              </a:rPr>
              <a:t>Wired and Wireless LAN Infrastructure</a:t>
            </a:r>
            <a:endParaRPr lang="en-US" dirty="0">
              <a:latin typeface="+mn-lt"/>
            </a:endParaRPr>
          </a:p>
        </p:txBody>
      </p:sp>
      <p:sp>
        <p:nvSpPr>
          <p:cNvPr id="2" name="Title 1"/>
          <p:cNvSpPr>
            <a:spLocks noGrp="1"/>
          </p:cNvSpPr>
          <p:nvPr>
            <p:ph type="title"/>
          </p:nvPr>
        </p:nvSpPr>
        <p:spPr>
          <a:xfrm>
            <a:off x="331469" y="235063"/>
            <a:ext cx="8460105" cy="423193"/>
          </a:xfrm>
          <a:ln>
            <a:noFill/>
          </a:ln>
        </p:spPr>
        <p:txBody>
          <a:bodyPr vert="horz" wrap="square" lIns="0" tIns="0" rIns="0" bIns="0" rtlCol="0" anchor="t" anchorCtr="0">
            <a:noAutofit/>
          </a:bodyPr>
          <a:lstStyle/>
          <a:p>
            <a:pPr defTabSz="914400" fontAlgn="base">
              <a:lnSpc>
                <a:spcPts val="3300"/>
              </a:lnSpc>
            </a:pPr>
            <a:r>
              <a:rPr lang="en-US" dirty="0">
                <a:latin typeface="+mj-lt"/>
              </a:rPr>
              <a:t>Gartner Magic Quadrant</a:t>
            </a:r>
          </a:p>
        </p:txBody>
      </p:sp>
      <p:sp>
        <p:nvSpPr>
          <p:cNvPr id="18" name="TextBox 35"/>
          <p:cNvSpPr txBox="1">
            <a:spLocks noChangeArrowheads="1"/>
          </p:cNvSpPr>
          <p:nvPr/>
        </p:nvSpPr>
        <p:spPr bwMode="auto">
          <a:xfrm>
            <a:off x="4468564" y="4638157"/>
            <a:ext cx="3984781" cy="378619"/>
          </a:xfrm>
          <a:prstGeom prst="rect">
            <a:avLst/>
          </a:prstGeom>
          <a:noFill/>
          <a:ln w="9525">
            <a:noFill/>
            <a:miter lim="800000"/>
            <a:headEnd/>
            <a:tailEnd/>
          </a:ln>
        </p:spPr>
        <p:txBody>
          <a:bodyPr/>
          <a:lstStyle/>
          <a:p>
            <a:r>
              <a:rPr lang="en-US" sz="400" i="1" dirty="0">
                <a:solidFill>
                  <a:prstClr val="black"/>
                </a:solidFill>
              </a:rPr>
              <a:t>This Magic Quadrant graphic was published by Gartner Inc. as part of a larger research note and should be evaluated in the context of the entire report.  The Gartner report is available upon request from </a:t>
            </a:r>
            <a:r>
              <a:rPr lang="en-US" sz="400" i="1" dirty="0" smtClean="0">
                <a:solidFill>
                  <a:prstClr val="black"/>
                </a:solidFill>
              </a:rPr>
              <a:t>HP. Gartner does not endorse any vendor, product or service depicted in its research publications,  and does not advise technology users to select only those vendors with the highest ratings.  Gartner research publications consist of the opinions of Gartner's research organization and  should not be construed as statements of fact. Gartner disclaims all warranties, expressed or implied,  with respect to this research, including any warranties of merchantability or fitness for a particular purpose. </a:t>
            </a:r>
          </a:p>
          <a:p>
            <a:pPr defTabSz="457200" eaLnBrk="0" hangingPunct="0">
              <a:spcBef>
                <a:spcPct val="30000"/>
              </a:spcBef>
            </a:pPr>
            <a:endParaRPr lang="en-US" sz="400" strike="sngStrike" dirty="0">
              <a:solidFill>
                <a:prstClr val="black"/>
              </a:solidFill>
            </a:endParaRPr>
          </a:p>
        </p:txBody>
      </p:sp>
      <p:sp>
        <p:nvSpPr>
          <p:cNvPr id="29" name="Rectangle 7"/>
          <p:cNvSpPr>
            <a:spLocks noChangeArrowheads="1"/>
          </p:cNvSpPr>
          <p:nvPr/>
        </p:nvSpPr>
        <p:spPr bwMode="auto">
          <a:xfrm>
            <a:off x="270344" y="4325508"/>
            <a:ext cx="4182386" cy="369332"/>
          </a:xfrm>
          <a:prstGeom prst="rect">
            <a:avLst/>
          </a:prstGeom>
          <a:noFill/>
          <a:ln w="9525">
            <a:noFill/>
            <a:miter lim="800000"/>
            <a:headEnd/>
            <a:tailEnd/>
          </a:ln>
        </p:spPr>
        <p:txBody>
          <a:bodyPr wrap="square">
            <a:spAutoFit/>
          </a:bodyPr>
          <a:lstStyle/>
          <a:p>
            <a:pPr>
              <a:spcBef>
                <a:spcPct val="0"/>
              </a:spcBef>
            </a:pPr>
            <a:r>
              <a:rPr lang="en-US" sz="600" dirty="0">
                <a:solidFill>
                  <a:prstClr val="black"/>
                </a:solidFill>
              </a:rPr>
              <a:t>Source: Gartner Magic Quadrant </a:t>
            </a:r>
            <a:r>
              <a:rPr lang="en-US" sz="600" dirty="0" smtClean="0">
                <a:solidFill>
                  <a:prstClr val="black"/>
                </a:solidFill>
              </a:rPr>
              <a:t>for Wired and Wireless LAN Infrastructure Magic Quadrant</a:t>
            </a:r>
            <a:endParaRPr lang="en-US" sz="600" dirty="0">
              <a:solidFill>
                <a:prstClr val="black"/>
              </a:solidFill>
            </a:endParaRPr>
          </a:p>
          <a:p>
            <a:pPr defTabSz="457200">
              <a:spcBef>
                <a:spcPct val="0"/>
              </a:spcBef>
            </a:pPr>
            <a:r>
              <a:rPr lang="en-US" sz="600" dirty="0" smtClean="0">
                <a:solidFill>
                  <a:prstClr val="black"/>
                </a:solidFill>
              </a:rPr>
              <a:t>June, </a:t>
            </a:r>
            <a:r>
              <a:rPr lang="en-US" sz="600" dirty="0">
                <a:solidFill>
                  <a:prstClr val="black"/>
                </a:solidFill>
              </a:rPr>
              <a:t>2012</a:t>
            </a:r>
          </a:p>
          <a:p>
            <a:pPr>
              <a:spcBef>
                <a:spcPct val="0"/>
              </a:spcBef>
            </a:pPr>
            <a:r>
              <a:rPr lang="en-US" sz="600" dirty="0">
                <a:solidFill>
                  <a:prstClr val="black"/>
                </a:solidFill>
              </a:rPr>
              <a:t>ID Number: </a:t>
            </a:r>
            <a:r>
              <a:rPr lang="en-US" sz="600" dirty="0" smtClean="0">
                <a:solidFill>
                  <a:prstClr val="black"/>
                </a:solidFill>
              </a:rPr>
              <a:t>G00234282</a:t>
            </a:r>
            <a:endParaRPr lang="en-US" sz="600" dirty="0">
              <a:solidFill>
                <a:prstClr val="black"/>
              </a:solidFill>
            </a:endParaRPr>
          </a:p>
        </p:txBody>
      </p:sp>
      <p:pic>
        <p:nvPicPr>
          <p:cNvPr id="8" name="Picture 7" descr="mq.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54050" y="851939"/>
            <a:ext cx="3314700" cy="3458338"/>
          </a:xfrm>
          <a:prstGeom prst="rect">
            <a:avLst/>
          </a:prstGeom>
        </p:spPr>
      </p:pic>
    </p:spTree>
    <p:extLst>
      <p:ext uri="{BB962C8B-B14F-4D97-AF65-F5344CB8AC3E}">
        <p14:creationId xmlns:p14="http://schemas.microsoft.com/office/powerpoint/2010/main" val="2684475252"/>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0984" y="145311"/>
            <a:ext cx="3477359" cy="499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icture Placeholder 6"/>
          <p:cNvSpPr>
            <a:spLocks noGrp="1"/>
          </p:cNvSpPr>
          <p:nvPr>
            <p:ph type="pic" sz="quarter" idx="11"/>
          </p:nvPr>
        </p:nvSpPr>
        <p:spPr/>
      </p:sp>
      <p:sp>
        <p:nvSpPr>
          <p:cNvPr id="2" name="Title 1"/>
          <p:cNvSpPr>
            <a:spLocks noGrp="1"/>
          </p:cNvSpPr>
          <p:nvPr>
            <p:ph type="title"/>
          </p:nvPr>
        </p:nvSpPr>
        <p:spPr/>
        <p:txBody>
          <a:bodyPr/>
          <a:lstStyle/>
          <a:p>
            <a:r>
              <a:rPr lang="hr-HR" dirty="0" smtClean="0"/>
              <a:t>Zadatak</a:t>
            </a:r>
            <a:endParaRPr lang="en-US" dirty="0"/>
          </a:p>
        </p:txBody>
      </p:sp>
      <p:sp>
        <p:nvSpPr>
          <p:cNvPr id="6" name="Content Placeholder 5"/>
          <p:cNvSpPr>
            <a:spLocks noGrp="1"/>
          </p:cNvSpPr>
          <p:nvPr>
            <p:ph sz="quarter" idx="10"/>
          </p:nvPr>
        </p:nvSpPr>
        <p:spPr>
          <a:xfrm>
            <a:off x="329184" y="1188720"/>
            <a:ext cx="4253702" cy="3219768"/>
          </a:xfrm>
        </p:spPr>
        <p:txBody>
          <a:bodyPr/>
          <a:lstStyle/>
          <a:p>
            <a:r>
              <a:rPr lang="hr-HR" dirty="0" smtClean="0"/>
              <a:t>Modeli iz prezenetacije odabrani su tako da zadovoljavaju zahjeve iz Carnetovog dokumenta </a:t>
            </a:r>
          </a:p>
          <a:p>
            <a:endParaRPr lang="hr-HR" dirty="0" smtClean="0"/>
          </a:p>
          <a:p>
            <a:endParaRPr lang="hr-HR" dirty="0"/>
          </a:p>
          <a:p>
            <a:r>
              <a:rPr lang="hr-HR" dirty="0" smtClean="0"/>
              <a:t>e-Dnevnik SMJERNICE ZA BEŽIČNE MREŽE ŠKOLA</a:t>
            </a:r>
            <a:endParaRPr lang="en-US" dirty="0"/>
          </a:p>
        </p:txBody>
      </p:sp>
    </p:spTree>
    <p:extLst>
      <p:ext uri="{BB962C8B-B14F-4D97-AF65-F5344CB8AC3E}">
        <p14:creationId xmlns:p14="http://schemas.microsoft.com/office/powerpoint/2010/main" val="392330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7"/>
          <p:cNvSpPr txBox="1">
            <a:spLocks/>
          </p:cNvSpPr>
          <p:nvPr/>
        </p:nvSpPr>
        <p:spPr bwMode="black">
          <a:xfrm>
            <a:off x="339725" y="420624"/>
            <a:ext cx="8375650" cy="43973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en-US" dirty="0" smtClean="0"/>
              <a:t>HP M200 802.11n Access Point</a:t>
            </a:r>
            <a:endParaRPr lang="en-US" dirty="0"/>
          </a:p>
        </p:txBody>
      </p:sp>
      <p:sp>
        <p:nvSpPr>
          <p:cNvPr id="6" name="Text Placeholder 71"/>
          <p:cNvSpPr txBox="1">
            <a:spLocks/>
          </p:cNvSpPr>
          <p:nvPr/>
        </p:nvSpPr>
        <p:spPr bwMode="black">
          <a:xfrm>
            <a:off x="4364038" y="869428"/>
            <a:ext cx="4779962" cy="4265270"/>
          </a:xfrm>
          <a:prstGeom prst="rect">
            <a:avLst/>
          </a:prstGeom>
        </p:spPr>
        <p:txBody>
          <a:bodyPr vert="horz" wrap="square" lIns="0" tIns="0" rIns="0" bIns="0" rtlCol="0">
            <a:spAutoFit/>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hr-HR" sz="1200" dirty="0" smtClean="0"/>
              <a:t>Potpuna kompatibilnost  s </a:t>
            </a:r>
            <a:r>
              <a:rPr lang="en-US" sz="1200" dirty="0" smtClean="0"/>
              <a:t>802.11n </a:t>
            </a:r>
            <a:r>
              <a:rPr lang="hr-HR" sz="1200" dirty="0" smtClean="0"/>
              <a:t>standardom</a:t>
            </a:r>
          </a:p>
          <a:p>
            <a:pPr>
              <a:spcBef>
                <a:spcPts val="300"/>
              </a:spcBef>
            </a:pPr>
            <a:r>
              <a:rPr lang="hr-HR" sz="1200" dirty="0" smtClean="0"/>
              <a:t>Samostalni uređaj, </a:t>
            </a:r>
            <a:r>
              <a:rPr lang="hr-HR" sz="1200" dirty="0" smtClean="0"/>
              <a:t>Intuitivno WEB upravljanje</a:t>
            </a:r>
            <a:endParaRPr lang="en-US" sz="1200" dirty="0" smtClean="0"/>
          </a:p>
          <a:p>
            <a:pPr>
              <a:spcBef>
                <a:spcPts val="300"/>
              </a:spcBef>
            </a:pPr>
            <a:r>
              <a:rPr lang="en-US" sz="1200" dirty="0" smtClean="0"/>
              <a:t>Dual Band</a:t>
            </a:r>
            <a:r>
              <a:rPr lang="en-US" sz="1200" dirty="0" smtClean="0"/>
              <a:t>,</a:t>
            </a:r>
            <a:r>
              <a:rPr lang="hr-HR" sz="1200" dirty="0" smtClean="0"/>
              <a:t> podrška za</a:t>
            </a:r>
            <a:r>
              <a:rPr lang="en-US" sz="1200" dirty="0" smtClean="0"/>
              <a:t> </a:t>
            </a:r>
            <a:r>
              <a:rPr lang="en-US" sz="1200" dirty="0" smtClean="0"/>
              <a:t>2.4GHz </a:t>
            </a:r>
            <a:r>
              <a:rPr lang="hr-HR" sz="1200" dirty="0" smtClean="0"/>
              <a:t>ili</a:t>
            </a:r>
            <a:r>
              <a:rPr lang="en-US" sz="1200" dirty="0" smtClean="0"/>
              <a:t> 5GHz</a:t>
            </a:r>
            <a:r>
              <a:rPr lang="hr-HR" sz="1200" dirty="0" smtClean="0"/>
              <a:t> klijente</a:t>
            </a:r>
            <a:endParaRPr lang="en-US" sz="1200" dirty="0" smtClean="0"/>
          </a:p>
          <a:p>
            <a:pPr>
              <a:spcBef>
                <a:spcPts val="300"/>
              </a:spcBef>
            </a:pPr>
            <a:r>
              <a:rPr lang="en-US" sz="1200" dirty="0" smtClean="0"/>
              <a:t>4 SSIDs</a:t>
            </a:r>
          </a:p>
          <a:p>
            <a:pPr>
              <a:spcBef>
                <a:spcPts val="300"/>
              </a:spcBef>
            </a:pPr>
            <a:r>
              <a:rPr lang="hr-HR" sz="1400" dirty="0" smtClean="0"/>
              <a:t>Napajanje</a:t>
            </a:r>
            <a:r>
              <a:rPr lang="hr-HR" sz="1200" dirty="0" smtClean="0"/>
              <a:t> </a:t>
            </a:r>
            <a:r>
              <a:rPr lang="en-US" sz="1200" dirty="0" smtClean="0"/>
              <a:t>802.3af </a:t>
            </a:r>
            <a:r>
              <a:rPr lang="en-US" sz="1200" dirty="0" err="1" smtClean="0"/>
              <a:t>PoE</a:t>
            </a:r>
            <a:r>
              <a:rPr lang="en-US" sz="1200" dirty="0" smtClean="0"/>
              <a:t> </a:t>
            </a:r>
            <a:r>
              <a:rPr lang="hr-HR" sz="1200" dirty="0" smtClean="0"/>
              <a:t>ili standardno </a:t>
            </a:r>
            <a:endParaRPr lang="en-US" sz="1200" dirty="0" smtClean="0"/>
          </a:p>
          <a:p>
            <a:pPr>
              <a:spcBef>
                <a:spcPts val="300"/>
              </a:spcBef>
            </a:pPr>
            <a:r>
              <a:rPr lang="en-US" sz="1200" dirty="0" smtClean="0"/>
              <a:t>3 </a:t>
            </a:r>
            <a:r>
              <a:rPr lang="hr-HR" sz="1200" dirty="0" smtClean="0"/>
              <a:t>odvojiti </a:t>
            </a:r>
            <a:r>
              <a:rPr lang="en-US" sz="1200" dirty="0" smtClean="0"/>
              <a:t>3x3 </a:t>
            </a:r>
            <a:r>
              <a:rPr lang="en-US" sz="1200" dirty="0" smtClean="0"/>
              <a:t>MIMO </a:t>
            </a:r>
            <a:r>
              <a:rPr lang="hr-HR" sz="1200" dirty="0" smtClean="0"/>
              <a:t>vanjske</a:t>
            </a:r>
            <a:r>
              <a:rPr lang="en-US" sz="1200" dirty="0" smtClean="0"/>
              <a:t> </a:t>
            </a:r>
            <a:r>
              <a:rPr lang="en-US" sz="1200" dirty="0" smtClean="0"/>
              <a:t>Omni-directional </a:t>
            </a:r>
            <a:r>
              <a:rPr lang="hr-HR" sz="1200" dirty="0" smtClean="0"/>
              <a:t>antene</a:t>
            </a:r>
            <a:endParaRPr lang="en-US" sz="1200" dirty="0" smtClean="0"/>
          </a:p>
          <a:p>
            <a:pPr>
              <a:spcBef>
                <a:spcPts val="300"/>
              </a:spcBef>
            </a:pPr>
            <a:r>
              <a:rPr lang="en-US" sz="1200" dirty="0" smtClean="0"/>
              <a:t>Enterprise Level Security </a:t>
            </a:r>
            <a:r>
              <a:rPr lang="hr-HR" sz="1200" dirty="0" smtClean="0"/>
              <a:t>osobine</a:t>
            </a:r>
            <a:endParaRPr lang="en-US" sz="1200" dirty="0" smtClean="0"/>
          </a:p>
          <a:p>
            <a:pPr lvl="1">
              <a:spcBef>
                <a:spcPts val="300"/>
              </a:spcBef>
            </a:pPr>
            <a:r>
              <a:rPr lang="en-US" sz="800" dirty="0" smtClean="0"/>
              <a:t>WPA/WPA2 (Personal/Enterprise)  including IEEE 802.11i</a:t>
            </a:r>
          </a:p>
          <a:p>
            <a:pPr lvl="1">
              <a:spcBef>
                <a:spcPts val="300"/>
              </a:spcBef>
            </a:pPr>
            <a:r>
              <a:rPr lang="en-US" sz="800" dirty="0" smtClean="0"/>
              <a:t>MAC Filtering (MAC Access Control)</a:t>
            </a:r>
          </a:p>
          <a:p>
            <a:pPr lvl="1">
              <a:spcBef>
                <a:spcPts val="300"/>
              </a:spcBef>
            </a:pPr>
            <a:r>
              <a:rPr lang="en-US" sz="800" dirty="0" smtClean="0"/>
              <a:t>SSID Broadcast enable/disable</a:t>
            </a:r>
          </a:p>
          <a:p>
            <a:pPr lvl="1">
              <a:spcBef>
                <a:spcPts val="300"/>
              </a:spcBef>
            </a:pPr>
            <a:r>
              <a:rPr lang="en-US" sz="800" dirty="0" smtClean="0"/>
              <a:t>Client Isolation control per SSID</a:t>
            </a:r>
          </a:p>
          <a:p>
            <a:pPr lvl="1">
              <a:spcBef>
                <a:spcPts val="300"/>
              </a:spcBef>
            </a:pPr>
            <a:r>
              <a:rPr lang="en-US" sz="800" dirty="0" smtClean="0"/>
              <a:t>802.1X Client Authentication</a:t>
            </a:r>
          </a:p>
          <a:p>
            <a:pPr lvl="1">
              <a:spcBef>
                <a:spcPts val="300"/>
              </a:spcBef>
            </a:pPr>
            <a:r>
              <a:rPr lang="en-US" sz="800" dirty="0" smtClean="0"/>
              <a:t>RADIUS Authentication (Primary and Backup Server)</a:t>
            </a:r>
          </a:p>
          <a:p>
            <a:pPr>
              <a:spcBef>
                <a:spcPts val="300"/>
              </a:spcBef>
            </a:pPr>
            <a:r>
              <a:rPr lang="en-US" sz="1200" dirty="0" smtClean="0"/>
              <a:t>QOS </a:t>
            </a:r>
            <a:r>
              <a:rPr lang="hr-HR" sz="1200" dirty="0" smtClean="0"/>
              <a:t>osobine  za optimizaciju mutimedijalnog prometa</a:t>
            </a:r>
            <a:endParaRPr lang="en-US" sz="1200" dirty="0" smtClean="0"/>
          </a:p>
          <a:p>
            <a:pPr lvl="1">
              <a:spcBef>
                <a:spcPts val="300"/>
              </a:spcBef>
            </a:pPr>
            <a:r>
              <a:rPr lang="en-US" sz="800" dirty="0" smtClean="0"/>
              <a:t>WMM (802.11e)</a:t>
            </a:r>
          </a:p>
          <a:p>
            <a:pPr lvl="1">
              <a:spcBef>
                <a:spcPts val="300"/>
              </a:spcBef>
            </a:pPr>
            <a:r>
              <a:rPr lang="en-US" sz="800" dirty="0" smtClean="0"/>
              <a:t>802.1p</a:t>
            </a:r>
          </a:p>
          <a:p>
            <a:pPr lvl="1">
              <a:spcBef>
                <a:spcPts val="300"/>
              </a:spcBef>
            </a:pPr>
            <a:r>
              <a:rPr lang="en-US" sz="800" dirty="0" smtClean="0"/>
              <a:t>Mapping 802.1p priority to WMM priority</a:t>
            </a:r>
          </a:p>
          <a:p>
            <a:pPr lvl="1">
              <a:spcBef>
                <a:spcPts val="300"/>
              </a:spcBef>
            </a:pPr>
            <a:r>
              <a:rPr lang="en-US" sz="800" dirty="0" err="1" smtClean="0"/>
              <a:t>DiffServ</a:t>
            </a:r>
            <a:r>
              <a:rPr lang="en-US" sz="800" dirty="0" smtClean="0"/>
              <a:t> prioritization</a:t>
            </a:r>
            <a:endParaRPr lang="en-US" sz="800" dirty="0"/>
          </a:p>
        </p:txBody>
      </p:sp>
      <p:pic>
        <p:nvPicPr>
          <p:cNvPr id="7" name="Picture 3"/>
          <p:cNvPicPr>
            <a:picLocks noChangeAspect="1" noChangeArrowheads="1"/>
          </p:cNvPicPr>
          <p:nvPr/>
        </p:nvPicPr>
        <p:blipFill>
          <a:blip r:embed="rId2" cstate="print"/>
          <a:srcRect/>
          <a:stretch>
            <a:fillRect/>
          </a:stretch>
        </p:blipFill>
        <p:spPr bwMode="auto">
          <a:xfrm>
            <a:off x="2363040" y="3664134"/>
            <a:ext cx="1572913" cy="899732"/>
          </a:xfrm>
          <a:prstGeom prst="rect">
            <a:avLst/>
          </a:prstGeom>
          <a:noFill/>
          <a:ln w="9525">
            <a:noFill/>
            <a:miter lim="800000"/>
            <a:headEnd/>
            <a:tailEnd/>
          </a:ln>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0353" y="1085701"/>
            <a:ext cx="3785373" cy="3028299"/>
          </a:xfrm>
          <a:prstGeom prst="rect">
            <a:avLst/>
          </a:prstGeom>
        </p:spPr>
      </p:pic>
    </p:spTree>
    <p:extLst>
      <p:ext uri="{BB962C8B-B14F-4D97-AF65-F5344CB8AC3E}">
        <p14:creationId xmlns:p14="http://schemas.microsoft.com/office/powerpoint/2010/main" val="1070569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bwMode="black">
          <a:xfrm>
            <a:off x="331470" y="235064"/>
            <a:ext cx="8117206" cy="430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en-US" dirty="0" smtClean="0"/>
              <a:t>HP M220 </a:t>
            </a:r>
            <a:r>
              <a:rPr lang="hr-HR" dirty="0" smtClean="0"/>
              <a:t>bazna stanica</a:t>
            </a:r>
            <a:endParaRPr lang="en-US" dirty="0"/>
          </a:p>
        </p:txBody>
      </p:sp>
      <p:sp>
        <p:nvSpPr>
          <p:cNvPr id="4" name="Text Placeholder 6"/>
          <p:cNvSpPr txBox="1">
            <a:spLocks/>
          </p:cNvSpPr>
          <p:nvPr/>
        </p:nvSpPr>
        <p:spPr>
          <a:xfrm>
            <a:off x="329185" y="914399"/>
            <a:ext cx="5401764" cy="3624263"/>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2">
              <a:buFont typeface="Arial"/>
              <a:buNone/>
            </a:pPr>
            <a:r>
              <a:rPr lang="hr-HR" sz="1800" b="1" dirty="0" smtClean="0">
                <a:solidFill>
                  <a:schemeClr val="accent1"/>
                </a:solidFill>
              </a:rPr>
              <a:t>Bežična</a:t>
            </a:r>
            <a:r>
              <a:rPr lang="hr-HR" b="1" dirty="0" smtClean="0">
                <a:solidFill>
                  <a:schemeClr val="accent1"/>
                </a:solidFill>
              </a:rPr>
              <a:t> bazna stanica</a:t>
            </a:r>
            <a:r>
              <a:rPr lang="en-US" b="1" dirty="0" smtClean="0">
                <a:solidFill>
                  <a:schemeClr val="accent1"/>
                </a:solidFill>
              </a:rPr>
              <a:t>: </a:t>
            </a:r>
            <a:endParaRPr lang="en-US" sz="1200" b="1" dirty="0" smtClean="0">
              <a:solidFill>
                <a:schemeClr val="accent1"/>
              </a:solidFill>
            </a:endParaRPr>
          </a:p>
          <a:p>
            <a:pPr lvl="2"/>
            <a:r>
              <a:rPr lang="hr-HR" dirty="0" smtClean="0"/>
              <a:t>Osigurava</a:t>
            </a:r>
            <a:r>
              <a:rPr lang="hr-HR" sz="1200" dirty="0" smtClean="0"/>
              <a:t> </a:t>
            </a:r>
            <a:r>
              <a:rPr lang="hr-HR" sz="1200" dirty="0"/>
              <a:t>bežično umrežavanje za prijenosna računala, računala, pametne telefone, tablete, i još mnogo toga, povezuje </a:t>
            </a:r>
            <a:r>
              <a:rPr lang="hr-HR" sz="1200" dirty="0" smtClean="0"/>
              <a:t>ih s </a:t>
            </a:r>
            <a:r>
              <a:rPr lang="hr-HR" sz="1200" dirty="0"/>
              <a:t>postojećim </a:t>
            </a:r>
            <a:r>
              <a:rPr lang="hr-HR" sz="1200" dirty="0" smtClean="0"/>
              <a:t>LAN-om.</a:t>
            </a:r>
          </a:p>
          <a:p>
            <a:pPr lvl="1"/>
            <a:r>
              <a:rPr lang="hr-HR" sz="1800" b="1" dirty="0" smtClean="0">
                <a:solidFill>
                  <a:schemeClr val="accent1"/>
                </a:solidFill>
              </a:rPr>
              <a:t>Podržva</a:t>
            </a:r>
            <a:r>
              <a:rPr lang="en-US" b="1" dirty="0" smtClean="0">
                <a:solidFill>
                  <a:schemeClr val="accent1"/>
                </a:solidFill>
              </a:rPr>
              <a:t> </a:t>
            </a:r>
            <a:r>
              <a:rPr lang="en-US" b="1" dirty="0" smtClean="0">
                <a:solidFill>
                  <a:schemeClr val="accent1"/>
                </a:solidFill>
              </a:rPr>
              <a:t>IEEE </a:t>
            </a:r>
            <a:r>
              <a:rPr lang="en-US" b="1" dirty="0" smtClean="0">
                <a:solidFill>
                  <a:schemeClr val="accent1"/>
                </a:solidFill>
              </a:rPr>
              <a:t>802.11n</a:t>
            </a:r>
            <a:r>
              <a:rPr lang="hr-HR" b="1" dirty="0" smtClean="0">
                <a:solidFill>
                  <a:schemeClr val="accent1"/>
                </a:solidFill>
              </a:rPr>
              <a:t> standard</a:t>
            </a:r>
            <a:r>
              <a:rPr lang="en-US" b="1" dirty="0" smtClean="0">
                <a:solidFill>
                  <a:schemeClr val="accent1"/>
                </a:solidFill>
              </a:rPr>
              <a:t>: </a:t>
            </a:r>
            <a:endParaRPr lang="en-US" dirty="0" smtClean="0"/>
          </a:p>
          <a:p>
            <a:pPr lvl="2"/>
            <a:r>
              <a:rPr lang="hr-HR" dirty="0" smtClean="0"/>
              <a:t>Certificiran</a:t>
            </a:r>
            <a:r>
              <a:rPr lang="hr-HR" sz="1200" dirty="0" smtClean="0"/>
              <a:t> u </a:t>
            </a:r>
            <a:r>
              <a:rPr lang="hr-HR" sz="1200" dirty="0"/>
              <a:t>skladu s </a:t>
            </a:r>
            <a:r>
              <a:rPr lang="hr-HR" sz="1200" dirty="0" smtClean="0"/>
              <a:t>popularnim </a:t>
            </a:r>
            <a:r>
              <a:rPr lang="hr-HR" sz="1200" dirty="0"/>
              <a:t>high-speed Wi-Fi bežični </a:t>
            </a:r>
            <a:r>
              <a:rPr lang="hr-HR" sz="1200" dirty="0" smtClean="0"/>
              <a:t>standardom. </a:t>
            </a:r>
            <a:r>
              <a:rPr lang="hr-HR" sz="1200" dirty="0"/>
              <a:t>Unatrag kompatibilan sa </a:t>
            </a:r>
            <a:r>
              <a:rPr lang="hr-HR" sz="1200" dirty="0" smtClean="0"/>
              <a:t>starijimWi-Fi standardima.</a:t>
            </a:r>
          </a:p>
          <a:p>
            <a:pPr lvl="1"/>
            <a:r>
              <a:rPr lang="en-US" b="1" dirty="0" smtClean="0">
                <a:solidFill>
                  <a:schemeClr val="accent1"/>
                </a:solidFill>
              </a:rPr>
              <a:t>Dual </a:t>
            </a:r>
            <a:r>
              <a:rPr lang="en-US" sz="1800" b="1" dirty="0" smtClean="0">
                <a:solidFill>
                  <a:schemeClr val="accent1"/>
                </a:solidFill>
              </a:rPr>
              <a:t>Band</a:t>
            </a:r>
            <a:r>
              <a:rPr lang="en-US" b="1" dirty="0" smtClean="0">
                <a:solidFill>
                  <a:schemeClr val="accent1"/>
                </a:solidFill>
              </a:rPr>
              <a:t> </a:t>
            </a:r>
            <a:r>
              <a:rPr lang="hr-HR" b="1" dirty="0" smtClean="0">
                <a:solidFill>
                  <a:schemeClr val="accent1"/>
                </a:solidFill>
              </a:rPr>
              <a:t>način rada</a:t>
            </a:r>
            <a:r>
              <a:rPr lang="en-US" b="1" dirty="0" smtClean="0">
                <a:solidFill>
                  <a:schemeClr val="accent1"/>
                </a:solidFill>
              </a:rPr>
              <a:t>: </a:t>
            </a:r>
            <a:endParaRPr lang="en-US" b="1" dirty="0" smtClean="0">
              <a:solidFill>
                <a:schemeClr val="accent1"/>
              </a:solidFill>
            </a:endParaRPr>
          </a:p>
          <a:p>
            <a:pPr lvl="2"/>
            <a:r>
              <a:rPr lang="hr-HR" sz="1200" dirty="0"/>
              <a:t>Podržava bežične veze na 2.4GHz ili 5GHz. Većina uređaja podržava </a:t>
            </a:r>
            <a:r>
              <a:rPr lang="hr-HR" sz="1200" dirty="0" smtClean="0"/>
              <a:t>2.4GHz</a:t>
            </a:r>
            <a:r>
              <a:rPr lang="hr-HR" sz="1200" dirty="0"/>
              <a:t>.</a:t>
            </a:r>
            <a:r>
              <a:rPr lang="hr-HR" sz="1200" dirty="0" smtClean="0"/>
              <a:t> </a:t>
            </a:r>
            <a:r>
              <a:rPr lang="hr-HR" sz="1200" dirty="0"/>
              <a:t>Ako </a:t>
            </a:r>
            <a:r>
              <a:rPr lang="hr-HR" dirty="0"/>
              <a:t>vaši</a:t>
            </a:r>
            <a:r>
              <a:rPr lang="hr-HR" sz="1200" dirty="0"/>
              <a:t> uređaji podržavaju 5GHz, radi se pomoću .</a:t>
            </a:r>
            <a:r>
              <a:rPr lang="hr-HR" sz="1200" dirty="0" smtClean="0"/>
              <a:t>11 </a:t>
            </a:r>
            <a:r>
              <a:rPr lang="hr-HR" sz="1200" dirty="0"/>
              <a:t>n je vjerojatno da će pružiti najviše performanse</a:t>
            </a:r>
            <a:r>
              <a:rPr lang="hr-HR" sz="1200" dirty="0" smtClean="0"/>
              <a:t>.</a:t>
            </a:r>
          </a:p>
          <a:p>
            <a:pPr marL="0" lvl="2" indent="0">
              <a:buFont typeface="Arial"/>
              <a:buNone/>
            </a:pPr>
            <a:r>
              <a:rPr lang="hr-HR" sz="1800" b="1" dirty="0" smtClean="0">
                <a:solidFill>
                  <a:schemeClr val="accent1"/>
                </a:solidFill>
              </a:rPr>
              <a:t>Pojednostavljena</a:t>
            </a:r>
            <a:r>
              <a:rPr lang="hr-HR" b="1" dirty="0" smtClean="0">
                <a:solidFill>
                  <a:schemeClr val="accent1"/>
                </a:solidFill>
              </a:rPr>
              <a:t> administracija za lokacije do </a:t>
            </a:r>
            <a:r>
              <a:rPr lang="en-US" b="1" dirty="0" smtClean="0">
                <a:solidFill>
                  <a:schemeClr val="accent1"/>
                </a:solidFill>
              </a:rPr>
              <a:t>10 </a:t>
            </a:r>
            <a:r>
              <a:rPr lang="hr-HR" b="1" dirty="0" smtClean="0">
                <a:solidFill>
                  <a:schemeClr val="accent1"/>
                </a:solidFill>
              </a:rPr>
              <a:t>baznih stanica</a:t>
            </a:r>
            <a:endParaRPr lang="en-US" b="1" dirty="0" smtClean="0">
              <a:solidFill>
                <a:schemeClr val="accent1"/>
              </a:solidFill>
            </a:endParaRPr>
          </a:p>
          <a:p>
            <a:pPr lvl="2"/>
            <a:r>
              <a:rPr lang="hr-HR" sz="1200" dirty="0"/>
              <a:t>Kada </a:t>
            </a:r>
            <a:r>
              <a:rPr lang="hr-HR" dirty="0"/>
              <a:t>jedan</a:t>
            </a:r>
            <a:r>
              <a:rPr lang="hr-HR" sz="1200" dirty="0"/>
              <a:t> AP ne može pokriti svoju malu tvrtku ili web lokaciju, HP M220 je pravi izbor.</a:t>
            </a:r>
            <a:endParaRPr lang="en-US" sz="1200" dirty="0"/>
          </a:p>
        </p:txBody>
      </p:sp>
      <p:pic>
        <p:nvPicPr>
          <p:cNvPr id="5" name="Picture 4"/>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a:xfrm>
            <a:off x="5794745" y="914399"/>
            <a:ext cx="3134944" cy="1220980"/>
          </a:xfrm>
          <a:prstGeom prst="rect">
            <a:avLst/>
          </a:prstGeom>
        </p:spPr>
      </p:pic>
    </p:spTree>
    <p:extLst>
      <p:ext uri="{BB962C8B-B14F-4D97-AF65-F5344CB8AC3E}">
        <p14:creationId xmlns:p14="http://schemas.microsoft.com/office/powerpoint/2010/main" val="3850918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smtClean="0"/>
              <a:t>Što je clustering</a:t>
            </a:r>
            <a:r>
              <a:rPr lang="en-US" dirty="0" smtClean="0"/>
              <a:t>?</a:t>
            </a:r>
            <a:endParaRPr lang="en-GB" dirty="0"/>
          </a:p>
        </p:txBody>
      </p:sp>
      <p:sp>
        <p:nvSpPr>
          <p:cNvPr id="7" name="Text Placeholder 6"/>
          <p:cNvSpPr>
            <a:spLocks noGrp="1"/>
          </p:cNvSpPr>
          <p:nvPr>
            <p:ph sz="quarter" idx="10"/>
          </p:nvPr>
        </p:nvSpPr>
        <p:spPr>
          <a:xfrm>
            <a:off x="329188" y="914399"/>
            <a:ext cx="4239637" cy="3624263"/>
          </a:xfrm>
        </p:spPr>
        <p:txBody>
          <a:bodyPr/>
          <a:lstStyle/>
          <a:p>
            <a:pPr lvl="2">
              <a:spcAft>
                <a:spcPts val="600"/>
              </a:spcAft>
              <a:buNone/>
            </a:pPr>
            <a:r>
              <a:rPr lang="en-US" sz="1600" b="1" dirty="0" smtClean="0">
                <a:solidFill>
                  <a:schemeClr val="accent1"/>
                </a:solidFill>
              </a:rPr>
              <a:t>Clustering</a:t>
            </a:r>
          </a:p>
          <a:p>
            <a:pPr lvl="2">
              <a:spcAft>
                <a:spcPts val="600"/>
              </a:spcAft>
            </a:pPr>
            <a:r>
              <a:rPr lang="hr-HR" dirty="0"/>
              <a:t>Pruža jednu točku </a:t>
            </a:r>
            <a:r>
              <a:rPr lang="hr-HR" dirty="0" smtClean="0"/>
              <a:t>upravljanja </a:t>
            </a:r>
            <a:r>
              <a:rPr lang="hr-HR" dirty="0"/>
              <a:t>i omogućuje implementaciju, pregled, </a:t>
            </a:r>
            <a:r>
              <a:rPr lang="hr-HR" dirty="0" smtClean="0"/>
              <a:t>konfiguriraciju </a:t>
            </a:r>
            <a:r>
              <a:rPr lang="hr-HR" dirty="0"/>
              <a:t>i </a:t>
            </a:r>
            <a:r>
              <a:rPr lang="hr-HR" dirty="0" smtClean="0"/>
              <a:t>osigurava </a:t>
            </a:r>
            <a:r>
              <a:rPr lang="hr-HR" dirty="0"/>
              <a:t>bežičnu mrežu kao jednu cjelinu, </a:t>
            </a:r>
            <a:r>
              <a:rPr lang="hr-HR" dirty="0" smtClean="0"/>
              <a:t>a ne kao </a:t>
            </a:r>
            <a:r>
              <a:rPr lang="hr-HR" dirty="0"/>
              <a:t>niz odvojenih bežičnih </a:t>
            </a:r>
            <a:r>
              <a:rPr lang="hr-HR" dirty="0" smtClean="0"/>
              <a:t>uređaja</a:t>
            </a:r>
          </a:p>
          <a:p>
            <a:pPr lvl="2">
              <a:spcAft>
                <a:spcPts val="600"/>
              </a:spcAft>
            </a:pPr>
            <a:r>
              <a:rPr lang="hr-HR" dirty="0" smtClean="0"/>
              <a:t>Grupe </a:t>
            </a:r>
            <a:r>
              <a:rPr lang="hr-HR" dirty="0"/>
              <a:t>do 10 </a:t>
            </a:r>
            <a:r>
              <a:rPr lang="hr-HR" dirty="0" smtClean="0"/>
              <a:t>baznih stanicau </a:t>
            </a:r>
            <a:r>
              <a:rPr lang="hr-HR" dirty="0"/>
              <a:t>istoj </a:t>
            </a:r>
            <a:r>
              <a:rPr lang="hr-HR" dirty="0" smtClean="0"/>
              <a:t>podmreži</a:t>
            </a:r>
          </a:p>
          <a:p>
            <a:pPr lvl="2">
              <a:spcAft>
                <a:spcPts val="600"/>
              </a:spcAft>
            </a:pPr>
            <a:r>
              <a:rPr lang="hr-HR" dirty="0"/>
              <a:t>Višestruki klasteri mogu postojati na istoj </a:t>
            </a:r>
            <a:r>
              <a:rPr lang="hr-HR" dirty="0" smtClean="0"/>
              <a:t>mreži</a:t>
            </a:r>
          </a:p>
          <a:p>
            <a:pPr lvl="2">
              <a:spcAft>
                <a:spcPts val="600"/>
              </a:spcAft>
            </a:pPr>
            <a:r>
              <a:rPr lang="hr-HR" dirty="0"/>
              <a:t>Konfiguriran s istim parametrima bežični</a:t>
            </a:r>
            <a:br>
              <a:rPr lang="hr-HR" dirty="0"/>
            </a:br>
            <a:r>
              <a:rPr lang="hr-HR" dirty="0" smtClean="0"/>
              <a:t>	Primjeri</a:t>
            </a:r>
            <a:r>
              <a:rPr lang="hr-HR" dirty="0"/>
              <a:t/>
            </a:r>
            <a:br>
              <a:rPr lang="hr-HR" dirty="0"/>
            </a:br>
            <a:r>
              <a:rPr lang="hr-HR" dirty="0" smtClean="0"/>
              <a:t>	SSID </a:t>
            </a:r>
            <a:r>
              <a:rPr lang="hr-HR" dirty="0"/>
              <a:t>(naziv bežične mreže)</a:t>
            </a:r>
            <a:br>
              <a:rPr lang="hr-HR" dirty="0"/>
            </a:br>
            <a:r>
              <a:rPr lang="hr-HR" dirty="0" smtClean="0"/>
              <a:t>	Bežični </a:t>
            </a:r>
            <a:r>
              <a:rPr lang="hr-HR" dirty="0"/>
              <a:t>kodiranje - sigurnost</a:t>
            </a:r>
            <a:br>
              <a:rPr lang="hr-HR" dirty="0"/>
            </a:br>
            <a:r>
              <a:rPr lang="hr-HR" dirty="0" smtClean="0"/>
              <a:t>	Radio </a:t>
            </a:r>
            <a:r>
              <a:rPr lang="hr-HR" dirty="0"/>
              <a:t>postavka</a:t>
            </a:r>
            <a:br>
              <a:rPr lang="hr-HR" dirty="0"/>
            </a:br>
            <a:r>
              <a:rPr lang="hr-HR" dirty="0" smtClean="0"/>
              <a:t>	VLAN</a:t>
            </a:r>
            <a:endParaRPr lang="en-US" dirty="0"/>
          </a:p>
          <a:p>
            <a:pPr marL="0" lvl="2" indent="0">
              <a:spcAft>
                <a:spcPts val="600"/>
              </a:spcAft>
              <a:buNone/>
            </a:pPr>
            <a:r>
              <a:rPr lang="hr-HR" dirty="0"/>
              <a:t/>
            </a:r>
            <a:br>
              <a:rPr lang="hr-HR" dirty="0"/>
            </a:br>
            <a:r>
              <a:rPr lang="hr-HR" dirty="0"/>
              <a:t/>
            </a:r>
            <a:br>
              <a:rPr lang="hr-HR" dirty="0"/>
            </a:br>
            <a:r>
              <a:rPr lang="hr-HR" dirty="0"/>
              <a:t/>
            </a:r>
            <a:br>
              <a:rPr lang="hr-HR" dirty="0"/>
            </a:br>
            <a:endParaRPr lang="en-US" dirty="0" smtClean="0"/>
          </a:p>
        </p:txBody>
      </p:sp>
      <p:sp>
        <p:nvSpPr>
          <p:cNvPr id="5" name="Rectangle 4"/>
          <p:cNvSpPr/>
          <p:nvPr/>
        </p:nvSpPr>
        <p:spPr>
          <a:xfrm>
            <a:off x="5396261" y="931361"/>
            <a:ext cx="2590800" cy="1450181"/>
          </a:xfrm>
          <a:prstGeom prst="rect">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tx1"/>
              </a:solidFill>
              <a:latin typeface="+mj-lt"/>
            </a:endParaRPr>
          </a:p>
        </p:txBody>
      </p:sp>
      <p:grpSp>
        <p:nvGrpSpPr>
          <p:cNvPr id="8" name="Group 73"/>
          <p:cNvGrpSpPr/>
          <p:nvPr/>
        </p:nvGrpSpPr>
        <p:grpSpPr>
          <a:xfrm>
            <a:off x="5435004" y="1402403"/>
            <a:ext cx="518125" cy="571025"/>
            <a:chOff x="6337161" y="1237657"/>
            <a:chExt cx="376625" cy="553437"/>
          </a:xfrm>
        </p:grpSpPr>
        <p:pic>
          <p:nvPicPr>
            <p:cNvPr id="9"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10"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4" name="Group 74"/>
          <p:cNvGrpSpPr/>
          <p:nvPr/>
        </p:nvGrpSpPr>
        <p:grpSpPr>
          <a:xfrm>
            <a:off x="6051401" y="1652433"/>
            <a:ext cx="518125" cy="571025"/>
            <a:chOff x="6337161" y="1237657"/>
            <a:chExt cx="376625" cy="553437"/>
          </a:xfrm>
        </p:grpSpPr>
        <p:pic>
          <p:nvPicPr>
            <p:cNvPr id="65"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66"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20" name="Group 130"/>
          <p:cNvGrpSpPr/>
          <p:nvPr/>
        </p:nvGrpSpPr>
        <p:grpSpPr>
          <a:xfrm>
            <a:off x="6051401" y="960646"/>
            <a:ext cx="518125" cy="571025"/>
            <a:chOff x="6337161" y="1237657"/>
            <a:chExt cx="376625" cy="553437"/>
          </a:xfrm>
        </p:grpSpPr>
        <p:pic>
          <p:nvPicPr>
            <p:cNvPr id="121"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122"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76" name="Group 186"/>
          <p:cNvGrpSpPr/>
          <p:nvPr/>
        </p:nvGrpSpPr>
        <p:grpSpPr>
          <a:xfrm>
            <a:off x="6667798" y="1659578"/>
            <a:ext cx="518125" cy="571025"/>
            <a:chOff x="6337161" y="1237657"/>
            <a:chExt cx="376625" cy="553437"/>
          </a:xfrm>
        </p:grpSpPr>
        <p:pic>
          <p:nvPicPr>
            <p:cNvPr id="177"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178"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32" name="Group 242"/>
          <p:cNvGrpSpPr/>
          <p:nvPr/>
        </p:nvGrpSpPr>
        <p:grpSpPr>
          <a:xfrm>
            <a:off x="6667798" y="974935"/>
            <a:ext cx="518125" cy="571025"/>
            <a:chOff x="6337161" y="1237657"/>
            <a:chExt cx="376625" cy="553437"/>
          </a:xfrm>
        </p:grpSpPr>
        <p:pic>
          <p:nvPicPr>
            <p:cNvPr id="233"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234"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8"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2"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6"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0"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4"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5"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6"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7"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8"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9"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0"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1"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2"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3"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4"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5"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6"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7"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8"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9"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0"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1"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2"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3"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4"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5"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6"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7"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8"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9"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0"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1"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2"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4"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5"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88" name="Group 298"/>
          <p:cNvGrpSpPr/>
          <p:nvPr/>
        </p:nvGrpSpPr>
        <p:grpSpPr>
          <a:xfrm>
            <a:off x="7284195" y="1395258"/>
            <a:ext cx="518125" cy="571025"/>
            <a:chOff x="6337161" y="1237657"/>
            <a:chExt cx="376625" cy="553437"/>
          </a:xfrm>
        </p:grpSpPr>
        <p:pic>
          <p:nvPicPr>
            <p:cNvPr id="289"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290"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1"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2"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3"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4"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5"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6"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7"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8"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9"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0"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1"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2"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3"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4"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5"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6"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7"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8"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9"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0"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1"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2"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3"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4"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5"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6"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7"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8"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9"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0"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1"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2"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3"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4"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5"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6"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7"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8"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9"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0"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1"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2"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4"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5"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6"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7"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8"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9"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0"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1"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2"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3"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344" name="TextBox 343"/>
          <p:cNvSpPr txBox="1"/>
          <p:nvPr/>
        </p:nvSpPr>
        <p:spPr>
          <a:xfrm>
            <a:off x="5178064" y="2387468"/>
            <a:ext cx="3019646" cy="307777"/>
          </a:xfrm>
          <a:prstGeom prst="rect">
            <a:avLst/>
          </a:prstGeom>
          <a:noFill/>
        </p:spPr>
        <p:txBody>
          <a:bodyPr wrap="square" rtlCol="0">
            <a:spAutoFit/>
          </a:bodyPr>
          <a:lstStyle/>
          <a:p>
            <a:pPr algn="ctr">
              <a:buClr>
                <a:schemeClr val="tx2"/>
              </a:buClr>
              <a:buSzPct val="80000"/>
            </a:pPr>
            <a:r>
              <a:rPr lang="en-US" sz="1400" dirty="0" smtClean="0">
                <a:latin typeface="+mj-lt"/>
              </a:rPr>
              <a:t>1 cluster </a:t>
            </a:r>
            <a:r>
              <a:rPr lang="hr-HR" sz="1400" dirty="0" smtClean="0">
                <a:latin typeface="+mj-lt"/>
              </a:rPr>
              <a:t>s više baznih stanica</a:t>
            </a:r>
            <a:r>
              <a:rPr lang="en-US" sz="1400" dirty="0" smtClean="0">
                <a:latin typeface="+mj-lt"/>
              </a:rPr>
              <a:t> (</a:t>
            </a:r>
            <a:r>
              <a:rPr lang="hr-HR" sz="1400" dirty="0" smtClean="0">
                <a:latin typeface="+mj-lt"/>
              </a:rPr>
              <a:t>do</a:t>
            </a:r>
            <a:r>
              <a:rPr lang="en-US" sz="1400" dirty="0" smtClean="0">
                <a:latin typeface="+mj-lt"/>
              </a:rPr>
              <a:t> 10</a:t>
            </a:r>
            <a:r>
              <a:rPr lang="hr-HR" sz="1400" dirty="0" smtClean="0">
                <a:latin typeface="+mj-lt"/>
              </a:rPr>
              <a:t>)</a:t>
            </a:r>
            <a:endParaRPr lang="en-US" sz="1400" dirty="0" smtClean="0">
              <a:latin typeface="+mj-lt"/>
            </a:endParaRPr>
          </a:p>
        </p:txBody>
      </p:sp>
      <p:sp>
        <p:nvSpPr>
          <p:cNvPr id="345" name="TextBox 344"/>
          <p:cNvSpPr txBox="1"/>
          <p:nvPr/>
        </p:nvSpPr>
        <p:spPr>
          <a:xfrm>
            <a:off x="5425821" y="623584"/>
            <a:ext cx="2731069" cy="307777"/>
          </a:xfrm>
          <a:prstGeom prst="rect">
            <a:avLst/>
          </a:prstGeom>
          <a:noFill/>
        </p:spPr>
        <p:txBody>
          <a:bodyPr wrap="none" rtlCol="0">
            <a:spAutoFit/>
          </a:bodyPr>
          <a:lstStyle/>
          <a:p>
            <a:pPr>
              <a:buClr>
                <a:schemeClr val="tx2"/>
              </a:buClr>
              <a:buSzPct val="80000"/>
            </a:pPr>
            <a:r>
              <a:rPr lang="hr-HR" sz="1400" b="1" dirty="0" smtClean="0">
                <a:latin typeface="+mj-lt"/>
              </a:rPr>
              <a:t>Primarni primjer načina upotrebe</a:t>
            </a:r>
            <a:endParaRPr lang="en-US" sz="1400" b="1" dirty="0" smtClean="0">
              <a:latin typeface="+mj-lt"/>
            </a:endParaRPr>
          </a:p>
        </p:txBody>
      </p:sp>
      <p:grpSp>
        <p:nvGrpSpPr>
          <p:cNvPr id="346" name="Group 355"/>
          <p:cNvGrpSpPr/>
          <p:nvPr/>
        </p:nvGrpSpPr>
        <p:grpSpPr>
          <a:xfrm>
            <a:off x="7392861" y="2969552"/>
            <a:ext cx="550163" cy="606334"/>
            <a:chOff x="6337161" y="1237657"/>
            <a:chExt cx="376625" cy="553437"/>
          </a:xfrm>
        </p:grpSpPr>
        <p:pic>
          <p:nvPicPr>
            <p:cNvPr id="347"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348"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9"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0"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1"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2"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3"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4"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5"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6"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7"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8"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9"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0"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1"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2"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3"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4"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5"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6"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7"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8"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9"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0"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1"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2"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3"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4"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5"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6"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7"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8"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9"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0"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1"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2"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3"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4"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5"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6"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7"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8"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9"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0"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1"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2"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3"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4"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5"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6"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7"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8"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9"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0"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1"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02" name="Group 411"/>
          <p:cNvGrpSpPr/>
          <p:nvPr/>
        </p:nvGrpSpPr>
        <p:grpSpPr>
          <a:xfrm>
            <a:off x="6882804" y="3450710"/>
            <a:ext cx="488853" cy="538764"/>
            <a:chOff x="6337161" y="1237657"/>
            <a:chExt cx="376625" cy="553437"/>
          </a:xfrm>
        </p:grpSpPr>
        <p:pic>
          <p:nvPicPr>
            <p:cNvPr id="403"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404"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5"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6"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7"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8"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9"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0"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2"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3"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4"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5"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6"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7"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8"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9"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0"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1"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2"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3"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4"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5"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6"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7"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8"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9"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0"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1"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2"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3"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4"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5"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6"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7"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8"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9"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0"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1"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2"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3"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4"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5"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6"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7"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58" name="Group 467"/>
          <p:cNvGrpSpPr/>
          <p:nvPr/>
        </p:nvGrpSpPr>
        <p:grpSpPr>
          <a:xfrm>
            <a:off x="7964229" y="3450710"/>
            <a:ext cx="488853" cy="538764"/>
            <a:chOff x="6337161" y="1237657"/>
            <a:chExt cx="376625" cy="553437"/>
          </a:xfrm>
        </p:grpSpPr>
        <p:pic>
          <p:nvPicPr>
            <p:cNvPr id="459"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460"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1"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2"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3"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4"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5"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6"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7"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8"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9"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0"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1"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2"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3"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4"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5"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6"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7"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8"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9"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0"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1"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2"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3"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4"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5"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6"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7"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8"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9"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0"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1"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2"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3"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4"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5"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6"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7"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8"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9"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0"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1"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2"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3"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4"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5"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6"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7"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8"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9"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0"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1"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2"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14" name="Group 691"/>
          <p:cNvGrpSpPr/>
          <p:nvPr/>
        </p:nvGrpSpPr>
        <p:grpSpPr>
          <a:xfrm>
            <a:off x="5859431" y="2969552"/>
            <a:ext cx="498378" cy="549262"/>
            <a:chOff x="6337161" y="1237657"/>
            <a:chExt cx="376625" cy="553437"/>
          </a:xfrm>
        </p:grpSpPr>
        <p:pic>
          <p:nvPicPr>
            <p:cNvPr id="515"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516"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7"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8"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9"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0"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1"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2"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3"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4"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5"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6"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7"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8"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9"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0"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1"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2"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3"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4"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5"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6"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7"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8"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9"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0"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1"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2"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3"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4"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5"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6"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7"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8"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9"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0"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1"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2"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3"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4"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5"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6"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7"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8"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9"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0"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1"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2"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3"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4"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5"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6"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7"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8"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9"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570" name="Group 747"/>
          <p:cNvGrpSpPr/>
          <p:nvPr/>
        </p:nvGrpSpPr>
        <p:grpSpPr>
          <a:xfrm>
            <a:off x="5096537" y="3443702"/>
            <a:ext cx="498378" cy="549262"/>
            <a:chOff x="6337161" y="1237657"/>
            <a:chExt cx="376625" cy="553437"/>
          </a:xfrm>
        </p:grpSpPr>
        <p:pic>
          <p:nvPicPr>
            <p:cNvPr id="571"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572"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3"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4"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5"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6"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7"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8"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9"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0"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1"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2"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3"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4"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5"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6"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7"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8"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9"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0"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1"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2"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3"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4"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5"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6"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7"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8"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9"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0"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1"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2"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3"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4"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5"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6"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7"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8"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9"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0"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1"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2"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3"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4"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5"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6"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7"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8"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9"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0"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1"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2"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3"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4"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5"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26" name="Group 803"/>
          <p:cNvGrpSpPr/>
          <p:nvPr/>
        </p:nvGrpSpPr>
        <p:grpSpPr>
          <a:xfrm>
            <a:off x="5987027" y="3440212"/>
            <a:ext cx="498378" cy="549262"/>
            <a:chOff x="6337161" y="1237657"/>
            <a:chExt cx="376625" cy="553437"/>
          </a:xfrm>
        </p:grpSpPr>
        <p:pic>
          <p:nvPicPr>
            <p:cNvPr id="627"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628"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9"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0"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1"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2"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3"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4"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5"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6"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7"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8"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9"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0"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1"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2"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3"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4"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5"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6"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7"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8"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9"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0"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1"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2"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3"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4"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5"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6"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7"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8"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9"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0"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1"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2"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3"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4"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5"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6"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7"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8"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9"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0"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1"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2"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3"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4"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5"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6"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7"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8"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9"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0"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1"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82" name="Group 859"/>
          <p:cNvGrpSpPr/>
          <p:nvPr/>
        </p:nvGrpSpPr>
        <p:grpSpPr>
          <a:xfrm>
            <a:off x="5013027" y="2954768"/>
            <a:ext cx="498378" cy="549262"/>
            <a:chOff x="6337161" y="1237657"/>
            <a:chExt cx="376625" cy="553437"/>
          </a:xfrm>
        </p:grpSpPr>
        <p:pic>
          <p:nvPicPr>
            <p:cNvPr id="683" name="Picture 23" descr="Wireless_icon"/>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0800000">
              <a:off x="6387935" y="1539634"/>
              <a:ext cx="325851" cy="251460"/>
            </a:xfrm>
            <a:prstGeom prst="rect">
              <a:avLst/>
            </a:prstGeom>
            <a:noFill/>
            <a:ln>
              <a:solidFill>
                <a:schemeClr val="bg1"/>
              </a:solidFill>
            </a:ln>
          </p:spPr>
        </p:pic>
        <p:sp>
          <p:nvSpPr>
            <p:cNvPr id="684" name="AutoShape 3"/>
            <p:cNvSpPr>
              <a:spLocks noChangeAspect="1" noChangeArrowheads="1" noTextEdit="1"/>
            </p:cNvSpPr>
            <p:nvPr/>
          </p:nvSpPr>
          <p:spPr bwMode="auto">
            <a:xfrm>
              <a:off x="6337161" y="1237657"/>
              <a:ext cx="350838" cy="280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5" name="Freeform 5"/>
            <p:cNvSpPr>
              <a:spLocks/>
            </p:cNvSpPr>
            <p:nvPr/>
          </p:nvSpPr>
          <p:spPr bwMode="auto">
            <a:xfrm>
              <a:off x="6516549" y="1513882"/>
              <a:ext cx="4763" cy="4762"/>
            </a:xfrm>
            <a:custGeom>
              <a:avLst/>
              <a:gdLst/>
              <a:ahLst/>
              <a:cxnLst>
                <a:cxn ang="0">
                  <a:pos x="0" y="183"/>
                </a:cxn>
                <a:cxn ang="0">
                  <a:pos x="0" y="0"/>
                </a:cxn>
                <a:cxn ang="0">
                  <a:pos x="203" y="182"/>
                </a:cxn>
                <a:cxn ang="0">
                  <a:pos x="0" y="183"/>
                </a:cxn>
              </a:cxnLst>
              <a:rect l="0" t="0" r="r" b="b"/>
              <a:pathLst>
                <a:path w="203" h="183">
                  <a:moveTo>
                    <a:pt x="0" y="183"/>
                  </a:moveTo>
                  <a:lnTo>
                    <a:pt x="0" y="0"/>
                  </a:lnTo>
                  <a:lnTo>
                    <a:pt x="203" y="182"/>
                  </a:lnTo>
                  <a:lnTo>
                    <a:pt x="0" y="183"/>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6" name="Freeform 6"/>
            <p:cNvSpPr>
              <a:spLocks/>
            </p:cNvSpPr>
            <p:nvPr/>
          </p:nvSpPr>
          <p:spPr bwMode="auto">
            <a:xfrm>
              <a:off x="6514961" y="1512294"/>
              <a:ext cx="4763" cy="6350"/>
            </a:xfrm>
            <a:custGeom>
              <a:avLst/>
              <a:gdLst/>
              <a:ahLst/>
              <a:cxnLst>
                <a:cxn ang="0">
                  <a:pos x="221" y="198"/>
                </a:cxn>
                <a:cxn ang="0">
                  <a:pos x="221" y="281"/>
                </a:cxn>
                <a:cxn ang="0">
                  <a:pos x="0" y="282"/>
                </a:cxn>
                <a:cxn ang="0">
                  <a:pos x="0" y="0"/>
                </a:cxn>
                <a:cxn ang="0">
                  <a:pos x="221" y="198"/>
                </a:cxn>
              </a:cxnLst>
              <a:rect l="0" t="0" r="r" b="b"/>
              <a:pathLst>
                <a:path w="221" h="282">
                  <a:moveTo>
                    <a:pt x="221" y="198"/>
                  </a:moveTo>
                  <a:lnTo>
                    <a:pt x="221" y="281"/>
                  </a:lnTo>
                  <a:lnTo>
                    <a:pt x="0" y="282"/>
                  </a:lnTo>
                  <a:lnTo>
                    <a:pt x="0" y="0"/>
                  </a:lnTo>
                  <a:lnTo>
                    <a:pt x="221" y="198"/>
                  </a:lnTo>
                  <a:close/>
                </a:path>
              </a:pathLst>
            </a:custGeom>
            <a:solidFill>
              <a:srgbClr val="ABAAA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7" name="Freeform 7"/>
            <p:cNvSpPr>
              <a:spLocks/>
            </p:cNvSpPr>
            <p:nvPr/>
          </p:nvSpPr>
          <p:spPr bwMode="auto">
            <a:xfrm>
              <a:off x="6511786" y="1510707"/>
              <a:ext cx="4763" cy="7937"/>
            </a:xfrm>
            <a:custGeom>
              <a:avLst/>
              <a:gdLst/>
              <a:ahLst/>
              <a:cxnLst>
                <a:cxn ang="0">
                  <a:pos x="220" y="199"/>
                </a:cxn>
                <a:cxn ang="0">
                  <a:pos x="220" y="382"/>
                </a:cxn>
                <a:cxn ang="0">
                  <a:pos x="0" y="382"/>
                </a:cxn>
                <a:cxn ang="0">
                  <a:pos x="0" y="0"/>
                </a:cxn>
                <a:cxn ang="0">
                  <a:pos x="220" y="199"/>
                </a:cxn>
              </a:cxnLst>
              <a:rect l="0" t="0" r="r" b="b"/>
              <a:pathLst>
                <a:path w="220" h="382">
                  <a:moveTo>
                    <a:pt x="220" y="199"/>
                  </a:moveTo>
                  <a:lnTo>
                    <a:pt x="220" y="382"/>
                  </a:lnTo>
                  <a:lnTo>
                    <a:pt x="0" y="382"/>
                  </a:lnTo>
                  <a:lnTo>
                    <a:pt x="0" y="0"/>
                  </a:lnTo>
                  <a:lnTo>
                    <a:pt x="220" y="199"/>
                  </a:lnTo>
                  <a:close/>
                </a:path>
              </a:pathLst>
            </a:custGeom>
            <a:solidFill>
              <a:srgbClr val="ADACA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8" name="Freeform 8"/>
            <p:cNvSpPr>
              <a:spLocks/>
            </p:cNvSpPr>
            <p:nvPr/>
          </p:nvSpPr>
          <p:spPr bwMode="auto">
            <a:xfrm>
              <a:off x="6510199" y="1507532"/>
              <a:ext cx="4763" cy="11112"/>
            </a:xfrm>
            <a:custGeom>
              <a:avLst/>
              <a:gdLst/>
              <a:ahLst/>
              <a:cxnLst>
                <a:cxn ang="0">
                  <a:pos x="220" y="199"/>
                </a:cxn>
                <a:cxn ang="0">
                  <a:pos x="220" y="481"/>
                </a:cxn>
                <a:cxn ang="0">
                  <a:pos x="0" y="481"/>
                </a:cxn>
                <a:cxn ang="0">
                  <a:pos x="0" y="0"/>
                </a:cxn>
                <a:cxn ang="0">
                  <a:pos x="220" y="199"/>
                </a:cxn>
              </a:cxnLst>
              <a:rect l="0" t="0" r="r" b="b"/>
              <a:pathLst>
                <a:path w="220" h="481">
                  <a:moveTo>
                    <a:pt x="220" y="199"/>
                  </a:moveTo>
                  <a:lnTo>
                    <a:pt x="220" y="481"/>
                  </a:lnTo>
                  <a:lnTo>
                    <a:pt x="0" y="481"/>
                  </a:lnTo>
                  <a:lnTo>
                    <a:pt x="0" y="0"/>
                  </a:lnTo>
                  <a:lnTo>
                    <a:pt x="220" y="199"/>
                  </a:lnTo>
                  <a:close/>
                </a:path>
              </a:pathLst>
            </a:custGeom>
            <a:solidFill>
              <a:srgbClr val="ADADA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9" name="Freeform 9"/>
            <p:cNvSpPr>
              <a:spLocks/>
            </p:cNvSpPr>
            <p:nvPr/>
          </p:nvSpPr>
          <p:spPr bwMode="auto">
            <a:xfrm>
              <a:off x="6507024" y="1505944"/>
              <a:ext cx="4763" cy="12700"/>
            </a:xfrm>
            <a:custGeom>
              <a:avLst/>
              <a:gdLst/>
              <a:ahLst/>
              <a:cxnLst>
                <a:cxn ang="0">
                  <a:pos x="220" y="200"/>
                </a:cxn>
                <a:cxn ang="0">
                  <a:pos x="220" y="582"/>
                </a:cxn>
                <a:cxn ang="0">
                  <a:pos x="0" y="582"/>
                </a:cxn>
                <a:cxn ang="0">
                  <a:pos x="0" y="0"/>
                </a:cxn>
                <a:cxn ang="0">
                  <a:pos x="220" y="200"/>
                </a:cxn>
              </a:cxnLst>
              <a:rect l="0" t="0" r="r" b="b"/>
              <a:pathLst>
                <a:path w="220" h="582">
                  <a:moveTo>
                    <a:pt x="220" y="200"/>
                  </a:moveTo>
                  <a:lnTo>
                    <a:pt x="220" y="582"/>
                  </a:lnTo>
                  <a:lnTo>
                    <a:pt x="0" y="582"/>
                  </a:lnTo>
                  <a:lnTo>
                    <a:pt x="0" y="0"/>
                  </a:lnTo>
                  <a:lnTo>
                    <a:pt x="220" y="200"/>
                  </a:lnTo>
                  <a:close/>
                </a:path>
              </a:pathLst>
            </a:custGeom>
            <a:solidFill>
              <a:srgbClr val="AFAE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0" name="Freeform 10"/>
            <p:cNvSpPr>
              <a:spLocks/>
            </p:cNvSpPr>
            <p:nvPr/>
          </p:nvSpPr>
          <p:spPr bwMode="auto">
            <a:xfrm>
              <a:off x="6505436" y="1504357"/>
              <a:ext cx="4763" cy="14287"/>
            </a:xfrm>
            <a:custGeom>
              <a:avLst/>
              <a:gdLst/>
              <a:ahLst/>
              <a:cxnLst>
                <a:cxn ang="0">
                  <a:pos x="220" y="200"/>
                </a:cxn>
                <a:cxn ang="0">
                  <a:pos x="220" y="681"/>
                </a:cxn>
                <a:cxn ang="0">
                  <a:pos x="0" y="681"/>
                </a:cxn>
                <a:cxn ang="0">
                  <a:pos x="0" y="0"/>
                </a:cxn>
                <a:cxn ang="0">
                  <a:pos x="220" y="200"/>
                </a:cxn>
              </a:cxnLst>
              <a:rect l="0" t="0" r="r" b="b"/>
              <a:pathLst>
                <a:path w="220" h="681">
                  <a:moveTo>
                    <a:pt x="220" y="200"/>
                  </a:moveTo>
                  <a:lnTo>
                    <a:pt x="220" y="681"/>
                  </a:lnTo>
                  <a:lnTo>
                    <a:pt x="0" y="681"/>
                  </a:lnTo>
                  <a:lnTo>
                    <a:pt x="0" y="0"/>
                  </a:lnTo>
                  <a:lnTo>
                    <a:pt x="220" y="200"/>
                  </a:lnTo>
                  <a:close/>
                </a:path>
              </a:pathLst>
            </a:custGeom>
            <a:solidFill>
              <a:srgbClr val="B0AFA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1" name="Freeform 11"/>
            <p:cNvSpPr>
              <a:spLocks/>
            </p:cNvSpPr>
            <p:nvPr/>
          </p:nvSpPr>
          <p:spPr bwMode="auto">
            <a:xfrm>
              <a:off x="6502261" y="1501182"/>
              <a:ext cx="4763" cy="17462"/>
            </a:xfrm>
            <a:custGeom>
              <a:avLst/>
              <a:gdLst/>
              <a:ahLst/>
              <a:cxnLst>
                <a:cxn ang="0">
                  <a:pos x="220" y="199"/>
                </a:cxn>
                <a:cxn ang="0">
                  <a:pos x="220" y="781"/>
                </a:cxn>
                <a:cxn ang="0">
                  <a:pos x="0" y="781"/>
                </a:cxn>
                <a:cxn ang="0">
                  <a:pos x="0" y="0"/>
                </a:cxn>
                <a:cxn ang="0">
                  <a:pos x="220" y="199"/>
                </a:cxn>
              </a:cxnLst>
              <a:rect l="0" t="0" r="r" b="b"/>
              <a:pathLst>
                <a:path w="220" h="781">
                  <a:moveTo>
                    <a:pt x="220" y="199"/>
                  </a:moveTo>
                  <a:lnTo>
                    <a:pt x="220" y="781"/>
                  </a:lnTo>
                  <a:lnTo>
                    <a:pt x="0" y="781"/>
                  </a:lnTo>
                  <a:lnTo>
                    <a:pt x="0" y="0"/>
                  </a:lnTo>
                  <a:lnTo>
                    <a:pt x="220" y="199"/>
                  </a:lnTo>
                  <a:close/>
                </a:path>
              </a:pathLst>
            </a:custGeom>
            <a:solidFill>
              <a:srgbClr val="B1B1B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2" name="Freeform 12"/>
            <p:cNvSpPr>
              <a:spLocks/>
            </p:cNvSpPr>
            <p:nvPr/>
          </p:nvSpPr>
          <p:spPr bwMode="auto">
            <a:xfrm>
              <a:off x="6500674" y="1499594"/>
              <a:ext cx="4763" cy="19050"/>
            </a:xfrm>
            <a:custGeom>
              <a:avLst/>
              <a:gdLst/>
              <a:ahLst/>
              <a:cxnLst>
                <a:cxn ang="0">
                  <a:pos x="220" y="199"/>
                </a:cxn>
                <a:cxn ang="0">
                  <a:pos x="220" y="880"/>
                </a:cxn>
                <a:cxn ang="0">
                  <a:pos x="0" y="880"/>
                </a:cxn>
                <a:cxn ang="0">
                  <a:pos x="0" y="0"/>
                </a:cxn>
                <a:cxn ang="0">
                  <a:pos x="220" y="199"/>
                </a:cxn>
              </a:cxnLst>
              <a:rect l="0" t="0" r="r" b="b"/>
              <a:pathLst>
                <a:path w="220" h="880">
                  <a:moveTo>
                    <a:pt x="220" y="199"/>
                  </a:moveTo>
                  <a:lnTo>
                    <a:pt x="220" y="880"/>
                  </a:lnTo>
                  <a:lnTo>
                    <a:pt x="0" y="880"/>
                  </a:lnTo>
                  <a:lnTo>
                    <a:pt x="0" y="0"/>
                  </a:lnTo>
                  <a:lnTo>
                    <a:pt x="220" y="199"/>
                  </a:lnTo>
                  <a:close/>
                </a:path>
              </a:pathLst>
            </a:custGeom>
            <a:solidFill>
              <a:srgbClr val="B4B3B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3" name="Freeform 13"/>
            <p:cNvSpPr>
              <a:spLocks/>
            </p:cNvSpPr>
            <p:nvPr/>
          </p:nvSpPr>
          <p:spPr bwMode="auto">
            <a:xfrm>
              <a:off x="6497499" y="1498007"/>
              <a:ext cx="4763" cy="20637"/>
            </a:xfrm>
            <a:custGeom>
              <a:avLst/>
              <a:gdLst/>
              <a:ahLst/>
              <a:cxnLst>
                <a:cxn ang="0">
                  <a:pos x="221" y="198"/>
                </a:cxn>
                <a:cxn ang="0">
                  <a:pos x="221" y="979"/>
                </a:cxn>
                <a:cxn ang="0">
                  <a:pos x="0" y="979"/>
                </a:cxn>
                <a:cxn ang="0">
                  <a:pos x="0" y="0"/>
                </a:cxn>
                <a:cxn ang="0">
                  <a:pos x="221" y="198"/>
                </a:cxn>
              </a:cxnLst>
              <a:rect l="0" t="0" r="r" b="b"/>
              <a:pathLst>
                <a:path w="221" h="979">
                  <a:moveTo>
                    <a:pt x="221" y="198"/>
                  </a:moveTo>
                  <a:lnTo>
                    <a:pt x="221" y="979"/>
                  </a:lnTo>
                  <a:lnTo>
                    <a:pt x="0" y="979"/>
                  </a:lnTo>
                  <a:lnTo>
                    <a:pt x="0" y="0"/>
                  </a:lnTo>
                  <a:lnTo>
                    <a:pt x="221" y="198"/>
                  </a:lnTo>
                  <a:close/>
                </a:path>
              </a:pathLst>
            </a:custGeom>
            <a:solidFill>
              <a:srgbClr val="B5B4B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4" name="Freeform 14"/>
            <p:cNvSpPr>
              <a:spLocks/>
            </p:cNvSpPr>
            <p:nvPr/>
          </p:nvSpPr>
          <p:spPr bwMode="auto">
            <a:xfrm>
              <a:off x="6495911" y="1494832"/>
              <a:ext cx="4763" cy="23812"/>
            </a:xfrm>
            <a:custGeom>
              <a:avLst/>
              <a:gdLst/>
              <a:ahLst/>
              <a:cxnLst>
                <a:cxn ang="0">
                  <a:pos x="221" y="199"/>
                </a:cxn>
                <a:cxn ang="0">
                  <a:pos x="221" y="1079"/>
                </a:cxn>
                <a:cxn ang="0">
                  <a:pos x="0" y="1080"/>
                </a:cxn>
                <a:cxn ang="0">
                  <a:pos x="0" y="0"/>
                </a:cxn>
                <a:cxn ang="0">
                  <a:pos x="221" y="199"/>
                </a:cxn>
              </a:cxnLst>
              <a:rect l="0" t="0" r="r" b="b"/>
              <a:pathLst>
                <a:path w="221" h="1080">
                  <a:moveTo>
                    <a:pt x="221" y="199"/>
                  </a:moveTo>
                  <a:lnTo>
                    <a:pt x="221" y="1079"/>
                  </a:lnTo>
                  <a:lnTo>
                    <a:pt x="0" y="1080"/>
                  </a:lnTo>
                  <a:lnTo>
                    <a:pt x="0" y="0"/>
                  </a:lnTo>
                  <a:lnTo>
                    <a:pt x="221" y="199"/>
                  </a:lnTo>
                  <a:close/>
                </a:path>
              </a:pathLst>
            </a:custGeom>
            <a:solidFill>
              <a:srgbClr val="B7B6B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5" name="Freeform 15"/>
            <p:cNvSpPr>
              <a:spLocks/>
            </p:cNvSpPr>
            <p:nvPr/>
          </p:nvSpPr>
          <p:spPr bwMode="auto">
            <a:xfrm>
              <a:off x="6492736" y="1493244"/>
              <a:ext cx="4763" cy="25400"/>
            </a:xfrm>
            <a:custGeom>
              <a:avLst/>
              <a:gdLst/>
              <a:ahLst/>
              <a:cxnLst>
                <a:cxn ang="0">
                  <a:pos x="220" y="199"/>
                </a:cxn>
                <a:cxn ang="0">
                  <a:pos x="220" y="1178"/>
                </a:cxn>
                <a:cxn ang="0">
                  <a:pos x="0" y="1179"/>
                </a:cxn>
                <a:cxn ang="0">
                  <a:pos x="0" y="0"/>
                </a:cxn>
                <a:cxn ang="0">
                  <a:pos x="220" y="199"/>
                </a:cxn>
              </a:cxnLst>
              <a:rect l="0" t="0" r="r" b="b"/>
              <a:pathLst>
                <a:path w="220" h="1179">
                  <a:moveTo>
                    <a:pt x="220" y="199"/>
                  </a:moveTo>
                  <a:lnTo>
                    <a:pt x="220" y="1178"/>
                  </a:lnTo>
                  <a:lnTo>
                    <a:pt x="0" y="1179"/>
                  </a:lnTo>
                  <a:lnTo>
                    <a:pt x="0" y="0"/>
                  </a:lnTo>
                  <a:lnTo>
                    <a:pt x="220" y="199"/>
                  </a:lnTo>
                  <a:close/>
                </a:path>
              </a:pathLst>
            </a:custGeom>
            <a:solidFill>
              <a:srgbClr val="B8B7B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6" name="Freeform 16"/>
            <p:cNvSpPr>
              <a:spLocks/>
            </p:cNvSpPr>
            <p:nvPr/>
          </p:nvSpPr>
          <p:spPr bwMode="auto">
            <a:xfrm>
              <a:off x="6491149" y="1490069"/>
              <a:ext cx="4763" cy="28575"/>
            </a:xfrm>
            <a:custGeom>
              <a:avLst/>
              <a:gdLst/>
              <a:ahLst/>
              <a:cxnLst>
                <a:cxn ang="0">
                  <a:pos x="220" y="199"/>
                </a:cxn>
                <a:cxn ang="0">
                  <a:pos x="220" y="1279"/>
                </a:cxn>
                <a:cxn ang="0">
                  <a:pos x="0" y="1279"/>
                </a:cxn>
                <a:cxn ang="0">
                  <a:pos x="0" y="0"/>
                </a:cxn>
                <a:cxn ang="0">
                  <a:pos x="220" y="199"/>
                </a:cxn>
              </a:cxnLst>
              <a:rect l="0" t="0" r="r" b="b"/>
              <a:pathLst>
                <a:path w="220" h="1279">
                  <a:moveTo>
                    <a:pt x="220" y="199"/>
                  </a:moveTo>
                  <a:lnTo>
                    <a:pt x="220" y="1279"/>
                  </a:lnTo>
                  <a:lnTo>
                    <a:pt x="0" y="1279"/>
                  </a:lnTo>
                  <a:lnTo>
                    <a:pt x="0" y="0"/>
                  </a:lnTo>
                  <a:lnTo>
                    <a:pt x="220" y="199"/>
                  </a:lnTo>
                  <a:close/>
                </a:path>
              </a:pathLst>
            </a:custGeom>
            <a:solidFill>
              <a:srgbClr val="B9B9B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7" name="Freeform 17"/>
            <p:cNvSpPr>
              <a:spLocks/>
            </p:cNvSpPr>
            <p:nvPr/>
          </p:nvSpPr>
          <p:spPr bwMode="auto">
            <a:xfrm>
              <a:off x="6487974" y="1488482"/>
              <a:ext cx="4763" cy="30162"/>
            </a:xfrm>
            <a:custGeom>
              <a:avLst/>
              <a:gdLst/>
              <a:ahLst/>
              <a:cxnLst>
                <a:cxn ang="0">
                  <a:pos x="220" y="199"/>
                </a:cxn>
                <a:cxn ang="0">
                  <a:pos x="220" y="1378"/>
                </a:cxn>
                <a:cxn ang="0">
                  <a:pos x="0" y="1378"/>
                </a:cxn>
                <a:cxn ang="0">
                  <a:pos x="0" y="0"/>
                </a:cxn>
                <a:cxn ang="0">
                  <a:pos x="220" y="199"/>
                </a:cxn>
              </a:cxnLst>
              <a:rect l="0" t="0" r="r" b="b"/>
              <a:pathLst>
                <a:path w="220" h="1378">
                  <a:moveTo>
                    <a:pt x="220" y="199"/>
                  </a:moveTo>
                  <a:lnTo>
                    <a:pt x="220" y="1378"/>
                  </a:lnTo>
                  <a:lnTo>
                    <a:pt x="0" y="1378"/>
                  </a:lnTo>
                  <a:lnTo>
                    <a:pt x="0" y="0"/>
                  </a:lnTo>
                  <a:lnTo>
                    <a:pt x="220" y="199"/>
                  </a:lnTo>
                  <a:close/>
                </a:path>
              </a:pathLst>
            </a:custGeom>
            <a:solidFill>
              <a:srgbClr val="BABAB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8" name="Freeform 18"/>
            <p:cNvSpPr>
              <a:spLocks/>
            </p:cNvSpPr>
            <p:nvPr/>
          </p:nvSpPr>
          <p:spPr bwMode="auto">
            <a:xfrm>
              <a:off x="6486386" y="1486894"/>
              <a:ext cx="4763" cy="31750"/>
            </a:xfrm>
            <a:custGeom>
              <a:avLst/>
              <a:gdLst/>
              <a:ahLst/>
              <a:cxnLst>
                <a:cxn ang="0">
                  <a:pos x="221" y="198"/>
                </a:cxn>
                <a:cxn ang="0">
                  <a:pos x="221" y="1477"/>
                </a:cxn>
                <a:cxn ang="0">
                  <a:pos x="0" y="1477"/>
                </a:cxn>
                <a:cxn ang="0">
                  <a:pos x="0" y="0"/>
                </a:cxn>
                <a:cxn ang="0">
                  <a:pos x="221" y="198"/>
                </a:cxn>
              </a:cxnLst>
              <a:rect l="0" t="0" r="r" b="b"/>
              <a:pathLst>
                <a:path w="221" h="1477">
                  <a:moveTo>
                    <a:pt x="221" y="198"/>
                  </a:moveTo>
                  <a:lnTo>
                    <a:pt x="221" y="1477"/>
                  </a:lnTo>
                  <a:lnTo>
                    <a:pt x="0" y="1477"/>
                  </a:lnTo>
                  <a:lnTo>
                    <a:pt x="0" y="0"/>
                  </a:lnTo>
                  <a:lnTo>
                    <a:pt x="221" y="198"/>
                  </a:lnTo>
                  <a:close/>
                </a:path>
              </a:pathLst>
            </a:custGeom>
            <a:solidFill>
              <a:srgbClr val="BCBCB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9" name="Freeform 19"/>
            <p:cNvSpPr>
              <a:spLocks/>
            </p:cNvSpPr>
            <p:nvPr/>
          </p:nvSpPr>
          <p:spPr bwMode="auto">
            <a:xfrm>
              <a:off x="6483211" y="1483719"/>
              <a:ext cx="4763" cy="34925"/>
            </a:xfrm>
            <a:custGeom>
              <a:avLst/>
              <a:gdLst/>
              <a:ahLst/>
              <a:cxnLst>
                <a:cxn ang="0">
                  <a:pos x="221" y="200"/>
                </a:cxn>
                <a:cxn ang="0">
                  <a:pos x="221" y="1578"/>
                </a:cxn>
                <a:cxn ang="0">
                  <a:pos x="106" y="1578"/>
                </a:cxn>
                <a:cxn ang="0">
                  <a:pos x="0" y="1509"/>
                </a:cxn>
                <a:cxn ang="0">
                  <a:pos x="0" y="0"/>
                </a:cxn>
                <a:cxn ang="0">
                  <a:pos x="221" y="200"/>
                </a:cxn>
              </a:cxnLst>
              <a:rect l="0" t="0" r="r" b="b"/>
              <a:pathLst>
                <a:path w="221" h="1578">
                  <a:moveTo>
                    <a:pt x="221" y="200"/>
                  </a:moveTo>
                  <a:lnTo>
                    <a:pt x="221" y="1578"/>
                  </a:lnTo>
                  <a:lnTo>
                    <a:pt x="106" y="1578"/>
                  </a:lnTo>
                  <a:lnTo>
                    <a:pt x="0" y="1509"/>
                  </a:lnTo>
                  <a:lnTo>
                    <a:pt x="0" y="0"/>
                  </a:lnTo>
                  <a:lnTo>
                    <a:pt x="221" y="200"/>
                  </a:lnTo>
                  <a:close/>
                </a:path>
              </a:pathLst>
            </a:custGeom>
            <a:solidFill>
              <a:srgbClr val="BEBEB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0" name="Freeform 20"/>
            <p:cNvSpPr>
              <a:spLocks/>
            </p:cNvSpPr>
            <p:nvPr/>
          </p:nvSpPr>
          <p:spPr bwMode="auto">
            <a:xfrm>
              <a:off x="6481624" y="1482132"/>
              <a:ext cx="4763" cy="36512"/>
            </a:xfrm>
            <a:custGeom>
              <a:avLst/>
              <a:gdLst/>
              <a:ahLst/>
              <a:cxnLst>
                <a:cxn ang="0">
                  <a:pos x="219" y="200"/>
                </a:cxn>
                <a:cxn ang="0">
                  <a:pos x="219" y="1677"/>
                </a:cxn>
                <a:cxn ang="0">
                  <a:pos x="215" y="1677"/>
                </a:cxn>
                <a:cxn ang="0">
                  <a:pos x="0" y="1537"/>
                </a:cxn>
                <a:cxn ang="0">
                  <a:pos x="0" y="0"/>
                </a:cxn>
                <a:cxn ang="0">
                  <a:pos x="219" y="200"/>
                </a:cxn>
              </a:cxnLst>
              <a:rect l="0" t="0" r="r" b="b"/>
              <a:pathLst>
                <a:path w="219" h="1677">
                  <a:moveTo>
                    <a:pt x="219" y="200"/>
                  </a:moveTo>
                  <a:lnTo>
                    <a:pt x="219" y="1677"/>
                  </a:lnTo>
                  <a:lnTo>
                    <a:pt x="215" y="1677"/>
                  </a:lnTo>
                  <a:lnTo>
                    <a:pt x="0" y="1537"/>
                  </a:lnTo>
                  <a:lnTo>
                    <a:pt x="0" y="0"/>
                  </a:lnTo>
                  <a:lnTo>
                    <a:pt x="219" y="200"/>
                  </a:lnTo>
                  <a:close/>
                </a:path>
              </a:pathLst>
            </a:custGeom>
            <a:solidFill>
              <a:srgbClr val="BFBFB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1" name="Freeform 21"/>
            <p:cNvSpPr>
              <a:spLocks/>
            </p:cNvSpPr>
            <p:nvPr/>
          </p:nvSpPr>
          <p:spPr bwMode="auto">
            <a:xfrm>
              <a:off x="6478449" y="1480544"/>
              <a:ext cx="4763" cy="36512"/>
            </a:xfrm>
            <a:custGeom>
              <a:avLst/>
              <a:gdLst/>
              <a:ahLst/>
              <a:cxnLst>
                <a:cxn ang="0">
                  <a:pos x="219" y="199"/>
                </a:cxn>
                <a:cxn ang="0">
                  <a:pos x="219" y="1708"/>
                </a:cxn>
                <a:cxn ang="0">
                  <a:pos x="0" y="1566"/>
                </a:cxn>
                <a:cxn ang="0">
                  <a:pos x="0" y="0"/>
                </a:cxn>
                <a:cxn ang="0">
                  <a:pos x="219" y="199"/>
                </a:cxn>
              </a:cxnLst>
              <a:rect l="0" t="0" r="r" b="b"/>
              <a:pathLst>
                <a:path w="219" h="1708">
                  <a:moveTo>
                    <a:pt x="219" y="199"/>
                  </a:moveTo>
                  <a:lnTo>
                    <a:pt x="219" y="1708"/>
                  </a:lnTo>
                  <a:lnTo>
                    <a:pt x="0" y="1566"/>
                  </a:lnTo>
                  <a:lnTo>
                    <a:pt x="0" y="0"/>
                  </a:lnTo>
                  <a:lnTo>
                    <a:pt x="219" y="199"/>
                  </a:lnTo>
                  <a:close/>
                </a:path>
              </a:pathLst>
            </a:custGeom>
            <a:solidFill>
              <a:srgbClr val="C1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2" name="Freeform 22"/>
            <p:cNvSpPr>
              <a:spLocks/>
            </p:cNvSpPr>
            <p:nvPr/>
          </p:nvSpPr>
          <p:spPr bwMode="auto">
            <a:xfrm>
              <a:off x="6476861" y="1477369"/>
              <a:ext cx="4763" cy="38100"/>
            </a:xfrm>
            <a:custGeom>
              <a:avLst/>
              <a:gdLst/>
              <a:ahLst/>
              <a:cxnLst>
                <a:cxn ang="0">
                  <a:pos x="221" y="199"/>
                </a:cxn>
                <a:cxn ang="0">
                  <a:pos x="221" y="1736"/>
                </a:cxn>
                <a:cxn ang="0">
                  <a:pos x="0" y="1594"/>
                </a:cxn>
                <a:cxn ang="0">
                  <a:pos x="0" y="0"/>
                </a:cxn>
                <a:cxn ang="0">
                  <a:pos x="221" y="199"/>
                </a:cxn>
              </a:cxnLst>
              <a:rect l="0" t="0" r="r" b="b"/>
              <a:pathLst>
                <a:path w="221" h="1736">
                  <a:moveTo>
                    <a:pt x="221" y="199"/>
                  </a:moveTo>
                  <a:lnTo>
                    <a:pt x="221" y="1736"/>
                  </a:lnTo>
                  <a:lnTo>
                    <a:pt x="0" y="1594"/>
                  </a:lnTo>
                  <a:lnTo>
                    <a:pt x="0" y="0"/>
                  </a:lnTo>
                  <a:lnTo>
                    <a:pt x="221" y="199"/>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3" name="Freeform 23"/>
            <p:cNvSpPr>
              <a:spLocks/>
            </p:cNvSpPr>
            <p:nvPr/>
          </p:nvSpPr>
          <p:spPr bwMode="auto">
            <a:xfrm>
              <a:off x="6473686" y="1475782"/>
              <a:ext cx="4763" cy="38100"/>
            </a:xfrm>
            <a:custGeom>
              <a:avLst/>
              <a:gdLst/>
              <a:ahLst/>
              <a:cxnLst>
                <a:cxn ang="0">
                  <a:pos x="221" y="199"/>
                </a:cxn>
                <a:cxn ang="0">
                  <a:pos x="221" y="1765"/>
                </a:cxn>
                <a:cxn ang="0">
                  <a:pos x="0" y="1623"/>
                </a:cxn>
                <a:cxn ang="0">
                  <a:pos x="0" y="0"/>
                </a:cxn>
                <a:cxn ang="0">
                  <a:pos x="221" y="199"/>
                </a:cxn>
              </a:cxnLst>
              <a:rect l="0" t="0" r="r" b="b"/>
              <a:pathLst>
                <a:path w="221" h="1765">
                  <a:moveTo>
                    <a:pt x="221" y="199"/>
                  </a:moveTo>
                  <a:lnTo>
                    <a:pt x="221" y="1765"/>
                  </a:lnTo>
                  <a:lnTo>
                    <a:pt x="0" y="1623"/>
                  </a:lnTo>
                  <a:lnTo>
                    <a:pt x="0" y="0"/>
                  </a:lnTo>
                  <a:lnTo>
                    <a:pt x="221" y="199"/>
                  </a:lnTo>
                  <a:close/>
                </a:path>
              </a:pathLst>
            </a:custGeom>
            <a:solidFill>
              <a:srgbClr val="C4C4C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4" name="Freeform 24"/>
            <p:cNvSpPr>
              <a:spLocks/>
            </p:cNvSpPr>
            <p:nvPr/>
          </p:nvSpPr>
          <p:spPr bwMode="auto">
            <a:xfrm>
              <a:off x="6472099" y="1474194"/>
              <a:ext cx="4763" cy="38100"/>
            </a:xfrm>
            <a:custGeom>
              <a:avLst/>
              <a:gdLst/>
              <a:ahLst/>
              <a:cxnLst>
                <a:cxn ang="0">
                  <a:pos x="220" y="199"/>
                </a:cxn>
                <a:cxn ang="0">
                  <a:pos x="220" y="1793"/>
                </a:cxn>
                <a:cxn ang="0">
                  <a:pos x="0" y="1651"/>
                </a:cxn>
                <a:cxn ang="0">
                  <a:pos x="0" y="0"/>
                </a:cxn>
                <a:cxn ang="0">
                  <a:pos x="220" y="199"/>
                </a:cxn>
              </a:cxnLst>
              <a:rect l="0" t="0" r="r" b="b"/>
              <a:pathLst>
                <a:path w="220" h="1793">
                  <a:moveTo>
                    <a:pt x="220" y="199"/>
                  </a:moveTo>
                  <a:lnTo>
                    <a:pt x="220" y="1793"/>
                  </a:lnTo>
                  <a:lnTo>
                    <a:pt x="0" y="1651"/>
                  </a:lnTo>
                  <a:lnTo>
                    <a:pt x="0" y="0"/>
                  </a:lnTo>
                  <a:lnTo>
                    <a:pt x="220" y="199"/>
                  </a:lnTo>
                  <a:close/>
                </a:path>
              </a:pathLst>
            </a:custGeom>
            <a:solidFill>
              <a:srgbClr val="C5C5C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5" name="Freeform 25"/>
            <p:cNvSpPr>
              <a:spLocks/>
            </p:cNvSpPr>
            <p:nvPr/>
          </p:nvSpPr>
          <p:spPr bwMode="auto">
            <a:xfrm>
              <a:off x="6468924" y="1471019"/>
              <a:ext cx="4763" cy="39687"/>
            </a:xfrm>
            <a:custGeom>
              <a:avLst/>
              <a:gdLst/>
              <a:ahLst/>
              <a:cxnLst>
                <a:cxn ang="0">
                  <a:pos x="220" y="199"/>
                </a:cxn>
                <a:cxn ang="0">
                  <a:pos x="220" y="1822"/>
                </a:cxn>
                <a:cxn ang="0">
                  <a:pos x="0" y="1680"/>
                </a:cxn>
                <a:cxn ang="0">
                  <a:pos x="0" y="0"/>
                </a:cxn>
                <a:cxn ang="0">
                  <a:pos x="220" y="199"/>
                </a:cxn>
              </a:cxnLst>
              <a:rect l="0" t="0" r="r" b="b"/>
              <a:pathLst>
                <a:path w="220" h="1822">
                  <a:moveTo>
                    <a:pt x="220" y="199"/>
                  </a:moveTo>
                  <a:lnTo>
                    <a:pt x="220" y="1822"/>
                  </a:lnTo>
                  <a:lnTo>
                    <a:pt x="0" y="1680"/>
                  </a:lnTo>
                  <a:lnTo>
                    <a:pt x="0" y="0"/>
                  </a:lnTo>
                  <a:lnTo>
                    <a:pt x="220" y="199"/>
                  </a:lnTo>
                  <a:close/>
                </a:path>
              </a:pathLst>
            </a:custGeom>
            <a:solidFill>
              <a:srgbClr val="C7C7C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6" name="Freeform 26"/>
            <p:cNvSpPr>
              <a:spLocks/>
            </p:cNvSpPr>
            <p:nvPr/>
          </p:nvSpPr>
          <p:spPr bwMode="auto">
            <a:xfrm>
              <a:off x="6467336" y="1469432"/>
              <a:ext cx="4763" cy="39687"/>
            </a:xfrm>
            <a:custGeom>
              <a:avLst/>
              <a:gdLst/>
              <a:ahLst/>
              <a:cxnLst>
                <a:cxn ang="0">
                  <a:pos x="221" y="199"/>
                </a:cxn>
                <a:cxn ang="0">
                  <a:pos x="221" y="1850"/>
                </a:cxn>
                <a:cxn ang="0">
                  <a:pos x="0" y="1707"/>
                </a:cxn>
                <a:cxn ang="0">
                  <a:pos x="0" y="0"/>
                </a:cxn>
                <a:cxn ang="0">
                  <a:pos x="221" y="199"/>
                </a:cxn>
              </a:cxnLst>
              <a:rect l="0" t="0" r="r" b="b"/>
              <a:pathLst>
                <a:path w="221" h="1850">
                  <a:moveTo>
                    <a:pt x="221" y="199"/>
                  </a:moveTo>
                  <a:lnTo>
                    <a:pt x="221" y="1850"/>
                  </a:lnTo>
                  <a:lnTo>
                    <a:pt x="0" y="1707"/>
                  </a:lnTo>
                  <a:lnTo>
                    <a:pt x="0" y="0"/>
                  </a:lnTo>
                  <a:lnTo>
                    <a:pt x="221" y="199"/>
                  </a:lnTo>
                  <a:close/>
                </a:path>
              </a:pathLst>
            </a:custGeom>
            <a:solidFill>
              <a:srgbClr val="C9C9C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7" name="Freeform 27"/>
            <p:cNvSpPr>
              <a:spLocks/>
            </p:cNvSpPr>
            <p:nvPr/>
          </p:nvSpPr>
          <p:spPr bwMode="auto">
            <a:xfrm>
              <a:off x="6464161" y="1466257"/>
              <a:ext cx="4763" cy="41275"/>
            </a:xfrm>
            <a:custGeom>
              <a:avLst/>
              <a:gdLst/>
              <a:ahLst/>
              <a:cxnLst>
                <a:cxn ang="0">
                  <a:pos x="221" y="198"/>
                </a:cxn>
                <a:cxn ang="0">
                  <a:pos x="221" y="1878"/>
                </a:cxn>
                <a:cxn ang="0">
                  <a:pos x="0" y="1735"/>
                </a:cxn>
                <a:cxn ang="0">
                  <a:pos x="0" y="0"/>
                </a:cxn>
                <a:cxn ang="0">
                  <a:pos x="221" y="198"/>
                </a:cxn>
              </a:cxnLst>
              <a:rect l="0" t="0" r="r" b="b"/>
              <a:pathLst>
                <a:path w="221" h="1878">
                  <a:moveTo>
                    <a:pt x="221" y="198"/>
                  </a:moveTo>
                  <a:lnTo>
                    <a:pt x="221" y="1878"/>
                  </a:lnTo>
                  <a:lnTo>
                    <a:pt x="0" y="1735"/>
                  </a:lnTo>
                  <a:lnTo>
                    <a:pt x="0" y="0"/>
                  </a:lnTo>
                  <a:lnTo>
                    <a:pt x="221" y="198"/>
                  </a:lnTo>
                  <a:close/>
                </a:path>
              </a:pathLst>
            </a:custGeom>
            <a:solidFill>
              <a:srgbClr val="CACAC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8" name="Freeform 28"/>
            <p:cNvSpPr>
              <a:spLocks/>
            </p:cNvSpPr>
            <p:nvPr/>
          </p:nvSpPr>
          <p:spPr bwMode="auto">
            <a:xfrm>
              <a:off x="6462574" y="1464669"/>
              <a:ext cx="4763" cy="41275"/>
            </a:xfrm>
            <a:custGeom>
              <a:avLst/>
              <a:gdLst/>
              <a:ahLst/>
              <a:cxnLst>
                <a:cxn ang="0">
                  <a:pos x="220" y="199"/>
                </a:cxn>
                <a:cxn ang="0">
                  <a:pos x="220" y="1906"/>
                </a:cxn>
                <a:cxn ang="0">
                  <a:pos x="0" y="1764"/>
                </a:cxn>
                <a:cxn ang="0">
                  <a:pos x="0" y="0"/>
                </a:cxn>
                <a:cxn ang="0">
                  <a:pos x="220" y="199"/>
                </a:cxn>
              </a:cxnLst>
              <a:rect l="0" t="0" r="r" b="b"/>
              <a:pathLst>
                <a:path w="220" h="1906">
                  <a:moveTo>
                    <a:pt x="220" y="199"/>
                  </a:moveTo>
                  <a:lnTo>
                    <a:pt x="220" y="1906"/>
                  </a:lnTo>
                  <a:lnTo>
                    <a:pt x="0" y="1764"/>
                  </a:lnTo>
                  <a:lnTo>
                    <a:pt x="0" y="0"/>
                  </a:lnTo>
                  <a:lnTo>
                    <a:pt x="220" y="199"/>
                  </a:lnTo>
                  <a:close/>
                </a:path>
              </a:pathLst>
            </a:custGeom>
            <a:solidFill>
              <a:srgbClr val="CDCCC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9" name="Freeform 29"/>
            <p:cNvSpPr>
              <a:spLocks/>
            </p:cNvSpPr>
            <p:nvPr/>
          </p:nvSpPr>
          <p:spPr bwMode="auto">
            <a:xfrm>
              <a:off x="6459399" y="1463082"/>
              <a:ext cx="4763" cy="41275"/>
            </a:xfrm>
            <a:custGeom>
              <a:avLst/>
              <a:gdLst/>
              <a:ahLst/>
              <a:cxnLst>
                <a:cxn ang="0">
                  <a:pos x="220" y="187"/>
                </a:cxn>
                <a:cxn ang="0">
                  <a:pos x="220" y="1922"/>
                </a:cxn>
                <a:cxn ang="0">
                  <a:pos x="0" y="1780"/>
                </a:cxn>
                <a:cxn ang="0">
                  <a:pos x="0" y="0"/>
                </a:cxn>
                <a:cxn ang="0">
                  <a:pos x="30" y="13"/>
                </a:cxn>
                <a:cxn ang="0">
                  <a:pos x="220" y="187"/>
                </a:cxn>
              </a:cxnLst>
              <a:rect l="0" t="0" r="r" b="b"/>
              <a:pathLst>
                <a:path w="220" h="1922">
                  <a:moveTo>
                    <a:pt x="220" y="187"/>
                  </a:moveTo>
                  <a:lnTo>
                    <a:pt x="220" y="1922"/>
                  </a:lnTo>
                  <a:lnTo>
                    <a:pt x="0" y="1780"/>
                  </a:lnTo>
                  <a:lnTo>
                    <a:pt x="0" y="0"/>
                  </a:lnTo>
                  <a:lnTo>
                    <a:pt x="30" y="13"/>
                  </a:lnTo>
                  <a:lnTo>
                    <a:pt x="220" y="187"/>
                  </a:lnTo>
                  <a:close/>
                </a:path>
              </a:pathLst>
            </a:custGeom>
            <a:solidFill>
              <a:srgbClr val="CECDC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0" name="Freeform 30"/>
            <p:cNvSpPr>
              <a:spLocks/>
            </p:cNvSpPr>
            <p:nvPr/>
          </p:nvSpPr>
          <p:spPr bwMode="auto">
            <a:xfrm>
              <a:off x="6457811" y="1461494"/>
              <a:ext cx="4763" cy="41275"/>
            </a:xfrm>
            <a:custGeom>
              <a:avLst/>
              <a:gdLst/>
              <a:ahLst/>
              <a:cxnLst>
                <a:cxn ang="0">
                  <a:pos x="221" y="136"/>
                </a:cxn>
                <a:cxn ang="0">
                  <a:pos x="221" y="1900"/>
                </a:cxn>
                <a:cxn ang="0">
                  <a:pos x="0" y="1758"/>
                </a:cxn>
                <a:cxn ang="0">
                  <a:pos x="0" y="0"/>
                </a:cxn>
                <a:cxn ang="0">
                  <a:pos x="141" y="62"/>
                </a:cxn>
                <a:cxn ang="0">
                  <a:pos x="221" y="136"/>
                </a:cxn>
              </a:cxnLst>
              <a:rect l="0" t="0" r="r" b="b"/>
              <a:pathLst>
                <a:path w="221" h="1900">
                  <a:moveTo>
                    <a:pt x="221" y="136"/>
                  </a:moveTo>
                  <a:lnTo>
                    <a:pt x="221" y="1900"/>
                  </a:lnTo>
                  <a:lnTo>
                    <a:pt x="0" y="1758"/>
                  </a:lnTo>
                  <a:lnTo>
                    <a:pt x="0" y="0"/>
                  </a:lnTo>
                  <a:lnTo>
                    <a:pt x="141" y="62"/>
                  </a:lnTo>
                  <a:lnTo>
                    <a:pt x="221" y="136"/>
                  </a:lnTo>
                  <a:close/>
                </a:path>
              </a:pathLst>
            </a:custGeom>
            <a:solidFill>
              <a:srgbClr val="D0CFC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1" name="Freeform 31"/>
            <p:cNvSpPr>
              <a:spLocks/>
            </p:cNvSpPr>
            <p:nvPr/>
          </p:nvSpPr>
          <p:spPr bwMode="auto">
            <a:xfrm>
              <a:off x="6454636" y="1461494"/>
              <a:ext cx="4763" cy="39687"/>
            </a:xfrm>
            <a:custGeom>
              <a:avLst/>
              <a:gdLst/>
              <a:ahLst/>
              <a:cxnLst>
                <a:cxn ang="0">
                  <a:pos x="220" y="99"/>
                </a:cxn>
                <a:cxn ang="0">
                  <a:pos x="220" y="1879"/>
                </a:cxn>
                <a:cxn ang="0">
                  <a:pos x="0" y="1736"/>
                </a:cxn>
                <a:cxn ang="0">
                  <a:pos x="0" y="0"/>
                </a:cxn>
                <a:cxn ang="0">
                  <a:pos x="220" y="99"/>
                </a:cxn>
              </a:cxnLst>
              <a:rect l="0" t="0" r="r" b="b"/>
              <a:pathLst>
                <a:path w="220" h="1879">
                  <a:moveTo>
                    <a:pt x="220" y="99"/>
                  </a:moveTo>
                  <a:lnTo>
                    <a:pt x="220" y="1879"/>
                  </a:lnTo>
                  <a:lnTo>
                    <a:pt x="0" y="1736"/>
                  </a:lnTo>
                  <a:lnTo>
                    <a:pt x="0" y="0"/>
                  </a:lnTo>
                  <a:lnTo>
                    <a:pt x="220" y="99"/>
                  </a:lnTo>
                  <a:close/>
                </a:path>
              </a:pathLst>
            </a:custGeom>
            <a:solidFill>
              <a:srgbClr val="D1D0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2" name="Freeform 32"/>
            <p:cNvSpPr>
              <a:spLocks/>
            </p:cNvSpPr>
            <p:nvPr/>
          </p:nvSpPr>
          <p:spPr bwMode="auto">
            <a:xfrm>
              <a:off x="6453049" y="1459907"/>
              <a:ext cx="4763" cy="39687"/>
            </a:xfrm>
            <a:custGeom>
              <a:avLst/>
              <a:gdLst/>
              <a:ahLst/>
              <a:cxnLst>
                <a:cxn ang="0">
                  <a:pos x="219" y="100"/>
                </a:cxn>
                <a:cxn ang="0">
                  <a:pos x="219" y="1858"/>
                </a:cxn>
                <a:cxn ang="0">
                  <a:pos x="0" y="1715"/>
                </a:cxn>
                <a:cxn ang="0">
                  <a:pos x="0" y="0"/>
                </a:cxn>
                <a:cxn ang="0">
                  <a:pos x="219" y="100"/>
                </a:cxn>
              </a:cxnLst>
              <a:rect l="0" t="0" r="r" b="b"/>
              <a:pathLst>
                <a:path w="219" h="1858">
                  <a:moveTo>
                    <a:pt x="219" y="100"/>
                  </a:moveTo>
                  <a:lnTo>
                    <a:pt x="219" y="1858"/>
                  </a:lnTo>
                  <a:lnTo>
                    <a:pt x="0" y="1715"/>
                  </a:lnTo>
                  <a:lnTo>
                    <a:pt x="0" y="0"/>
                  </a:lnTo>
                  <a:lnTo>
                    <a:pt x="219" y="100"/>
                  </a:lnTo>
                  <a:close/>
                </a:path>
              </a:pathLst>
            </a:custGeom>
            <a:solidFill>
              <a:srgbClr val="D3D2D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3" name="Freeform 33"/>
            <p:cNvSpPr>
              <a:spLocks/>
            </p:cNvSpPr>
            <p:nvPr/>
          </p:nvSpPr>
          <p:spPr bwMode="auto">
            <a:xfrm>
              <a:off x="6449874" y="1458319"/>
              <a:ext cx="4763" cy="39687"/>
            </a:xfrm>
            <a:custGeom>
              <a:avLst/>
              <a:gdLst/>
              <a:ahLst/>
              <a:cxnLst>
                <a:cxn ang="0">
                  <a:pos x="220" y="99"/>
                </a:cxn>
                <a:cxn ang="0">
                  <a:pos x="220" y="1835"/>
                </a:cxn>
                <a:cxn ang="0">
                  <a:pos x="0" y="1693"/>
                </a:cxn>
                <a:cxn ang="0">
                  <a:pos x="0" y="0"/>
                </a:cxn>
                <a:cxn ang="0">
                  <a:pos x="220" y="99"/>
                </a:cxn>
              </a:cxnLst>
              <a:rect l="0" t="0" r="r" b="b"/>
              <a:pathLst>
                <a:path w="220" h="1835">
                  <a:moveTo>
                    <a:pt x="220" y="99"/>
                  </a:moveTo>
                  <a:lnTo>
                    <a:pt x="220" y="1835"/>
                  </a:lnTo>
                  <a:lnTo>
                    <a:pt x="0" y="1693"/>
                  </a:lnTo>
                  <a:lnTo>
                    <a:pt x="0" y="0"/>
                  </a:lnTo>
                  <a:lnTo>
                    <a:pt x="220" y="99"/>
                  </a:lnTo>
                  <a:close/>
                </a:path>
              </a:pathLst>
            </a:custGeom>
            <a:solidFill>
              <a:srgbClr val="D5D4D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4" name="Freeform 34"/>
            <p:cNvSpPr>
              <a:spLocks/>
            </p:cNvSpPr>
            <p:nvPr/>
          </p:nvSpPr>
          <p:spPr bwMode="auto">
            <a:xfrm>
              <a:off x="6446699" y="1458319"/>
              <a:ext cx="6350" cy="38100"/>
            </a:xfrm>
            <a:custGeom>
              <a:avLst/>
              <a:gdLst/>
              <a:ahLst/>
              <a:cxnLst>
                <a:cxn ang="0">
                  <a:pos x="221" y="99"/>
                </a:cxn>
                <a:cxn ang="0">
                  <a:pos x="221" y="1814"/>
                </a:cxn>
                <a:cxn ang="0">
                  <a:pos x="0" y="1672"/>
                </a:cxn>
                <a:cxn ang="0">
                  <a:pos x="0" y="0"/>
                </a:cxn>
                <a:cxn ang="0">
                  <a:pos x="221" y="99"/>
                </a:cxn>
              </a:cxnLst>
              <a:rect l="0" t="0" r="r" b="b"/>
              <a:pathLst>
                <a:path w="221" h="1814">
                  <a:moveTo>
                    <a:pt x="221" y="99"/>
                  </a:moveTo>
                  <a:lnTo>
                    <a:pt x="221" y="1814"/>
                  </a:lnTo>
                  <a:lnTo>
                    <a:pt x="0" y="1672"/>
                  </a:lnTo>
                  <a:lnTo>
                    <a:pt x="0" y="0"/>
                  </a:lnTo>
                  <a:lnTo>
                    <a:pt x="221" y="99"/>
                  </a:lnTo>
                  <a:close/>
                </a:path>
              </a:pathLst>
            </a:custGeom>
            <a:solidFill>
              <a:srgbClr val="D6D6D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5" name="Freeform 35"/>
            <p:cNvSpPr>
              <a:spLocks/>
            </p:cNvSpPr>
            <p:nvPr/>
          </p:nvSpPr>
          <p:spPr bwMode="auto">
            <a:xfrm>
              <a:off x="6445111" y="1456732"/>
              <a:ext cx="4763" cy="38100"/>
            </a:xfrm>
            <a:custGeom>
              <a:avLst/>
              <a:gdLst/>
              <a:ahLst/>
              <a:cxnLst>
                <a:cxn ang="0">
                  <a:pos x="221" y="100"/>
                </a:cxn>
                <a:cxn ang="0">
                  <a:pos x="221" y="1793"/>
                </a:cxn>
                <a:cxn ang="0">
                  <a:pos x="0" y="1651"/>
                </a:cxn>
                <a:cxn ang="0">
                  <a:pos x="0" y="0"/>
                </a:cxn>
                <a:cxn ang="0">
                  <a:pos x="221" y="100"/>
                </a:cxn>
              </a:cxnLst>
              <a:rect l="0" t="0" r="r" b="b"/>
              <a:pathLst>
                <a:path w="221" h="1793">
                  <a:moveTo>
                    <a:pt x="221" y="100"/>
                  </a:moveTo>
                  <a:lnTo>
                    <a:pt x="221" y="1793"/>
                  </a:lnTo>
                  <a:lnTo>
                    <a:pt x="0" y="1651"/>
                  </a:lnTo>
                  <a:lnTo>
                    <a:pt x="0" y="0"/>
                  </a:lnTo>
                  <a:lnTo>
                    <a:pt x="221" y="100"/>
                  </a:lnTo>
                  <a:close/>
                </a:path>
              </a:pathLst>
            </a:custGeom>
            <a:solidFill>
              <a:srgbClr val="D9D8D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6" name="Freeform 37"/>
            <p:cNvSpPr>
              <a:spLocks/>
            </p:cNvSpPr>
            <p:nvPr/>
          </p:nvSpPr>
          <p:spPr bwMode="auto">
            <a:xfrm>
              <a:off x="6440349" y="1453557"/>
              <a:ext cx="4763" cy="38100"/>
            </a:xfrm>
            <a:custGeom>
              <a:avLst/>
              <a:gdLst/>
              <a:ahLst/>
              <a:cxnLst>
                <a:cxn ang="0">
                  <a:pos x="220" y="99"/>
                </a:cxn>
                <a:cxn ang="0">
                  <a:pos x="220" y="1750"/>
                </a:cxn>
                <a:cxn ang="0">
                  <a:pos x="0" y="1608"/>
                </a:cxn>
                <a:cxn ang="0">
                  <a:pos x="0" y="0"/>
                </a:cxn>
                <a:cxn ang="0">
                  <a:pos x="220" y="99"/>
                </a:cxn>
              </a:cxnLst>
              <a:rect l="0" t="0" r="r" b="b"/>
              <a:pathLst>
                <a:path w="220" h="1750">
                  <a:moveTo>
                    <a:pt x="220" y="99"/>
                  </a:moveTo>
                  <a:lnTo>
                    <a:pt x="220" y="1750"/>
                  </a:lnTo>
                  <a:lnTo>
                    <a:pt x="0" y="1608"/>
                  </a:lnTo>
                  <a:lnTo>
                    <a:pt x="0" y="0"/>
                  </a:lnTo>
                  <a:lnTo>
                    <a:pt x="220" y="99"/>
                  </a:lnTo>
                  <a:close/>
                </a:path>
              </a:pathLst>
            </a:custGeom>
            <a:solidFill>
              <a:srgbClr val="DDDCDC"/>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7" name="Freeform 38"/>
            <p:cNvSpPr>
              <a:spLocks/>
            </p:cNvSpPr>
            <p:nvPr/>
          </p:nvSpPr>
          <p:spPr bwMode="auto">
            <a:xfrm>
              <a:off x="6437174" y="1453557"/>
              <a:ext cx="4763" cy="36512"/>
            </a:xfrm>
            <a:custGeom>
              <a:avLst/>
              <a:gdLst/>
              <a:ahLst/>
              <a:cxnLst>
                <a:cxn ang="0">
                  <a:pos x="221" y="99"/>
                </a:cxn>
                <a:cxn ang="0">
                  <a:pos x="221" y="1728"/>
                </a:cxn>
                <a:cxn ang="0">
                  <a:pos x="0" y="1586"/>
                </a:cxn>
                <a:cxn ang="0">
                  <a:pos x="0" y="0"/>
                </a:cxn>
                <a:cxn ang="0">
                  <a:pos x="221" y="99"/>
                </a:cxn>
              </a:cxnLst>
              <a:rect l="0" t="0" r="r" b="b"/>
              <a:pathLst>
                <a:path w="221" h="1728">
                  <a:moveTo>
                    <a:pt x="221" y="99"/>
                  </a:moveTo>
                  <a:lnTo>
                    <a:pt x="221" y="1728"/>
                  </a:lnTo>
                  <a:lnTo>
                    <a:pt x="0" y="1586"/>
                  </a:lnTo>
                  <a:lnTo>
                    <a:pt x="0" y="0"/>
                  </a:lnTo>
                  <a:lnTo>
                    <a:pt x="221" y="99"/>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8" name="Freeform 39"/>
            <p:cNvSpPr>
              <a:spLocks/>
            </p:cNvSpPr>
            <p:nvPr/>
          </p:nvSpPr>
          <p:spPr bwMode="auto">
            <a:xfrm>
              <a:off x="6435586" y="1453557"/>
              <a:ext cx="4763" cy="36512"/>
            </a:xfrm>
            <a:custGeom>
              <a:avLst/>
              <a:gdLst/>
              <a:ahLst/>
              <a:cxnLst>
                <a:cxn ang="0">
                  <a:pos x="221" y="52"/>
                </a:cxn>
                <a:cxn ang="0">
                  <a:pos x="221" y="1660"/>
                </a:cxn>
                <a:cxn ang="0">
                  <a:pos x="0" y="1517"/>
                </a:cxn>
                <a:cxn ang="0">
                  <a:pos x="0" y="26"/>
                </a:cxn>
                <a:cxn ang="0">
                  <a:pos x="104" y="0"/>
                </a:cxn>
                <a:cxn ang="0">
                  <a:pos x="221" y="52"/>
                </a:cxn>
              </a:cxnLst>
              <a:rect l="0" t="0" r="r" b="b"/>
              <a:pathLst>
                <a:path w="221" h="1660">
                  <a:moveTo>
                    <a:pt x="221" y="52"/>
                  </a:moveTo>
                  <a:lnTo>
                    <a:pt x="221" y="1660"/>
                  </a:lnTo>
                  <a:lnTo>
                    <a:pt x="0" y="1517"/>
                  </a:lnTo>
                  <a:lnTo>
                    <a:pt x="0" y="26"/>
                  </a:lnTo>
                  <a:lnTo>
                    <a:pt x="104" y="0"/>
                  </a:lnTo>
                  <a:lnTo>
                    <a:pt x="221" y="52"/>
                  </a:lnTo>
                  <a:close/>
                </a:path>
              </a:pathLst>
            </a:custGeom>
            <a:solidFill>
              <a:srgbClr val="E1E0E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9" name="Freeform 40"/>
            <p:cNvSpPr>
              <a:spLocks/>
            </p:cNvSpPr>
            <p:nvPr/>
          </p:nvSpPr>
          <p:spPr bwMode="auto">
            <a:xfrm>
              <a:off x="6432411" y="1453557"/>
              <a:ext cx="4763" cy="34925"/>
            </a:xfrm>
            <a:custGeom>
              <a:avLst/>
              <a:gdLst/>
              <a:ahLst/>
              <a:cxnLst>
                <a:cxn ang="0">
                  <a:pos x="220" y="3"/>
                </a:cxn>
                <a:cxn ang="0">
                  <a:pos x="220" y="1589"/>
                </a:cxn>
                <a:cxn ang="0">
                  <a:pos x="0" y="1446"/>
                </a:cxn>
                <a:cxn ang="0">
                  <a:pos x="0" y="54"/>
                </a:cxn>
                <a:cxn ang="0">
                  <a:pos x="214" y="0"/>
                </a:cxn>
                <a:cxn ang="0">
                  <a:pos x="220" y="3"/>
                </a:cxn>
              </a:cxnLst>
              <a:rect l="0" t="0" r="r" b="b"/>
              <a:pathLst>
                <a:path w="220" h="1589">
                  <a:moveTo>
                    <a:pt x="220" y="3"/>
                  </a:moveTo>
                  <a:lnTo>
                    <a:pt x="220" y="1589"/>
                  </a:lnTo>
                  <a:lnTo>
                    <a:pt x="0" y="1446"/>
                  </a:lnTo>
                  <a:lnTo>
                    <a:pt x="0" y="54"/>
                  </a:lnTo>
                  <a:lnTo>
                    <a:pt x="214" y="0"/>
                  </a:lnTo>
                  <a:lnTo>
                    <a:pt x="220" y="3"/>
                  </a:lnTo>
                  <a:close/>
                </a:path>
              </a:pathLst>
            </a:custGeom>
            <a:solidFill>
              <a:srgbClr val="E3E3E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0" name="Freeform 41"/>
            <p:cNvSpPr>
              <a:spLocks/>
            </p:cNvSpPr>
            <p:nvPr/>
          </p:nvSpPr>
          <p:spPr bwMode="auto">
            <a:xfrm>
              <a:off x="6430824" y="1453557"/>
              <a:ext cx="4763" cy="33337"/>
            </a:xfrm>
            <a:custGeom>
              <a:avLst/>
              <a:gdLst/>
              <a:ahLst/>
              <a:cxnLst>
                <a:cxn ang="0">
                  <a:pos x="220" y="0"/>
                </a:cxn>
                <a:cxn ang="0">
                  <a:pos x="220" y="1491"/>
                </a:cxn>
                <a:cxn ang="0">
                  <a:pos x="0" y="1349"/>
                </a:cxn>
                <a:cxn ang="0">
                  <a:pos x="0" y="56"/>
                </a:cxn>
                <a:cxn ang="0">
                  <a:pos x="220" y="0"/>
                </a:cxn>
              </a:cxnLst>
              <a:rect l="0" t="0" r="r" b="b"/>
              <a:pathLst>
                <a:path w="220" h="1491">
                  <a:moveTo>
                    <a:pt x="220" y="0"/>
                  </a:moveTo>
                  <a:lnTo>
                    <a:pt x="220" y="1491"/>
                  </a:lnTo>
                  <a:lnTo>
                    <a:pt x="0" y="1349"/>
                  </a:lnTo>
                  <a:lnTo>
                    <a:pt x="0" y="56"/>
                  </a:lnTo>
                  <a:lnTo>
                    <a:pt x="220" y="0"/>
                  </a:ln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1" name="Freeform 42"/>
            <p:cNvSpPr>
              <a:spLocks/>
            </p:cNvSpPr>
            <p:nvPr/>
          </p:nvSpPr>
          <p:spPr bwMode="auto">
            <a:xfrm>
              <a:off x="6427649" y="1455144"/>
              <a:ext cx="4763" cy="30162"/>
            </a:xfrm>
            <a:custGeom>
              <a:avLst/>
              <a:gdLst/>
              <a:ahLst/>
              <a:cxnLst>
                <a:cxn ang="0">
                  <a:pos x="219" y="0"/>
                </a:cxn>
                <a:cxn ang="0">
                  <a:pos x="219" y="1392"/>
                </a:cxn>
                <a:cxn ang="0">
                  <a:pos x="0" y="1250"/>
                </a:cxn>
                <a:cxn ang="0">
                  <a:pos x="0" y="56"/>
                </a:cxn>
                <a:cxn ang="0">
                  <a:pos x="219" y="0"/>
                </a:cxn>
              </a:cxnLst>
              <a:rect l="0" t="0" r="r" b="b"/>
              <a:pathLst>
                <a:path w="219" h="1392">
                  <a:moveTo>
                    <a:pt x="219" y="0"/>
                  </a:moveTo>
                  <a:lnTo>
                    <a:pt x="219" y="1392"/>
                  </a:lnTo>
                  <a:lnTo>
                    <a:pt x="0" y="1250"/>
                  </a:lnTo>
                  <a:lnTo>
                    <a:pt x="0" y="56"/>
                  </a:lnTo>
                  <a:lnTo>
                    <a:pt x="219" y="0"/>
                  </a:lnTo>
                  <a:close/>
                </a:path>
              </a:pathLst>
            </a:custGeom>
            <a:solidFill>
              <a:srgbClr val="E7E6E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2" name="Freeform 43"/>
            <p:cNvSpPr>
              <a:spLocks/>
            </p:cNvSpPr>
            <p:nvPr/>
          </p:nvSpPr>
          <p:spPr bwMode="auto">
            <a:xfrm>
              <a:off x="6426061" y="1455144"/>
              <a:ext cx="4763" cy="28575"/>
            </a:xfrm>
            <a:custGeom>
              <a:avLst/>
              <a:gdLst/>
              <a:ahLst/>
              <a:cxnLst>
                <a:cxn ang="0">
                  <a:pos x="220" y="0"/>
                </a:cxn>
                <a:cxn ang="0">
                  <a:pos x="220" y="1293"/>
                </a:cxn>
                <a:cxn ang="0">
                  <a:pos x="0" y="1150"/>
                </a:cxn>
                <a:cxn ang="0">
                  <a:pos x="0" y="56"/>
                </a:cxn>
                <a:cxn ang="0">
                  <a:pos x="220" y="0"/>
                </a:cxn>
              </a:cxnLst>
              <a:rect l="0" t="0" r="r" b="b"/>
              <a:pathLst>
                <a:path w="220" h="1293">
                  <a:moveTo>
                    <a:pt x="220" y="0"/>
                  </a:moveTo>
                  <a:lnTo>
                    <a:pt x="220" y="1293"/>
                  </a:lnTo>
                  <a:lnTo>
                    <a:pt x="0" y="1150"/>
                  </a:lnTo>
                  <a:lnTo>
                    <a:pt x="0" y="56"/>
                  </a:lnTo>
                  <a:lnTo>
                    <a:pt x="220" y="0"/>
                  </a:lnTo>
                  <a:close/>
                </a:path>
              </a:pathLst>
            </a:custGeom>
            <a:solidFill>
              <a:srgbClr val="E8E8E7"/>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3" name="Freeform 44"/>
            <p:cNvSpPr>
              <a:spLocks/>
            </p:cNvSpPr>
            <p:nvPr/>
          </p:nvSpPr>
          <p:spPr bwMode="auto">
            <a:xfrm>
              <a:off x="6422886" y="1455144"/>
              <a:ext cx="4763" cy="26987"/>
            </a:xfrm>
            <a:custGeom>
              <a:avLst/>
              <a:gdLst/>
              <a:ahLst/>
              <a:cxnLst>
                <a:cxn ang="0">
                  <a:pos x="221" y="0"/>
                </a:cxn>
                <a:cxn ang="0">
                  <a:pos x="221" y="1194"/>
                </a:cxn>
                <a:cxn ang="0">
                  <a:pos x="0" y="1051"/>
                </a:cxn>
                <a:cxn ang="0">
                  <a:pos x="0" y="56"/>
                </a:cxn>
                <a:cxn ang="0">
                  <a:pos x="221" y="0"/>
                </a:cxn>
              </a:cxnLst>
              <a:rect l="0" t="0" r="r" b="b"/>
              <a:pathLst>
                <a:path w="221" h="1194">
                  <a:moveTo>
                    <a:pt x="221" y="0"/>
                  </a:moveTo>
                  <a:lnTo>
                    <a:pt x="221" y="1194"/>
                  </a:lnTo>
                  <a:lnTo>
                    <a:pt x="0" y="1051"/>
                  </a:lnTo>
                  <a:lnTo>
                    <a:pt x="0" y="56"/>
                  </a:lnTo>
                  <a:lnTo>
                    <a:pt x="221" y="0"/>
                  </a:lnTo>
                  <a:close/>
                </a:path>
              </a:pathLst>
            </a:custGeom>
            <a:solidFill>
              <a:srgbClr val="EBEA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4" name="Freeform 45"/>
            <p:cNvSpPr>
              <a:spLocks/>
            </p:cNvSpPr>
            <p:nvPr/>
          </p:nvSpPr>
          <p:spPr bwMode="auto">
            <a:xfrm>
              <a:off x="6421299" y="1456732"/>
              <a:ext cx="4763" cy="23812"/>
            </a:xfrm>
            <a:custGeom>
              <a:avLst/>
              <a:gdLst/>
              <a:ahLst/>
              <a:cxnLst>
                <a:cxn ang="0">
                  <a:pos x="220" y="0"/>
                </a:cxn>
                <a:cxn ang="0">
                  <a:pos x="220" y="1094"/>
                </a:cxn>
                <a:cxn ang="0">
                  <a:pos x="0" y="952"/>
                </a:cxn>
                <a:cxn ang="0">
                  <a:pos x="0" y="56"/>
                </a:cxn>
                <a:cxn ang="0">
                  <a:pos x="220" y="0"/>
                </a:cxn>
              </a:cxnLst>
              <a:rect l="0" t="0" r="r" b="b"/>
              <a:pathLst>
                <a:path w="220" h="1094">
                  <a:moveTo>
                    <a:pt x="220" y="0"/>
                  </a:moveTo>
                  <a:lnTo>
                    <a:pt x="220" y="1094"/>
                  </a:lnTo>
                  <a:lnTo>
                    <a:pt x="0" y="952"/>
                  </a:lnTo>
                  <a:lnTo>
                    <a:pt x="0" y="56"/>
                  </a:lnTo>
                  <a:lnTo>
                    <a:pt x="220" y="0"/>
                  </a:lnTo>
                  <a:close/>
                </a:path>
              </a:pathLst>
            </a:custGeom>
            <a:solidFill>
              <a:srgbClr val="ECECEB"/>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5" name="Freeform 46"/>
            <p:cNvSpPr>
              <a:spLocks/>
            </p:cNvSpPr>
            <p:nvPr/>
          </p:nvSpPr>
          <p:spPr bwMode="auto">
            <a:xfrm>
              <a:off x="6418124" y="1456732"/>
              <a:ext cx="4763" cy="22225"/>
            </a:xfrm>
            <a:custGeom>
              <a:avLst/>
              <a:gdLst/>
              <a:ahLst/>
              <a:cxnLst>
                <a:cxn ang="0">
                  <a:pos x="220" y="0"/>
                </a:cxn>
                <a:cxn ang="0">
                  <a:pos x="220" y="995"/>
                </a:cxn>
                <a:cxn ang="0">
                  <a:pos x="0" y="853"/>
                </a:cxn>
                <a:cxn ang="0">
                  <a:pos x="0" y="56"/>
                </a:cxn>
                <a:cxn ang="0">
                  <a:pos x="220" y="0"/>
                </a:cxn>
              </a:cxnLst>
              <a:rect l="0" t="0" r="r" b="b"/>
              <a:pathLst>
                <a:path w="220" h="995">
                  <a:moveTo>
                    <a:pt x="220" y="0"/>
                  </a:moveTo>
                  <a:lnTo>
                    <a:pt x="220" y="995"/>
                  </a:lnTo>
                  <a:lnTo>
                    <a:pt x="0" y="853"/>
                  </a:lnTo>
                  <a:lnTo>
                    <a:pt x="0" y="56"/>
                  </a:lnTo>
                  <a:lnTo>
                    <a:pt x="220" y="0"/>
                  </a:lnTo>
                  <a:close/>
                </a:path>
              </a:pathLst>
            </a:custGeom>
            <a:solidFill>
              <a:srgbClr val="EFEEE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6" name="Freeform 47"/>
            <p:cNvSpPr>
              <a:spLocks/>
            </p:cNvSpPr>
            <p:nvPr/>
          </p:nvSpPr>
          <p:spPr bwMode="auto">
            <a:xfrm>
              <a:off x="6416536" y="1456732"/>
              <a:ext cx="4763" cy="20637"/>
            </a:xfrm>
            <a:custGeom>
              <a:avLst/>
              <a:gdLst/>
              <a:ahLst/>
              <a:cxnLst>
                <a:cxn ang="0">
                  <a:pos x="221" y="0"/>
                </a:cxn>
                <a:cxn ang="0">
                  <a:pos x="221" y="896"/>
                </a:cxn>
                <a:cxn ang="0">
                  <a:pos x="0" y="754"/>
                </a:cxn>
                <a:cxn ang="0">
                  <a:pos x="0" y="56"/>
                </a:cxn>
                <a:cxn ang="0">
                  <a:pos x="221" y="0"/>
                </a:cxn>
              </a:cxnLst>
              <a:rect l="0" t="0" r="r" b="b"/>
              <a:pathLst>
                <a:path w="221" h="896">
                  <a:moveTo>
                    <a:pt x="221" y="0"/>
                  </a:moveTo>
                  <a:lnTo>
                    <a:pt x="221" y="896"/>
                  </a:lnTo>
                  <a:lnTo>
                    <a:pt x="0" y="754"/>
                  </a:lnTo>
                  <a:lnTo>
                    <a:pt x="0" y="56"/>
                  </a:lnTo>
                  <a:lnTo>
                    <a:pt x="221" y="0"/>
                  </a:lnTo>
                  <a:close/>
                </a:path>
              </a:pathLst>
            </a:custGeom>
            <a:solidFill>
              <a:srgbClr val="F1F1F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7" name="Freeform 48"/>
            <p:cNvSpPr>
              <a:spLocks/>
            </p:cNvSpPr>
            <p:nvPr/>
          </p:nvSpPr>
          <p:spPr bwMode="auto">
            <a:xfrm>
              <a:off x="6413361" y="1458319"/>
              <a:ext cx="4763" cy="17462"/>
            </a:xfrm>
            <a:custGeom>
              <a:avLst/>
              <a:gdLst/>
              <a:ahLst/>
              <a:cxnLst>
                <a:cxn ang="0">
                  <a:pos x="221" y="0"/>
                </a:cxn>
                <a:cxn ang="0">
                  <a:pos x="221" y="797"/>
                </a:cxn>
                <a:cxn ang="0">
                  <a:pos x="0" y="655"/>
                </a:cxn>
                <a:cxn ang="0">
                  <a:pos x="0" y="56"/>
                </a:cxn>
                <a:cxn ang="0">
                  <a:pos x="221" y="0"/>
                </a:cxn>
              </a:cxnLst>
              <a:rect l="0" t="0" r="r" b="b"/>
              <a:pathLst>
                <a:path w="221" h="797">
                  <a:moveTo>
                    <a:pt x="221" y="0"/>
                  </a:moveTo>
                  <a:lnTo>
                    <a:pt x="221" y="797"/>
                  </a:lnTo>
                  <a:lnTo>
                    <a:pt x="0" y="655"/>
                  </a:lnTo>
                  <a:lnTo>
                    <a:pt x="0" y="56"/>
                  </a:lnTo>
                  <a:lnTo>
                    <a:pt x="221" y="0"/>
                  </a:lnTo>
                  <a:close/>
                </a:path>
              </a:pathLst>
            </a:custGeom>
            <a:solidFill>
              <a:srgbClr val="F2F2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8" name="Freeform 49"/>
            <p:cNvSpPr>
              <a:spLocks/>
            </p:cNvSpPr>
            <p:nvPr/>
          </p:nvSpPr>
          <p:spPr bwMode="auto">
            <a:xfrm>
              <a:off x="6411774" y="1458319"/>
              <a:ext cx="4763" cy="15875"/>
            </a:xfrm>
            <a:custGeom>
              <a:avLst/>
              <a:gdLst/>
              <a:ahLst/>
              <a:cxnLst>
                <a:cxn ang="0">
                  <a:pos x="220" y="0"/>
                </a:cxn>
                <a:cxn ang="0">
                  <a:pos x="220" y="698"/>
                </a:cxn>
                <a:cxn ang="0">
                  <a:pos x="0" y="556"/>
                </a:cxn>
                <a:cxn ang="0">
                  <a:pos x="0" y="56"/>
                </a:cxn>
                <a:cxn ang="0">
                  <a:pos x="220" y="0"/>
                </a:cxn>
              </a:cxnLst>
              <a:rect l="0" t="0" r="r" b="b"/>
              <a:pathLst>
                <a:path w="220" h="698">
                  <a:moveTo>
                    <a:pt x="220" y="0"/>
                  </a:moveTo>
                  <a:lnTo>
                    <a:pt x="220" y="698"/>
                  </a:lnTo>
                  <a:lnTo>
                    <a:pt x="0" y="556"/>
                  </a:lnTo>
                  <a:lnTo>
                    <a:pt x="0" y="56"/>
                  </a:lnTo>
                  <a:lnTo>
                    <a:pt x="220" y="0"/>
                  </a:lnTo>
                  <a:close/>
                </a:path>
              </a:pathLst>
            </a:custGeom>
            <a:solidFill>
              <a:srgbClr val="F5F5F5"/>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9" name="Freeform 50"/>
            <p:cNvSpPr>
              <a:spLocks/>
            </p:cNvSpPr>
            <p:nvPr/>
          </p:nvSpPr>
          <p:spPr bwMode="auto">
            <a:xfrm>
              <a:off x="6408599" y="1459907"/>
              <a:ext cx="4763" cy="12700"/>
            </a:xfrm>
            <a:custGeom>
              <a:avLst/>
              <a:gdLst/>
              <a:ahLst/>
              <a:cxnLst>
                <a:cxn ang="0">
                  <a:pos x="220" y="0"/>
                </a:cxn>
                <a:cxn ang="0">
                  <a:pos x="220" y="599"/>
                </a:cxn>
                <a:cxn ang="0">
                  <a:pos x="0" y="457"/>
                </a:cxn>
                <a:cxn ang="0">
                  <a:pos x="0" y="56"/>
                </a:cxn>
                <a:cxn ang="0">
                  <a:pos x="220" y="0"/>
                </a:cxn>
              </a:cxnLst>
              <a:rect l="0" t="0" r="r" b="b"/>
              <a:pathLst>
                <a:path w="220" h="599">
                  <a:moveTo>
                    <a:pt x="220" y="0"/>
                  </a:moveTo>
                  <a:lnTo>
                    <a:pt x="220" y="599"/>
                  </a:lnTo>
                  <a:lnTo>
                    <a:pt x="0" y="457"/>
                  </a:lnTo>
                  <a:lnTo>
                    <a:pt x="0" y="56"/>
                  </a:lnTo>
                  <a:lnTo>
                    <a:pt x="220" y="0"/>
                  </a:lnTo>
                  <a:close/>
                </a:path>
              </a:pathLst>
            </a:custGeom>
            <a:solidFill>
              <a:srgbClr val="F6F6F6"/>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0" name="Freeform 51"/>
            <p:cNvSpPr>
              <a:spLocks/>
            </p:cNvSpPr>
            <p:nvPr/>
          </p:nvSpPr>
          <p:spPr bwMode="auto">
            <a:xfrm>
              <a:off x="6407011" y="1459907"/>
              <a:ext cx="4763" cy="11112"/>
            </a:xfrm>
            <a:custGeom>
              <a:avLst/>
              <a:gdLst/>
              <a:ahLst/>
              <a:cxnLst>
                <a:cxn ang="0">
                  <a:pos x="221" y="0"/>
                </a:cxn>
                <a:cxn ang="0">
                  <a:pos x="221" y="500"/>
                </a:cxn>
                <a:cxn ang="0">
                  <a:pos x="0" y="358"/>
                </a:cxn>
                <a:cxn ang="0">
                  <a:pos x="0" y="56"/>
                </a:cxn>
                <a:cxn ang="0">
                  <a:pos x="221" y="0"/>
                </a:cxn>
              </a:cxnLst>
              <a:rect l="0" t="0" r="r" b="b"/>
              <a:pathLst>
                <a:path w="221" h="500">
                  <a:moveTo>
                    <a:pt x="221" y="0"/>
                  </a:moveTo>
                  <a:lnTo>
                    <a:pt x="221" y="500"/>
                  </a:lnTo>
                  <a:lnTo>
                    <a:pt x="0" y="358"/>
                  </a:lnTo>
                  <a:lnTo>
                    <a:pt x="0" y="56"/>
                  </a:lnTo>
                  <a:lnTo>
                    <a:pt x="221" y="0"/>
                  </a:lnTo>
                  <a:close/>
                </a:path>
              </a:pathLst>
            </a:custGeom>
            <a:solidFill>
              <a:srgbClr val="F9F9F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1" name="Freeform 52"/>
            <p:cNvSpPr>
              <a:spLocks/>
            </p:cNvSpPr>
            <p:nvPr/>
          </p:nvSpPr>
          <p:spPr bwMode="auto">
            <a:xfrm>
              <a:off x="6403836" y="1459907"/>
              <a:ext cx="4763" cy="9525"/>
            </a:xfrm>
            <a:custGeom>
              <a:avLst/>
              <a:gdLst/>
              <a:ahLst/>
              <a:cxnLst>
                <a:cxn ang="0">
                  <a:pos x="221" y="0"/>
                </a:cxn>
                <a:cxn ang="0">
                  <a:pos x="221" y="401"/>
                </a:cxn>
                <a:cxn ang="0">
                  <a:pos x="0" y="259"/>
                </a:cxn>
                <a:cxn ang="0">
                  <a:pos x="0" y="56"/>
                </a:cxn>
                <a:cxn ang="0">
                  <a:pos x="221" y="0"/>
                </a:cxn>
              </a:cxnLst>
              <a:rect l="0" t="0" r="r" b="b"/>
              <a:pathLst>
                <a:path w="221" h="401">
                  <a:moveTo>
                    <a:pt x="221" y="0"/>
                  </a:moveTo>
                  <a:lnTo>
                    <a:pt x="221" y="401"/>
                  </a:lnTo>
                  <a:lnTo>
                    <a:pt x="0" y="259"/>
                  </a:lnTo>
                  <a:lnTo>
                    <a:pt x="0" y="56"/>
                  </a:lnTo>
                  <a:lnTo>
                    <a:pt x="221" y="0"/>
                  </a:lnTo>
                  <a:close/>
                </a:path>
              </a:pathLst>
            </a:custGeom>
            <a:solidFill>
              <a:srgbClr val="FAFAF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2" name="Freeform 53"/>
            <p:cNvSpPr>
              <a:spLocks/>
            </p:cNvSpPr>
            <p:nvPr/>
          </p:nvSpPr>
          <p:spPr bwMode="auto">
            <a:xfrm>
              <a:off x="6402249" y="1461494"/>
              <a:ext cx="4763" cy="6350"/>
            </a:xfrm>
            <a:custGeom>
              <a:avLst/>
              <a:gdLst/>
              <a:ahLst/>
              <a:cxnLst>
                <a:cxn ang="0">
                  <a:pos x="219" y="0"/>
                </a:cxn>
                <a:cxn ang="0">
                  <a:pos x="219" y="302"/>
                </a:cxn>
                <a:cxn ang="0">
                  <a:pos x="0" y="159"/>
                </a:cxn>
                <a:cxn ang="0">
                  <a:pos x="0" y="56"/>
                </a:cxn>
                <a:cxn ang="0">
                  <a:pos x="219" y="0"/>
                </a:cxn>
              </a:cxnLst>
              <a:rect l="0" t="0" r="r" b="b"/>
              <a:pathLst>
                <a:path w="219" h="302">
                  <a:moveTo>
                    <a:pt x="219" y="0"/>
                  </a:moveTo>
                  <a:lnTo>
                    <a:pt x="219" y="302"/>
                  </a:lnTo>
                  <a:lnTo>
                    <a:pt x="0" y="159"/>
                  </a:lnTo>
                  <a:lnTo>
                    <a:pt x="0" y="56"/>
                  </a:lnTo>
                  <a:lnTo>
                    <a:pt x="219" y="0"/>
                  </a:lnTo>
                  <a:close/>
                </a:path>
              </a:pathLst>
            </a:custGeom>
            <a:solidFill>
              <a:srgbClr val="FDFD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3" name="Freeform 54"/>
            <p:cNvSpPr>
              <a:spLocks/>
            </p:cNvSpPr>
            <p:nvPr/>
          </p:nvSpPr>
          <p:spPr bwMode="auto">
            <a:xfrm>
              <a:off x="6399074" y="1461494"/>
              <a:ext cx="4763" cy="4762"/>
            </a:xfrm>
            <a:custGeom>
              <a:avLst/>
              <a:gdLst/>
              <a:ahLst/>
              <a:cxnLst>
                <a:cxn ang="0">
                  <a:pos x="219" y="0"/>
                </a:cxn>
                <a:cxn ang="0">
                  <a:pos x="219" y="203"/>
                </a:cxn>
                <a:cxn ang="0">
                  <a:pos x="0" y="60"/>
                </a:cxn>
                <a:cxn ang="0">
                  <a:pos x="0" y="55"/>
                </a:cxn>
                <a:cxn ang="0">
                  <a:pos x="219" y="0"/>
                </a:cxn>
              </a:cxnLst>
              <a:rect l="0" t="0" r="r" b="b"/>
              <a:pathLst>
                <a:path w="219" h="203">
                  <a:moveTo>
                    <a:pt x="219" y="0"/>
                  </a:moveTo>
                  <a:lnTo>
                    <a:pt x="219" y="203"/>
                  </a:lnTo>
                  <a:lnTo>
                    <a:pt x="0" y="60"/>
                  </a:lnTo>
                  <a:lnTo>
                    <a:pt x="0" y="55"/>
                  </a:lnTo>
                  <a:lnTo>
                    <a:pt x="219"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4" name="Freeform 55"/>
            <p:cNvSpPr>
              <a:spLocks/>
            </p:cNvSpPr>
            <p:nvPr/>
          </p:nvSpPr>
          <p:spPr bwMode="auto">
            <a:xfrm>
              <a:off x="6399074" y="1463082"/>
              <a:ext cx="3175" cy="1587"/>
            </a:xfrm>
            <a:custGeom>
              <a:avLst/>
              <a:gdLst/>
              <a:ahLst/>
              <a:cxnLst>
                <a:cxn ang="0">
                  <a:pos x="115" y="0"/>
                </a:cxn>
                <a:cxn ang="0">
                  <a:pos x="115" y="103"/>
                </a:cxn>
                <a:cxn ang="0">
                  <a:pos x="0" y="29"/>
                </a:cxn>
                <a:cxn ang="0">
                  <a:pos x="115" y="0"/>
                </a:cxn>
              </a:cxnLst>
              <a:rect l="0" t="0" r="r" b="b"/>
              <a:pathLst>
                <a:path w="115" h="103">
                  <a:moveTo>
                    <a:pt x="115" y="0"/>
                  </a:moveTo>
                  <a:lnTo>
                    <a:pt x="115" y="103"/>
                  </a:lnTo>
                  <a:lnTo>
                    <a:pt x="0" y="29"/>
                  </a:lnTo>
                  <a:lnTo>
                    <a:pt x="1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5" name="Freeform 60"/>
            <p:cNvSpPr>
              <a:spLocks/>
            </p:cNvSpPr>
            <p:nvPr/>
          </p:nvSpPr>
          <p:spPr bwMode="auto">
            <a:xfrm>
              <a:off x="6430824" y="1390057"/>
              <a:ext cx="257175" cy="103187"/>
            </a:xfrm>
            <a:custGeom>
              <a:avLst/>
              <a:gdLst/>
              <a:ahLst/>
              <a:cxnLst>
                <a:cxn ang="0">
                  <a:pos x="0" y="2081"/>
                </a:cxn>
                <a:cxn ang="0">
                  <a:pos x="4201" y="960"/>
                </a:cxn>
                <a:cxn ang="0">
                  <a:pos x="7931" y="0"/>
                </a:cxn>
                <a:cxn ang="0">
                  <a:pos x="10758" y="1780"/>
                </a:cxn>
                <a:cxn ang="0">
                  <a:pos x="11849" y="2563"/>
                </a:cxn>
                <a:cxn ang="0">
                  <a:pos x="11819" y="2569"/>
                </a:cxn>
                <a:cxn ang="0">
                  <a:pos x="4199" y="4763"/>
                </a:cxn>
                <a:cxn ang="0">
                  <a:pos x="0" y="2081"/>
                </a:cxn>
              </a:cxnLst>
              <a:rect l="0" t="0" r="r" b="b"/>
              <a:pathLst>
                <a:path w="11849" h="4763">
                  <a:moveTo>
                    <a:pt x="0" y="2081"/>
                  </a:moveTo>
                  <a:lnTo>
                    <a:pt x="4201" y="960"/>
                  </a:lnTo>
                  <a:lnTo>
                    <a:pt x="7931" y="0"/>
                  </a:lnTo>
                  <a:lnTo>
                    <a:pt x="10758" y="1780"/>
                  </a:lnTo>
                  <a:lnTo>
                    <a:pt x="11849" y="2563"/>
                  </a:lnTo>
                  <a:lnTo>
                    <a:pt x="11819" y="2569"/>
                  </a:lnTo>
                  <a:lnTo>
                    <a:pt x="4199" y="4763"/>
                  </a:lnTo>
                  <a:lnTo>
                    <a:pt x="0" y="2081"/>
                  </a:lnTo>
                  <a:close/>
                </a:path>
              </a:pathLst>
            </a:custGeom>
            <a:solidFill>
              <a:srgbClr val="C2C1C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6" name="Freeform 61"/>
            <p:cNvSpPr>
              <a:spLocks/>
            </p:cNvSpPr>
            <p:nvPr/>
          </p:nvSpPr>
          <p:spPr bwMode="auto">
            <a:xfrm>
              <a:off x="6430824" y="1434507"/>
              <a:ext cx="90488" cy="84137"/>
            </a:xfrm>
            <a:custGeom>
              <a:avLst/>
              <a:gdLst/>
              <a:ahLst/>
              <a:cxnLst>
                <a:cxn ang="0">
                  <a:pos x="0" y="0"/>
                </a:cxn>
                <a:cxn ang="0">
                  <a:pos x="4216" y="2693"/>
                </a:cxn>
                <a:cxn ang="0">
                  <a:pos x="4192" y="3881"/>
                </a:cxn>
                <a:cxn ang="0">
                  <a:pos x="20" y="1197"/>
                </a:cxn>
                <a:cxn ang="0">
                  <a:pos x="0" y="0"/>
                </a:cxn>
              </a:cxnLst>
              <a:rect l="0" t="0" r="r" b="b"/>
              <a:pathLst>
                <a:path w="4216" h="3881">
                  <a:moveTo>
                    <a:pt x="0" y="0"/>
                  </a:moveTo>
                  <a:lnTo>
                    <a:pt x="4216" y="2693"/>
                  </a:lnTo>
                  <a:lnTo>
                    <a:pt x="4192" y="3881"/>
                  </a:lnTo>
                  <a:lnTo>
                    <a:pt x="20" y="1197"/>
                  </a:lnTo>
                  <a:lnTo>
                    <a:pt x="0" y="0"/>
                  </a:lnTo>
                  <a:close/>
                </a:path>
              </a:pathLst>
            </a:custGeom>
            <a:solidFill>
              <a:srgbClr val="96959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7" name="Freeform 62"/>
            <p:cNvSpPr>
              <a:spLocks/>
            </p:cNvSpPr>
            <p:nvPr/>
          </p:nvSpPr>
          <p:spPr bwMode="auto">
            <a:xfrm>
              <a:off x="6521311" y="1445619"/>
              <a:ext cx="166688" cy="73025"/>
            </a:xfrm>
            <a:custGeom>
              <a:avLst/>
              <a:gdLst/>
              <a:ahLst/>
              <a:cxnLst>
                <a:cxn ang="0">
                  <a:pos x="12" y="2202"/>
                </a:cxn>
                <a:cxn ang="0">
                  <a:pos x="7657" y="0"/>
                </a:cxn>
                <a:cxn ang="0">
                  <a:pos x="7657" y="1012"/>
                </a:cxn>
                <a:cxn ang="0">
                  <a:pos x="0" y="3390"/>
                </a:cxn>
                <a:cxn ang="0">
                  <a:pos x="12" y="2202"/>
                </a:cxn>
              </a:cxnLst>
              <a:rect l="0" t="0" r="r" b="b"/>
              <a:pathLst>
                <a:path w="7657" h="3390">
                  <a:moveTo>
                    <a:pt x="12" y="2202"/>
                  </a:moveTo>
                  <a:lnTo>
                    <a:pt x="7657" y="0"/>
                  </a:lnTo>
                  <a:lnTo>
                    <a:pt x="7657" y="1012"/>
                  </a:lnTo>
                  <a:lnTo>
                    <a:pt x="0" y="3390"/>
                  </a:lnTo>
                  <a:lnTo>
                    <a:pt x="12" y="2202"/>
                  </a:lnTo>
                  <a:close/>
                </a:path>
              </a:pathLst>
            </a:custGeom>
            <a:solidFill>
              <a:srgbClr val="AAA9A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38" name="Rectangle 737"/>
          <p:cNvSpPr/>
          <p:nvPr/>
        </p:nvSpPr>
        <p:spPr>
          <a:xfrm>
            <a:off x="4921751" y="3056728"/>
            <a:ext cx="1740638" cy="1134859"/>
          </a:xfrm>
          <a:prstGeom prst="rect">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tx1"/>
              </a:solidFill>
              <a:latin typeface="+mj-lt"/>
            </a:endParaRPr>
          </a:p>
        </p:txBody>
      </p:sp>
      <p:sp>
        <p:nvSpPr>
          <p:cNvPr id="740" name="TextBox 739"/>
          <p:cNvSpPr txBox="1"/>
          <p:nvPr/>
        </p:nvSpPr>
        <p:spPr>
          <a:xfrm>
            <a:off x="5312880" y="2695245"/>
            <a:ext cx="2990370" cy="307777"/>
          </a:xfrm>
          <a:prstGeom prst="rect">
            <a:avLst/>
          </a:prstGeom>
          <a:noFill/>
        </p:spPr>
        <p:txBody>
          <a:bodyPr wrap="none" rtlCol="0">
            <a:spAutoFit/>
          </a:bodyPr>
          <a:lstStyle/>
          <a:p>
            <a:pPr>
              <a:buClr>
                <a:schemeClr val="tx2"/>
              </a:buClr>
              <a:buSzPct val="80000"/>
            </a:pPr>
            <a:r>
              <a:rPr lang="hr-HR" sz="1400" b="1" dirty="0" smtClean="0"/>
              <a:t>Alternativni </a:t>
            </a:r>
            <a:r>
              <a:rPr lang="hr-HR" sz="1400" b="1" dirty="0"/>
              <a:t>primjer načina upotrebe</a:t>
            </a:r>
            <a:endParaRPr lang="en-US" sz="1400" b="1" dirty="0"/>
          </a:p>
        </p:txBody>
      </p:sp>
      <p:sp>
        <p:nvSpPr>
          <p:cNvPr id="741" name="TextBox 740"/>
          <p:cNvSpPr txBox="1"/>
          <p:nvPr/>
        </p:nvSpPr>
        <p:spPr>
          <a:xfrm>
            <a:off x="5470321" y="3949740"/>
            <a:ext cx="655949" cy="246221"/>
          </a:xfrm>
          <a:prstGeom prst="rect">
            <a:avLst/>
          </a:prstGeom>
          <a:noFill/>
        </p:spPr>
        <p:txBody>
          <a:bodyPr wrap="none" rtlCol="0">
            <a:spAutoFit/>
          </a:bodyPr>
          <a:lstStyle/>
          <a:p>
            <a:pPr>
              <a:buClr>
                <a:schemeClr val="tx2"/>
              </a:buClr>
              <a:buSzPct val="80000"/>
            </a:pPr>
            <a:r>
              <a:rPr lang="en-US" sz="1000" dirty="0" smtClean="0">
                <a:latin typeface="+mj-lt"/>
              </a:rPr>
              <a:t>Cluster A</a:t>
            </a:r>
          </a:p>
        </p:txBody>
      </p:sp>
      <p:sp>
        <p:nvSpPr>
          <p:cNvPr id="742" name="TextBox 741"/>
          <p:cNvSpPr txBox="1"/>
          <p:nvPr/>
        </p:nvSpPr>
        <p:spPr>
          <a:xfrm>
            <a:off x="7380295" y="3949740"/>
            <a:ext cx="657552" cy="246221"/>
          </a:xfrm>
          <a:prstGeom prst="rect">
            <a:avLst/>
          </a:prstGeom>
          <a:noFill/>
        </p:spPr>
        <p:txBody>
          <a:bodyPr wrap="none" rtlCol="0">
            <a:spAutoFit/>
          </a:bodyPr>
          <a:lstStyle/>
          <a:p>
            <a:pPr>
              <a:buClr>
                <a:schemeClr val="tx2"/>
              </a:buClr>
              <a:buSzPct val="80000"/>
            </a:pPr>
            <a:r>
              <a:rPr lang="en-US" sz="1000" dirty="0" smtClean="0">
                <a:latin typeface="+mj-lt"/>
              </a:rPr>
              <a:t>Cluster B</a:t>
            </a:r>
          </a:p>
        </p:txBody>
      </p:sp>
      <p:sp>
        <p:nvSpPr>
          <p:cNvPr id="743" name="Rectangle 742"/>
          <p:cNvSpPr/>
          <p:nvPr/>
        </p:nvSpPr>
        <p:spPr>
          <a:xfrm>
            <a:off x="6860420" y="3056728"/>
            <a:ext cx="1740638" cy="1134859"/>
          </a:xfrm>
          <a:prstGeom prst="rect">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algn="ctr">
              <a:lnSpc>
                <a:spcPct val="85000"/>
              </a:lnSpc>
            </a:pPr>
            <a:endParaRPr lang="en-US" sz="2000" dirty="0" smtClean="0">
              <a:solidFill>
                <a:schemeClr val="tx1"/>
              </a:solidFill>
              <a:latin typeface="+mj-lt"/>
            </a:endParaRPr>
          </a:p>
        </p:txBody>
      </p:sp>
    </p:spTree>
    <p:extLst>
      <p:ext uri="{BB962C8B-B14F-4D97-AF65-F5344CB8AC3E}">
        <p14:creationId xmlns:p14="http://schemas.microsoft.com/office/powerpoint/2010/main" val="639688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ln>
            <a:noFill/>
          </a:ln>
        </p:spPr>
        <p:txBody>
          <a:bodyPr vert="horz" wrap="square" lIns="0" tIns="0" rIns="0" bIns="0" rtlCol="0" anchor="t" anchorCtr="0">
            <a:noAutofit/>
          </a:bodyPr>
          <a:lstStyle/>
          <a:p>
            <a:pPr defTabSz="914400" fontAlgn="base">
              <a:lnSpc>
                <a:spcPts val="3300"/>
              </a:lnSpc>
            </a:pPr>
            <a:r>
              <a:rPr lang="en-US" dirty="0">
                <a:latin typeface="+mj-lt"/>
              </a:rPr>
              <a:t>MSM720 Wireless Controller</a:t>
            </a:r>
          </a:p>
        </p:txBody>
      </p:sp>
      <p:sp>
        <p:nvSpPr>
          <p:cNvPr id="5" name="Text Placeholder 4"/>
          <p:cNvSpPr>
            <a:spLocks noGrp="1"/>
          </p:cNvSpPr>
          <p:nvPr>
            <p:ph idx="1"/>
          </p:nvPr>
        </p:nvSpPr>
        <p:spPr>
          <a:xfrm>
            <a:off x="337341" y="1107440"/>
            <a:ext cx="8126413" cy="3021666"/>
          </a:xfrm>
        </p:spPr>
        <p:txBody>
          <a:bodyPr>
            <a:noAutofit/>
          </a:bodyPr>
          <a:lstStyle/>
          <a:p>
            <a:r>
              <a:rPr lang="hr-HR" dirty="0" smtClean="0"/>
              <a:t>Bazna licenca za 10 </a:t>
            </a:r>
            <a:r>
              <a:rPr lang="hr-HR" dirty="0"/>
              <a:t>AP i nadogradivo do 40 </a:t>
            </a:r>
            <a:r>
              <a:rPr lang="hr-HR" dirty="0" smtClean="0"/>
              <a:t>AP</a:t>
            </a:r>
            <a:r>
              <a:rPr lang="hr-HR" dirty="0"/>
              <a:t/>
            </a:r>
            <a:br>
              <a:rPr lang="hr-HR" dirty="0"/>
            </a:br>
            <a:r>
              <a:rPr lang="hr-HR" sz="1400" b="0" dirty="0">
                <a:solidFill>
                  <a:schemeClr val="tx1"/>
                </a:solidFill>
              </a:rPr>
              <a:t>Visoke performanse, skalabilan </a:t>
            </a:r>
            <a:r>
              <a:rPr lang="hr-HR" sz="1400" b="0" dirty="0" smtClean="0">
                <a:solidFill>
                  <a:schemeClr val="tx1"/>
                </a:solidFill>
              </a:rPr>
              <a:t>MSM </a:t>
            </a:r>
            <a:r>
              <a:rPr lang="hr-HR" sz="1400" b="0" dirty="0">
                <a:solidFill>
                  <a:schemeClr val="tx1"/>
                </a:solidFill>
              </a:rPr>
              <a:t>kontroler nudi fleksibilne fizičke mogućnosti </a:t>
            </a:r>
            <a:r>
              <a:rPr lang="hr-HR" sz="1400" b="0" dirty="0" smtClean="0">
                <a:solidFill>
                  <a:schemeClr val="tx1"/>
                </a:solidFill>
              </a:rPr>
              <a:t>konfiguracije</a:t>
            </a:r>
          </a:p>
          <a:p>
            <a:endParaRPr lang="hr-HR" sz="1400" b="0" dirty="0" smtClean="0">
              <a:solidFill>
                <a:schemeClr val="tx1"/>
              </a:solidFill>
            </a:endParaRPr>
          </a:p>
          <a:p>
            <a:pPr marL="285750" indent="-285750">
              <a:buFont typeface="Arial" pitchFamily="34" charset="0"/>
              <a:buChar char="•"/>
            </a:pPr>
            <a:r>
              <a:rPr lang="hr-HR" sz="1400" b="0" dirty="0" smtClean="0">
                <a:solidFill>
                  <a:schemeClr val="tx1"/>
                </a:solidFill>
              </a:rPr>
              <a:t>    4 </a:t>
            </a:r>
            <a:r>
              <a:rPr lang="hr-HR" sz="1400" b="0" dirty="0">
                <a:solidFill>
                  <a:schemeClr val="tx1"/>
                </a:solidFill>
              </a:rPr>
              <a:t>RJ45 Gigabit </a:t>
            </a:r>
            <a:r>
              <a:rPr lang="hr-HR" sz="1400" b="0" dirty="0" smtClean="0">
                <a:solidFill>
                  <a:schemeClr val="tx1"/>
                </a:solidFill>
              </a:rPr>
              <a:t>porta </a:t>
            </a:r>
            <a:r>
              <a:rPr lang="hr-HR" sz="1400" b="0" dirty="0">
                <a:solidFill>
                  <a:schemeClr val="tx1"/>
                </a:solidFill>
              </a:rPr>
              <a:t>(non-PoE) i </a:t>
            </a:r>
            <a:r>
              <a:rPr lang="hr-HR" sz="1400" b="0" dirty="0" smtClean="0">
                <a:solidFill>
                  <a:schemeClr val="tx1"/>
                </a:solidFill>
              </a:rPr>
              <a:t>dva dual personality porta </a:t>
            </a:r>
          </a:p>
          <a:p>
            <a:pPr marL="285750" indent="-285750">
              <a:buFont typeface="Arial" pitchFamily="34" charset="0"/>
              <a:buChar char="•"/>
            </a:pPr>
            <a:r>
              <a:rPr lang="hr-HR" sz="1400" b="0" dirty="0" smtClean="0">
                <a:solidFill>
                  <a:schemeClr val="tx1"/>
                </a:solidFill>
              </a:rPr>
              <a:t>	RJ-45 </a:t>
            </a:r>
            <a:r>
              <a:rPr lang="hr-HR" sz="1400" b="0" dirty="0">
                <a:solidFill>
                  <a:schemeClr val="tx1"/>
                </a:solidFill>
              </a:rPr>
              <a:t>port </a:t>
            </a:r>
            <a:r>
              <a:rPr lang="hr-HR" sz="1400" b="0" dirty="0" smtClean="0">
                <a:solidFill>
                  <a:schemeClr val="tx1"/>
                </a:solidFill>
              </a:rPr>
              <a:t>konzole</a:t>
            </a:r>
          </a:p>
          <a:p>
            <a:pPr marL="285750" indent="-285750">
              <a:buFont typeface="Arial" pitchFamily="34" charset="0"/>
              <a:buChar char="•"/>
            </a:pPr>
            <a:r>
              <a:rPr lang="hr-HR" sz="1400" b="0" dirty="0" smtClean="0">
                <a:solidFill>
                  <a:schemeClr val="tx1"/>
                </a:solidFill>
              </a:rPr>
              <a:t>	IEEE 802.3ax </a:t>
            </a:r>
            <a:r>
              <a:rPr lang="hr-HR" sz="1400" b="0" dirty="0">
                <a:solidFill>
                  <a:schemeClr val="tx1"/>
                </a:solidFill>
              </a:rPr>
              <a:t>linkova Agregacija Control Protocol (LACP) podrška</a:t>
            </a:r>
            <a:br>
              <a:rPr lang="hr-HR" sz="1400" b="0" dirty="0">
                <a:solidFill>
                  <a:schemeClr val="tx1"/>
                </a:solidFill>
              </a:rPr>
            </a:br>
            <a:r>
              <a:rPr lang="hr-HR" sz="1400" b="0" dirty="0">
                <a:solidFill>
                  <a:schemeClr val="tx1"/>
                </a:solidFill>
              </a:rPr>
              <a:t/>
            </a:r>
            <a:br>
              <a:rPr lang="hr-HR" sz="1400" b="0" dirty="0">
                <a:solidFill>
                  <a:schemeClr val="tx1"/>
                </a:solidFill>
              </a:rPr>
            </a:br>
            <a:r>
              <a:rPr lang="hr-HR" sz="1400" b="0" dirty="0" smtClean="0">
                <a:solidFill>
                  <a:schemeClr val="tx1"/>
                </a:solidFill>
              </a:rPr>
              <a:t>Podržava </a:t>
            </a:r>
            <a:r>
              <a:rPr lang="hr-HR" sz="1400" b="0" dirty="0">
                <a:solidFill>
                  <a:schemeClr val="tx1"/>
                </a:solidFill>
              </a:rPr>
              <a:t>dodatni paket Premium </a:t>
            </a:r>
            <a:r>
              <a:rPr lang="hr-HR" sz="1400" b="0" dirty="0" smtClean="0">
                <a:solidFill>
                  <a:schemeClr val="tx1"/>
                </a:solidFill>
              </a:rPr>
              <a:t>Mobility</a:t>
            </a:r>
            <a:r>
              <a:rPr lang="hr-HR" sz="1400" b="0" dirty="0">
                <a:solidFill>
                  <a:schemeClr val="tx1"/>
                </a:solidFill>
              </a:rPr>
              <a:t/>
            </a:r>
            <a:br>
              <a:rPr lang="hr-HR" sz="1400" b="0" dirty="0">
                <a:solidFill>
                  <a:schemeClr val="tx1"/>
                </a:solidFill>
              </a:rPr>
            </a:br>
            <a:r>
              <a:rPr lang="hr-HR" sz="1400" b="0" dirty="0">
                <a:solidFill>
                  <a:schemeClr val="tx1"/>
                </a:solidFill>
              </a:rPr>
              <a:t>HP MSM720 Access Controller</a:t>
            </a:r>
            <a:br>
              <a:rPr lang="hr-HR" sz="1400" b="0" dirty="0">
                <a:solidFill>
                  <a:schemeClr val="tx1"/>
                </a:solidFill>
              </a:rPr>
            </a:br>
            <a:r>
              <a:rPr lang="hr-HR" sz="1400" b="0" dirty="0">
                <a:solidFill>
                  <a:schemeClr val="tx1"/>
                </a:solidFill>
              </a:rPr>
              <a:t>HP MSM720 Premium Mobility Controller</a:t>
            </a:r>
            <a:br>
              <a:rPr lang="hr-HR" sz="1400" b="0" dirty="0">
                <a:solidFill>
                  <a:schemeClr val="tx1"/>
                </a:solidFill>
              </a:rPr>
            </a:br>
            <a:r>
              <a:rPr lang="hr-HR" sz="1400" b="0" dirty="0">
                <a:solidFill>
                  <a:schemeClr val="tx1"/>
                </a:solidFill>
              </a:rPr>
              <a:t>Doživotno jamstvo na hardver</a:t>
            </a:r>
            <a:br>
              <a:rPr lang="hr-HR" sz="1400" b="0" dirty="0">
                <a:solidFill>
                  <a:schemeClr val="tx1"/>
                </a:solidFill>
              </a:rPr>
            </a:br>
            <a:r>
              <a:rPr lang="hr-HR" sz="1400" b="0" dirty="0">
                <a:solidFill>
                  <a:schemeClr val="tx1"/>
                </a:solidFill>
              </a:rPr>
              <a:t>Tehnička podrška i </a:t>
            </a:r>
            <a:r>
              <a:rPr lang="hr-HR" sz="1400" b="0" dirty="0" smtClean="0">
                <a:solidFill>
                  <a:schemeClr val="tx1"/>
                </a:solidFill>
              </a:rPr>
              <a:t>nadogradnja software-au životnom vijeku proizvoda</a:t>
            </a:r>
            <a:endParaRPr lang="hr-HR" sz="1400" b="0" dirty="0">
              <a:solidFill>
                <a:schemeClr val="tx1"/>
              </a:solidFill>
            </a:endParaRPr>
          </a:p>
          <a:p>
            <a:pPr lvl="1">
              <a:spcBef>
                <a:spcPts val="200"/>
              </a:spcBef>
            </a:pPr>
            <a:endParaRPr lang="en-US" sz="1400" dirty="0" smtClean="0">
              <a:solidFill>
                <a:schemeClr val="tx1"/>
              </a:solidFill>
            </a:endParaRPr>
          </a:p>
          <a:p>
            <a:pPr>
              <a:spcBef>
                <a:spcPts val="200"/>
              </a:spcBef>
            </a:pPr>
            <a:endParaRPr lang="en-US" sz="1800" dirty="0">
              <a:solidFill>
                <a:schemeClr val="tx1"/>
              </a:solidFill>
            </a:endParaRPr>
          </a:p>
        </p:txBody>
      </p:sp>
      <p:pic>
        <p:nvPicPr>
          <p:cNvPr id="9" name="Picture 8" descr="15882 017.jpg"/>
          <p:cNvPicPr>
            <a:picLocks noChangeAspect="1"/>
          </p:cNvPicPr>
          <p:nvPr/>
        </p:nvPicPr>
        <p:blipFill>
          <a:blip r:embed="rId3" cstate="print">
            <a:clrChange>
              <a:clrFrom>
                <a:srgbClr val="FFFFFF"/>
              </a:clrFrom>
              <a:clrTo>
                <a:srgbClr val="FFFFFF">
                  <a:alpha val="0"/>
                </a:srgbClr>
              </a:clrTo>
            </a:clrChange>
          </a:blip>
          <a:srcRect l="11853" t="24664" r="13624" b="35119"/>
          <a:stretch>
            <a:fillRect/>
          </a:stretch>
        </p:blipFill>
        <p:spPr>
          <a:xfrm>
            <a:off x="5433429" y="2348513"/>
            <a:ext cx="3030325" cy="539520"/>
          </a:xfrm>
          <a:prstGeom prst="rect">
            <a:avLst/>
          </a:prstGeom>
        </p:spPr>
      </p:pic>
    </p:spTree>
    <p:extLst>
      <p:ext uri="{BB962C8B-B14F-4D97-AF65-F5344CB8AC3E}">
        <p14:creationId xmlns:p14="http://schemas.microsoft.com/office/powerpoint/2010/main" val="28144874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txBox="1">
            <a:spLocks/>
          </p:cNvSpPr>
          <p:nvPr/>
        </p:nvSpPr>
        <p:spPr>
          <a:xfrm>
            <a:off x="365760" y="1137920"/>
            <a:ext cx="8348472" cy="5015992"/>
          </a:xfrm>
          <a:prstGeom prst="rect">
            <a:avLst/>
          </a:prstGeom>
        </p:spPr>
        <p:txBody>
          <a:bodyPr/>
          <a:lstStyle>
            <a:lvl1pPr marL="0" indent="0" algn="l" defTabSz="457200" rtl="0" eaLnBrk="1" latinLnBrk="0" hangingPunct="1">
              <a:lnSpc>
                <a:spcPct val="100000"/>
              </a:lnSpc>
              <a:spcBef>
                <a:spcPts val="0"/>
              </a:spcBef>
              <a:spcAft>
                <a:spcPts val="400"/>
              </a:spcAft>
              <a:buSzPct val="100000"/>
              <a:buFont typeface="Arial"/>
              <a:buNone/>
              <a:defRPr sz="1800" b="1" i="0" kern="1200">
                <a:solidFill>
                  <a:schemeClr val="accent1"/>
                </a:solidFill>
                <a:latin typeface="HP Simplified" pitchFamily="34" charset="0"/>
                <a:ea typeface="+mn-ea"/>
                <a:cs typeface="HP Simplified" pitchFamily="34" charset="0"/>
              </a:defRPr>
            </a:lvl1pPr>
            <a:lvl2pPr marL="0" indent="0" algn="l" defTabSz="430213" rtl="0" eaLnBrk="1" latinLnBrk="0" hangingPunct="1">
              <a:lnSpc>
                <a:spcPct val="100000"/>
              </a:lnSpc>
              <a:spcBef>
                <a:spcPts val="0"/>
              </a:spcBef>
              <a:spcAft>
                <a:spcPts val="400"/>
              </a:spcAft>
              <a:buSzPct val="100000"/>
              <a:buFont typeface="Lucida Grande"/>
              <a:buNone/>
              <a:defRPr sz="1600" b="0" i="0" kern="1200">
                <a:solidFill>
                  <a:srgbClr val="000000"/>
                </a:solidFill>
                <a:latin typeface="HP Simplified" pitchFamily="34" charset="0"/>
                <a:ea typeface="+mn-ea"/>
                <a:cs typeface="HP Simplified" pitchFamily="34" charset="0"/>
              </a:defRPr>
            </a:lvl2pPr>
            <a:lvl3pPr marL="169863" indent="-169863" algn="l" defTabSz="457200" rtl="0" eaLnBrk="1" latinLnBrk="0" hangingPunct="1">
              <a:lnSpc>
                <a:spcPct val="100000"/>
              </a:lnSpc>
              <a:spcBef>
                <a:spcPts val="0"/>
              </a:spcBef>
              <a:spcAft>
                <a:spcPts val="400"/>
              </a:spcAft>
              <a:buFont typeface="Arial"/>
              <a:buChar char="•"/>
              <a:defRPr sz="1400" b="0" i="0" kern="1200">
                <a:solidFill>
                  <a:srgbClr val="000000"/>
                </a:solidFill>
                <a:latin typeface="HP Simplified" pitchFamily="34" charset="0"/>
                <a:ea typeface="+mn-ea"/>
                <a:cs typeface="HP Simplified" pitchFamily="34" charset="0"/>
              </a:defRPr>
            </a:lvl3pPr>
            <a:lvl4pPr marL="341313" indent="-180975" algn="l" defTabSz="457200" rtl="0" eaLnBrk="1" latinLnBrk="0" hangingPunct="1">
              <a:lnSpc>
                <a:spcPct val="100000"/>
              </a:lnSpc>
              <a:spcBef>
                <a:spcPts val="0"/>
              </a:spcBef>
              <a:spcAft>
                <a:spcPts val="400"/>
              </a:spcAft>
              <a:buSzPct val="80000"/>
              <a:buFont typeface="Lucida Grande"/>
              <a:buChar char="−"/>
              <a:defRPr lang="en-US" sz="1200" b="0" i="0" kern="1200" dirty="0" smtClean="0">
                <a:solidFill>
                  <a:srgbClr val="000000"/>
                </a:solidFill>
                <a:latin typeface="HP Simplified" pitchFamily="34" charset="0"/>
                <a:ea typeface="+mn-ea"/>
                <a:cs typeface="HP Simplified" pitchFamily="34" charset="0"/>
              </a:defRPr>
            </a:lvl4pPr>
            <a:lvl5pPr marL="469900" indent="-150813" algn="l" defTabSz="457200" rtl="0" eaLnBrk="1" latinLnBrk="0" hangingPunct="1">
              <a:lnSpc>
                <a:spcPct val="100000"/>
              </a:lnSpc>
              <a:spcBef>
                <a:spcPts val="0"/>
              </a:spcBef>
              <a:spcAft>
                <a:spcPts val="400"/>
              </a:spcAft>
              <a:buFont typeface="Arial"/>
              <a:buChar char="•"/>
              <a:tabLst/>
              <a:defRPr sz="1200" b="0" i="0" kern="1200">
                <a:solidFill>
                  <a:srgbClr val="000000"/>
                </a:solidFill>
                <a:latin typeface="HP Simplified" pitchFamily="34" charset="0"/>
                <a:ea typeface="+mn-ea"/>
                <a:cs typeface="HP Simplified" pitchFamily="34" charset="0"/>
              </a:defRPr>
            </a:lvl5pPr>
            <a:lvl6pPr marL="2286000" indent="0" algn="l" defTabSz="457200" rtl="0" eaLnBrk="1" latinLnBrk="0" hangingPunct="1">
              <a:lnSpc>
                <a:spcPts val="2500"/>
              </a:lnSpc>
              <a:spcBef>
                <a:spcPct val="20000"/>
              </a:spcBef>
              <a:buFont typeface="Arial"/>
              <a:buNone/>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hr-HR" dirty="0" smtClean="0"/>
              <a:t>Prvenstveno namijena ta rad s kontrolerom</a:t>
            </a:r>
          </a:p>
          <a:p>
            <a:r>
              <a:rPr lang="en-US" dirty="0" smtClean="0"/>
              <a:t>Dual radio 802.11n APs</a:t>
            </a:r>
          </a:p>
          <a:p>
            <a:pPr lvl="2"/>
            <a:r>
              <a:rPr lang="en-US" dirty="0" smtClean="0"/>
              <a:t>E-MSM430: 3x3:2, </a:t>
            </a:r>
            <a:r>
              <a:rPr lang="en-US" dirty="0" err="1" smtClean="0"/>
              <a:t>inte</a:t>
            </a:r>
            <a:r>
              <a:rPr lang="hr-HR" dirty="0" smtClean="0"/>
              <a:t>grirane </a:t>
            </a:r>
            <a:r>
              <a:rPr lang="en-US" dirty="0" smtClean="0"/>
              <a:t> 4/7dBi </a:t>
            </a:r>
            <a:r>
              <a:rPr lang="en-US" dirty="0" err="1" smtClean="0"/>
              <a:t>anten</a:t>
            </a:r>
            <a:r>
              <a:rPr lang="hr-HR" dirty="0" smtClean="0"/>
              <a:t>e</a:t>
            </a:r>
            <a:endParaRPr lang="hr-HR" dirty="0"/>
          </a:p>
          <a:p>
            <a:pPr lvl="2"/>
            <a:r>
              <a:rPr lang="hr-HR" dirty="0" smtClean="0"/>
              <a:t>Propusnost do 300 Mbit/s</a:t>
            </a:r>
          </a:p>
          <a:p>
            <a:pPr lvl="2"/>
            <a:r>
              <a:rPr lang="hr-HR" dirty="0" smtClean="0"/>
              <a:t>Napajane putem POE switcha ili power injector-a</a:t>
            </a:r>
          </a:p>
          <a:p>
            <a:pPr lvl="2"/>
            <a:r>
              <a:rPr lang="hr-HR" dirty="0"/>
              <a:t>Istovremen rad radio odašiljča u</a:t>
            </a:r>
            <a:r>
              <a:rPr lang="en-US" dirty="0"/>
              <a:t> 5GHz </a:t>
            </a:r>
            <a:r>
              <a:rPr lang="en-US" dirty="0" smtClean="0"/>
              <a:t>band</a:t>
            </a:r>
            <a:endParaRPr lang="hr-HR" dirty="0" smtClean="0"/>
          </a:p>
          <a:p>
            <a:pPr lvl="2"/>
            <a:r>
              <a:rPr lang="hr-HR" dirty="0" smtClean="0"/>
              <a:t>Mogućsnot rada i kao samostalni uređaj</a:t>
            </a:r>
            <a:endParaRPr lang="en-US" dirty="0"/>
          </a:p>
          <a:p>
            <a:pPr lvl="2"/>
            <a:endParaRPr lang="hr-HR" dirty="0" smtClean="0"/>
          </a:p>
          <a:p>
            <a:pPr lvl="2"/>
            <a:endParaRPr lang="en-US" dirty="0" smtClean="0"/>
          </a:p>
        </p:txBody>
      </p:sp>
      <p:sp>
        <p:nvSpPr>
          <p:cNvPr id="11" name="Title 8"/>
          <p:cNvSpPr txBox="1">
            <a:spLocks/>
          </p:cNvSpPr>
          <p:nvPr/>
        </p:nvSpPr>
        <p:spPr bwMode="black">
          <a:xfrm>
            <a:off x="339725" y="420624"/>
            <a:ext cx="8375650" cy="439737"/>
          </a:xfrm>
          <a:prstGeom prst="rect">
            <a:avLst/>
          </a:prstGeom>
          <a:ln>
            <a:noFill/>
          </a:ln>
        </p:spPr>
        <p:txBody>
          <a:bodyPr vert="horz" wrap="square" lIns="0" tIns="0" rIns="0" bIns="0" rtlCol="0" anchor="t" anchorCtr="0">
            <a:noAutofit/>
          </a:bodyPr>
          <a:lstStyle>
            <a:lvl1pPr marL="0" marR="0" indent="0" algn="l" defTabSz="914400" rtl="0" eaLnBrk="1" fontAlgn="auto" latinLnBrk="0" hangingPunct="1">
              <a:lnSpc>
                <a:spcPts val="3300"/>
              </a:lnSpc>
              <a:spcBef>
                <a:spcPct val="0"/>
              </a:spcBef>
              <a:spcAft>
                <a:spcPts val="0"/>
              </a:spcAft>
              <a:buClrTx/>
              <a:buSzTx/>
              <a:buFontTx/>
              <a:buNone/>
              <a:tabLst/>
              <a:defRPr lang="en-GB" sz="2800" b="1" i="0" kern="1200" baseline="0">
                <a:solidFill>
                  <a:schemeClr val="bg1"/>
                </a:solidFill>
                <a:latin typeface="Futura Bk" pitchFamily="34" charset="0"/>
                <a:ea typeface="+mj-ea"/>
                <a:cs typeface="HP Simplified" pitchFamily="34" charset="0"/>
              </a:defRPr>
            </a:lvl1pPr>
          </a:lstStyle>
          <a:p>
            <a:r>
              <a:rPr lang="en-US" dirty="0" smtClean="0">
                <a:solidFill>
                  <a:schemeClr val="tx1"/>
                </a:solidFill>
              </a:rPr>
              <a:t>802.11n </a:t>
            </a:r>
            <a:r>
              <a:rPr lang="hr-HR" dirty="0" smtClean="0">
                <a:solidFill>
                  <a:schemeClr val="tx1"/>
                </a:solidFill>
              </a:rPr>
              <a:t>Bazna stanica MSM 430</a:t>
            </a:r>
            <a:endParaRPr lang="en-US" dirty="0">
              <a:solidFill>
                <a:schemeClr val="tx1"/>
              </a:solidFill>
            </a:endParaRPr>
          </a:p>
        </p:txBody>
      </p:sp>
      <p:pic>
        <p:nvPicPr>
          <p:cNvPr id="13" name="Picture 12" descr="15564 014.jpg"/>
          <p:cNvPicPr>
            <a:picLocks noChangeAspect="1"/>
          </p:cNvPicPr>
          <p:nvPr/>
        </p:nvPicPr>
        <p:blipFill>
          <a:blip r:embed="rId2" cstate="print">
            <a:clrChange>
              <a:clrFrom>
                <a:srgbClr val="FFFFFF"/>
              </a:clrFrom>
              <a:clrTo>
                <a:srgbClr val="FFFFFF">
                  <a:alpha val="0"/>
                </a:srgbClr>
              </a:clrTo>
            </a:clrChange>
          </a:blip>
          <a:stretch>
            <a:fillRect/>
          </a:stretch>
        </p:blipFill>
        <p:spPr>
          <a:xfrm>
            <a:off x="5816712" y="1267046"/>
            <a:ext cx="2888683" cy="2519915"/>
          </a:xfrm>
          <a:prstGeom prst="rect">
            <a:avLst/>
          </a:prstGeom>
        </p:spPr>
      </p:pic>
      <p:sp>
        <p:nvSpPr>
          <p:cNvPr id="14" name="Slide Number Placeholder 6"/>
          <p:cNvSpPr>
            <a:spLocks noGrp="1"/>
          </p:cNvSpPr>
          <p:nvPr>
            <p:ph type="sldNum" sz="quarter" idx="12"/>
          </p:nvPr>
        </p:nvSpPr>
        <p:spPr>
          <a:xfrm>
            <a:off x="365760" y="6473952"/>
            <a:ext cx="320040" cy="201168"/>
          </a:xfrm>
        </p:spPr>
        <p:txBody>
          <a:bodyPr/>
          <a:lstStyle/>
          <a:p>
            <a:fld id="{39FE57C1-99E3-4342-90AE-63D315326D4A}" type="slidenum">
              <a:rPr lang="en-US" smtClean="0"/>
              <a:pPr/>
              <a:t>9</a:t>
            </a:fld>
            <a:endParaRPr lang="en-US" dirty="0"/>
          </a:p>
        </p:txBody>
      </p:sp>
    </p:spTree>
    <p:extLst>
      <p:ext uri="{BB962C8B-B14F-4D97-AF65-F5344CB8AC3E}">
        <p14:creationId xmlns:p14="http://schemas.microsoft.com/office/powerpoint/2010/main" val="1791119599"/>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HP_PPT_Standard_16x9">
  <a:themeElements>
    <a:clrScheme name="Custom 171">
      <a:dk1>
        <a:sysClr val="windowText" lastClr="000000"/>
      </a:dk1>
      <a:lt1>
        <a:sysClr val="window" lastClr="FFFFFF"/>
      </a:lt1>
      <a:dk2>
        <a:srgbClr val="000000"/>
      </a:dk2>
      <a:lt2>
        <a:srgbClr val="FFFFFF"/>
      </a:lt2>
      <a:accent1>
        <a:srgbClr val="0096D6"/>
      </a:accent1>
      <a:accent2>
        <a:srgbClr val="F05332"/>
      </a:accent2>
      <a:accent3>
        <a:srgbClr val="822980"/>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defTabSz="430213">
          <a:spcAft>
            <a:spcPts val="400"/>
          </a:spcAft>
          <a:buSzPct val="100000"/>
          <a:defRPr sz="1600" dirty="0" smtClean="0">
            <a:solidFill>
              <a:srgbClr val="000000"/>
            </a:solidFill>
            <a:latin typeface="HP Simplified" pitchFamily="34" charset="0"/>
            <a:cs typeface="HP Simplified" pitchFamily="34" charset="0"/>
          </a:defRPr>
        </a:defPPr>
      </a:lstStyle>
    </a:txDef>
  </a:objectDefaults>
  <a:extraClrSchemeLst/>
</a:theme>
</file>

<file path=ppt/theme/theme2.xml><?xml version="1.0" encoding="utf-8"?>
<a:theme xmlns:a="http://schemas.openxmlformats.org/drawingml/2006/main" name="Office Theme">
  <a:themeElements>
    <a:clrScheme name="HP Theme colors">
      <a:dk1>
        <a:sysClr val="windowText" lastClr="000000"/>
      </a:dk1>
      <a:lt1>
        <a:sysClr val="window" lastClr="FFFFFF"/>
      </a:lt1>
      <a:dk2>
        <a:srgbClr val="000000"/>
      </a:dk2>
      <a:lt2>
        <a:srgbClr val="EEECE1"/>
      </a:lt2>
      <a:accent1>
        <a:srgbClr val="0096D6"/>
      </a:accent1>
      <a:accent2>
        <a:srgbClr val="F05332"/>
      </a:accent2>
      <a:accent3>
        <a:srgbClr val="B7CA34"/>
      </a:accent3>
      <a:accent4>
        <a:srgbClr val="87898B"/>
      </a:accent4>
      <a:accent5>
        <a:srgbClr val="B9B8BB"/>
      </a:accent5>
      <a:accent6>
        <a:srgbClr val="E5E8E8"/>
      </a:accent6>
      <a:hlink>
        <a:srgbClr val="0096D6"/>
      </a:hlink>
      <a:folHlink>
        <a:srgbClr val="0096D6"/>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HP_PPT_Standard_16x9</Template>
  <TotalTime>860</TotalTime>
  <Words>972</Words>
  <Application>Microsoft Office PowerPoint</Application>
  <PresentationFormat>On-screen Show (16:9)</PresentationFormat>
  <Paragraphs>183</Paragraphs>
  <Slides>16</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Lucida Grande</vt:lpstr>
      <vt:lpstr>HP Simplified</vt:lpstr>
      <vt:lpstr>Wingdings</vt:lpstr>
      <vt:lpstr>Futura Bk</vt:lpstr>
      <vt:lpstr>Futura Lt</vt:lpstr>
      <vt:lpstr>HP_PPT_Standard_16x9</vt:lpstr>
      <vt:lpstr>Microsoft Excel Worksheet</vt:lpstr>
      <vt:lpstr>HP rješenja za bežične mreže škola</vt:lpstr>
      <vt:lpstr>HP Mobility rješenja</vt:lpstr>
      <vt:lpstr>Gartner Magic Quadrant</vt:lpstr>
      <vt:lpstr>Zadatak</vt:lpstr>
      <vt:lpstr>PowerPoint Presentation</vt:lpstr>
      <vt:lpstr>PowerPoint Presentation</vt:lpstr>
      <vt:lpstr>Što je clustering?</vt:lpstr>
      <vt:lpstr>MSM720 Wireless Controller</vt:lpstr>
      <vt:lpstr>PowerPoint Presentation</vt:lpstr>
      <vt:lpstr>PowerPoint Presentation</vt:lpstr>
      <vt:lpstr>HP 2520 Linija preklopnika</vt:lpstr>
      <vt:lpstr>HP 2615/2915 linija preklopnika</vt:lpstr>
      <vt:lpstr>HP rješenje za škole s više od 3 AP-a</vt:lpstr>
      <vt:lpstr>HP rješenje za škole s 3 ili više baznih stanica i korištenje hardverskog wireless kontrolera</vt:lpstr>
      <vt:lpstr>HP servisna mreža</vt:lpstr>
      <vt:lpstr>Hvala</vt:lpstr>
    </vt:vector>
  </TitlesOfParts>
  <Manager>Holly Garcia</Manager>
  <Company>Hewlett-Packard</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Networks for Today’s Mobile Workforce Customer Presentation.</dc:title>
  <dc:creator>Enterprise Presentations/Natalie O'Rourke</dc:creator>
  <dc:description>nicole.sanchez@hp.com_x000d_
(408) 655-2359</dc:description>
  <cp:lastModifiedBy>Mitar Veljko Car</cp:lastModifiedBy>
  <cp:revision>36</cp:revision>
  <cp:lastPrinted>2012-04-13T15:38:33Z</cp:lastPrinted>
  <dcterms:created xsi:type="dcterms:W3CDTF">2012-05-03T19:55:12Z</dcterms:created>
  <dcterms:modified xsi:type="dcterms:W3CDTF">2012-11-13T13:07:02Z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