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3" r:id="rId3"/>
    <p:sldMasterId id="2147483654" r:id="rId4"/>
    <p:sldMasterId id="2147485422" r:id="rId5"/>
  </p:sldMasterIdLst>
  <p:notesMasterIdLst>
    <p:notesMasterId r:id="rId22"/>
  </p:notesMasterIdLst>
  <p:handoutMasterIdLst>
    <p:handoutMasterId r:id="rId23"/>
  </p:handoutMasterIdLst>
  <p:sldIdLst>
    <p:sldId id="436" r:id="rId6"/>
    <p:sldId id="454" r:id="rId7"/>
    <p:sldId id="474" r:id="rId8"/>
    <p:sldId id="472" r:id="rId9"/>
    <p:sldId id="538" r:id="rId10"/>
    <p:sldId id="551" r:id="rId11"/>
    <p:sldId id="540" r:id="rId12"/>
    <p:sldId id="541" r:id="rId13"/>
    <p:sldId id="558" r:id="rId14"/>
    <p:sldId id="557" r:id="rId15"/>
    <p:sldId id="542" r:id="rId16"/>
    <p:sldId id="552" r:id="rId17"/>
    <p:sldId id="553" r:id="rId18"/>
    <p:sldId id="554" r:id="rId19"/>
    <p:sldId id="555" r:id="rId20"/>
    <p:sldId id="556" r:id="rId21"/>
  </p:sldIdLst>
  <p:sldSz cx="9906000" cy="6858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1C1C1C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960000"/>
    <a:srgbClr val="CC0000"/>
    <a:srgbClr val="A80000"/>
    <a:srgbClr val="775F55"/>
    <a:srgbClr val="5F5F5F"/>
    <a:srgbClr val="AB9C96"/>
    <a:srgbClr val="E9A327"/>
    <a:srgbClr val="226F66"/>
    <a:srgbClr val="FF0000"/>
    <a:srgbClr val="EAC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/>
  </p:normalViewPr>
  <p:slideViewPr>
    <p:cSldViewPr showGuides="1">
      <p:cViewPr>
        <p:scale>
          <a:sx n="100" d="100"/>
          <a:sy n="100" d="100"/>
        </p:scale>
        <p:origin x="-72" y="-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fld id="{91703666-79AB-524A-BCCE-02885C26AD37}" type="datetime1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fld id="{95837BC2-D28D-D84B-8BAE-486751AD5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34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fld id="{41AFCC11-F6F8-704A-84B0-EB4876525B94}" type="datetime1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fld id="{6A311016-CF61-7E4B-92AA-51BE50035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786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5704-A815-0B4D-BF27-750E34CB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31FEE-6BEA-674A-A4D7-6DA2D31D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3511" y="0"/>
            <a:ext cx="2330318" cy="685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47" y="0"/>
            <a:ext cx="6827573" cy="6858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A969-DF27-8046-B7B8-33D691F26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26AA7-3A1B-AA4A-A586-C34493BFC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BE78-A117-0340-A214-B0B617609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7180-9C39-B34C-B2A7-1706704E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277" y="1463675"/>
            <a:ext cx="4473178" cy="3354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2" y="1463675"/>
            <a:ext cx="4473179" cy="3354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1128-E149-A146-B4C4-31A5E420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245D-08D2-FD46-AFB9-EF7EBF62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4E14-D60C-D54A-B0CA-C56692255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264A-3552-6441-AE3C-0B51A67A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3017-2F25-F44A-B2C6-C70104361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2E00-481B-E546-9C9F-8D7B2F7B7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pitchFamily="-107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722E-8D83-3D45-B923-FBFC1BDCF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166F-CE72-AE45-8BFA-FE6565D21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8289" y="355617"/>
            <a:ext cx="2302801" cy="44624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8171" y="355617"/>
            <a:ext cx="6745023" cy="44624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D398-3835-5142-A836-02402499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2A64-A06C-EC4B-B269-7E6BCC4C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3367-4F1B-C148-9934-95F77FB6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29AE-3829-2F4F-A0EF-DB0CF96E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268413"/>
            <a:ext cx="202247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4919" y="1268413"/>
            <a:ext cx="2024194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4B83-D048-0147-842E-55E0E82CA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6055-FB56-AF41-BFAF-922E61B1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10B8D-9AE7-E441-8582-2EFC1F4AC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0CF9-99B3-D844-BCA0-636470F28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2B98B-2A11-2C47-A6DB-8C6DAD220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4EF9-1B72-1D4B-9412-CC4988424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07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748C-1F68-5542-9D89-CA55240D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2927-85A7-2A48-B165-F447030D6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3067" y="17"/>
            <a:ext cx="2290763" cy="5287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48" y="17"/>
            <a:ext cx="6710627" cy="5287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EA25-6F65-C84B-AD00-6DF97133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21449-DB5F-5A49-A828-027C711F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D3681-A837-AF46-8B90-DA866CD10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777D-C24C-B042-B8D3-BB1AAC20B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268419"/>
            <a:ext cx="4375150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7589" y="1268419"/>
            <a:ext cx="4375150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3550C-1514-DD42-A55B-53371A78E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48D0-8A9F-6B41-A096-7AE50436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FFE8-4A7D-0C4F-86FA-30C326B6A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40" y="1268419"/>
            <a:ext cx="1360356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6293" y="1268419"/>
            <a:ext cx="136035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9451-B93B-194B-B0BE-9DDFF6AA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DD9E-46D3-6E48-B089-586E4980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0543-45A1-FC49-A8C4-E618450F3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07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0273-16FD-7C4B-B6E1-047CF956C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2B4A-6250-274A-B15A-64E8E9C9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3067" y="0"/>
            <a:ext cx="2290763" cy="685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48" y="0"/>
            <a:ext cx="6710627" cy="6858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7AEB-9611-7245-B196-D064A539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906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50"/>
            <a:ext cx="2436813" cy="712787"/>
          </a:xfrm>
          <a:prstGeom prst="rect">
            <a:avLst/>
          </a:prstGeom>
          <a:solidFill>
            <a:srgbClr val="E9A32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5882" y="6043625"/>
            <a:ext cx="7350125" cy="714375"/>
          </a:xfrm>
          <a:prstGeom prst="rect">
            <a:avLst/>
          </a:prstGeom>
          <a:solidFill>
            <a:srgbClr val="226F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4" descr="CROZ Logoti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4605" y="609600"/>
            <a:ext cx="69437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399" y="3886200"/>
            <a:ext cx="8991600" cy="1981200"/>
          </a:xfrm>
        </p:spPr>
        <p:txBody>
          <a:bodyPr anchor="b"/>
          <a:lstStyle>
            <a:lvl1pPr algn="r">
              <a:defRPr cap="all" baseline="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9013"/>
            <a:ext cx="222885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013" y="236550"/>
            <a:ext cx="635635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D10008-B381-C748-A184-565FBD4B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0"/>
            <a:ext cx="8832850" cy="838200"/>
          </a:xfrm>
        </p:spPr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143000"/>
            <a:ext cx="8832850" cy="4953000"/>
          </a:xfrm>
        </p:spPr>
        <p:txBody>
          <a:bodyPr/>
          <a:lstStyle/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B179-4971-A740-9FEB-C9C7C70AA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rgbClr val="E9A32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rgbClr val="226F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26F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12"/>
            <a:ext cx="140335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BA7C98-81B3-F84D-8686-19869989D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D98098-3317-FB4A-8BAE-E29B92A7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6E22B8-C734-634B-8288-40D570177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75D5-3B5F-304D-BE2B-8317B057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D9B0-4B69-EE4A-B860-FF7745741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5D417A-DF2E-E045-99F3-57C3B3ED7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6200"/>
            <a:ext cx="8750300" cy="685800"/>
          </a:xfrm>
        </p:spPr>
        <p:txBody>
          <a:bodyPr/>
          <a:lstStyle>
            <a:lvl1pPr algn="ctr">
              <a:buNone/>
              <a:defRPr sz="4400" b="0"/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solidFill>
            <a:srgbClr val="E9A327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3638-2271-BF49-88C9-A635BD08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12"/>
            <a:ext cx="9906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58432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4820" y="4654550"/>
            <a:ext cx="82311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568450" y="3"/>
            <a:ext cx="109538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a-IN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12"/>
            <a:ext cx="288925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62"/>
            <a:ext cx="156845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2248D9D0-3E25-124A-90CB-46838B5E7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412"/>
            <a:ext cx="4953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D18E-FDC5-3745-8E6E-D02C27F1F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604000" y="0"/>
            <a:ext cx="3476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3213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53213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13"/>
            <a:ext cx="2228850" cy="5516563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12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1" y="6248412"/>
            <a:ext cx="6037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132" y="134149"/>
            <a:ext cx="533400" cy="265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2A31-C08E-1F42-8E95-7B3E561C2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AF01-3132-8841-B22A-4DD6EDB4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043D-B1B0-AD40-A73B-885104CC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AC73-25DA-2048-8EF0-D6C525037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07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BED0-7838-7B45-927D-976242DE7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4" y="1196975"/>
            <a:ext cx="3238500" cy="532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14700" y="1196975"/>
            <a:ext cx="3235325" cy="532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75413" y="1196975"/>
            <a:ext cx="3236912" cy="532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59125" y="4"/>
            <a:ext cx="6515100" cy="100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5F5F5F">
                <a:alpha val="74997"/>
              </a:srgbClr>
            </a:outerShdw>
          </a:effec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pitchFamily="-107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44" y="1268419"/>
            <a:ext cx="2886075" cy="558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 Italic" pitchFamily="-112" charset="0"/>
              </a:rPr>
              <a:t>Third level</a:t>
            </a:r>
          </a:p>
          <a:p>
            <a:pPr lvl="3"/>
            <a:r>
              <a:rPr lang="en-US">
                <a:sym typeface="Arial Italic" pitchFamily="-112" charset="0"/>
              </a:rPr>
              <a:t>Fourth level</a:t>
            </a:r>
          </a:p>
          <a:p>
            <a:pPr lvl="4"/>
            <a:r>
              <a:rPr lang="en-US">
                <a:sym typeface="Arial Italic" pitchFamily="-112" charset="0"/>
              </a:rPr>
              <a:t>Fifth level</a:t>
            </a:r>
          </a:p>
        </p:txBody>
      </p: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88320" y="6392863"/>
            <a:ext cx="3317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F5F5F"/>
                </a:solidFill>
                <a:latin typeface="Lucida Grande" pitchFamily="-112" charset="0"/>
                <a:ea typeface="ヒラギノ角ゴ ProN W3" pitchFamily="-112" charset="-128"/>
                <a:cs typeface="ヒラギノ角ゴ ProN W3" pitchFamily="-112" charset="-128"/>
                <a:sym typeface="Lucida Grande" pitchFamily="-112" charset="0"/>
              </a:defRPr>
            </a:lvl1pPr>
          </a:lstStyle>
          <a:p>
            <a:pPr>
              <a:defRPr/>
            </a:pPr>
            <a:fld id="{62F5BF70-2FF2-2243-8CD1-4C439A9F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</p:sldLayoutIdLst>
  <p:transition/>
  <p:hf hdr="0" ftr="0" dt="0"/>
  <p:txStyles>
    <p:titleStyle>
      <a:lvl1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2pPr>
      <a:lvl3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3pPr>
      <a:lvl4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4pPr>
      <a:lvl5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5pPr>
      <a:lvl6pPr marL="4968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6pPr>
      <a:lvl7pPr marL="9540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7pPr>
      <a:lvl8pPr marL="14112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8pPr>
      <a:lvl9pPr marL="18684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9pPr>
    </p:titleStyle>
    <p:bodyStyle>
      <a:lvl1pPr marL="382588" indent="-342900" algn="l" rtl="0" eaLnBrk="0" fontAlgn="base" hangingPunct="0">
        <a:spcBef>
          <a:spcPts val="1600"/>
        </a:spcBef>
        <a:spcAft>
          <a:spcPct val="0"/>
        </a:spcAft>
        <a:buClr>
          <a:srgbClr val="2EB018"/>
        </a:buClr>
        <a:buSzPct val="89000"/>
        <a:buFont typeface="Arial" charset="0"/>
        <a:buChar char="•"/>
        <a:defRPr sz="2800">
          <a:solidFill>
            <a:srgbClr val="292929"/>
          </a:solidFill>
          <a:latin typeface="+mn-lt"/>
          <a:ea typeface="+mn-ea"/>
          <a:cs typeface="+mn-cs"/>
          <a:sym typeface="Arial" charset="0"/>
        </a:defRPr>
      </a:lvl1pPr>
      <a:lvl2pPr marL="427038" indent="-258763" algn="l" rtl="0" eaLnBrk="0" fontAlgn="base" hangingPunct="0">
        <a:spcBef>
          <a:spcPts val="1400"/>
        </a:spcBef>
        <a:spcAft>
          <a:spcPct val="0"/>
        </a:spcAft>
        <a:buClr>
          <a:srgbClr val="006ED2"/>
        </a:buClr>
        <a:buSzPct val="80000"/>
        <a:buFont typeface="Arial" charset="0"/>
        <a:buChar char="●"/>
        <a:defRPr sz="2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2pPr>
      <a:lvl3pPr marL="835025" indent="-228600" algn="l" rtl="0" eaLnBrk="0" fontAlgn="base" hangingPunct="0">
        <a:spcBef>
          <a:spcPts val="1200"/>
        </a:spcBef>
        <a:spcAft>
          <a:spcPct val="0"/>
        </a:spcAft>
        <a:buClr>
          <a:srgbClr val="F69200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3pPr>
      <a:lvl4pPr marL="1243013" indent="-228600" algn="l" rtl="0" eaLnBrk="0" fontAlgn="base" hangingPunct="0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4pPr>
      <a:lvl5pPr marL="2160588" indent="-342900" algn="l" rtl="0" eaLnBrk="0" fontAlgn="base" hangingPunct="0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5pPr>
      <a:lvl6pPr marL="26177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6pPr>
      <a:lvl7pPr marL="30749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7pPr>
      <a:lvl8pPr marL="35321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8pPr>
      <a:lvl9pPr marL="39893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355603"/>
            <a:ext cx="921385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463675"/>
            <a:ext cx="9112250" cy="335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0" y="219075"/>
            <a:ext cx="9906000" cy="7778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4394" y="6599238"/>
            <a:ext cx="366712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Lucida Grande" pitchFamily="-112" charset="0"/>
                <a:ea typeface="ヒラギノ角ゴ ProN W3" pitchFamily="-112" charset="-128"/>
                <a:cs typeface="ヒラギノ角ゴ ProN W3" pitchFamily="-112" charset="-128"/>
                <a:sym typeface="Lucida Grande" pitchFamily="-112" charset="0"/>
              </a:defRPr>
            </a:lvl1pPr>
          </a:lstStyle>
          <a:p>
            <a:pPr>
              <a:defRPr/>
            </a:pPr>
            <a:fld id="{A4FED2EF-CC8D-D546-A1B6-AA2108D3C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</p:sldLayoutIdLst>
  <p:transition/>
  <p:hf hdr="0" ftr="0" dt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9pPr>
    </p:titleStyle>
    <p:bodyStyle>
      <a:lvl1pPr marL="382588" indent="-3429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5000"/>
        <a:buChar char="•"/>
        <a:defRPr sz="2200">
          <a:solidFill>
            <a:srgbClr val="FFC000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SzPct val="85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pitchFamily="-107" charset="0"/>
        </a:defRPr>
      </a:lvl6pPr>
      <a:lvl7pPr marL="2960688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pitchFamily="-107" charset="0"/>
        </a:defRPr>
      </a:lvl7pPr>
      <a:lvl8pPr marL="3417888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pitchFamily="-107" charset="0"/>
        </a:defRPr>
      </a:lvl8pPr>
      <a:lvl9pPr marL="3875088" indent="-228600" algn="l" rtl="0" fontAlgn="base">
        <a:lnSpc>
          <a:spcPct val="90000"/>
        </a:lnSpc>
        <a:spcBef>
          <a:spcPts val="5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14"/>
          <a:srcRect t="5011" r="1166" b="4541"/>
          <a:stretch>
            <a:fillRect/>
          </a:stretch>
        </p:blipFill>
        <p:spPr bwMode="auto">
          <a:xfrm>
            <a:off x="4875213" y="1123950"/>
            <a:ext cx="4522787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pic>
        <p:nvPicPr>
          <p:cNvPr id="6146" name="Picture 2"/>
          <p:cNvPicPr>
            <a:picLocks noChangeArrowheads="1"/>
          </p:cNvPicPr>
          <p:nvPr/>
        </p:nvPicPr>
        <p:blipFill>
          <a:blip r:embed="rId14"/>
          <a:srcRect t="5011" r="1167" b="4541"/>
          <a:stretch>
            <a:fillRect/>
          </a:stretch>
        </p:blipFill>
        <p:spPr bwMode="auto">
          <a:xfrm>
            <a:off x="312743" y="1123950"/>
            <a:ext cx="4522787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59125" y="4"/>
            <a:ext cx="6515100" cy="100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5F5F5F">
                <a:alpha val="74997"/>
              </a:srgbClr>
            </a:outerShdw>
          </a:effec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pitchFamily="-107" charset="0"/>
              </a:rPr>
              <a:t>Click to edit Master title style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68413"/>
            <a:ext cx="4211638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 Italic" pitchFamily="-112" charset="0"/>
              </a:rPr>
              <a:t>Third level</a:t>
            </a:r>
          </a:p>
          <a:p>
            <a:pPr lvl="3"/>
            <a:r>
              <a:rPr lang="en-US">
                <a:sym typeface="Arial Italic" pitchFamily="-112" charset="0"/>
              </a:rPr>
              <a:t>Fourth level</a:t>
            </a:r>
          </a:p>
          <a:p>
            <a:pPr lvl="4"/>
            <a:r>
              <a:rPr lang="en-US">
                <a:sym typeface="Arial Italic" pitchFamily="-112" charset="0"/>
              </a:rPr>
              <a:t>Fifth level</a:t>
            </a:r>
          </a:p>
        </p:txBody>
      </p: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88320" y="6392863"/>
            <a:ext cx="3317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F5F5F"/>
                </a:solidFill>
                <a:latin typeface="Lucida Grande" pitchFamily="-112" charset="0"/>
                <a:ea typeface="ヒラギノ角ゴ ProN W3" pitchFamily="-112" charset="-128"/>
                <a:cs typeface="ヒラギノ角ゴ ProN W3" pitchFamily="-112" charset="-128"/>
                <a:sym typeface="Lucida Grande" pitchFamily="-112" charset="0"/>
              </a:defRPr>
            </a:lvl1pPr>
          </a:lstStyle>
          <a:p>
            <a:pPr>
              <a:defRPr/>
            </a:pPr>
            <a:fld id="{4A451059-5680-AD4C-8EA4-E198086AC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14"/>
          <a:srcRect t="5011" r="1166" b="4539"/>
          <a:stretch>
            <a:fillRect/>
          </a:stretch>
        </p:blipFill>
        <p:spPr bwMode="auto">
          <a:xfrm>
            <a:off x="4875213" y="3789375"/>
            <a:ext cx="4522787" cy="2592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pic>
        <p:nvPicPr>
          <p:cNvPr id="6151" name="Picture 7"/>
          <p:cNvPicPr>
            <a:picLocks noChangeArrowheads="1"/>
          </p:cNvPicPr>
          <p:nvPr/>
        </p:nvPicPr>
        <p:blipFill>
          <a:blip r:embed="rId14"/>
          <a:srcRect t="5011" r="1167" b="4539"/>
          <a:stretch>
            <a:fillRect/>
          </a:stretch>
        </p:blipFill>
        <p:spPr bwMode="auto">
          <a:xfrm>
            <a:off x="312743" y="3789375"/>
            <a:ext cx="4522787" cy="2592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transition/>
  <p:hf hdr="0" ftr="0" dt="0"/>
  <p:txStyles>
    <p:titleStyle>
      <a:lvl1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2pPr>
      <a:lvl3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3pPr>
      <a:lvl4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4pPr>
      <a:lvl5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5pPr>
      <a:lvl6pPr marL="4968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6pPr>
      <a:lvl7pPr marL="9540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7pPr>
      <a:lvl8pPr marL="14112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8pPr>
      <a:lvl9pPr marL="18684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9pPr>
    </p:titleStyle>
    <p:bodyStyle>
      <a:lvl1pPr marL="382588" indent="-342900" algn="l" rtl="0" eaLnBrk="0" fontAlgn="base" hangingPunct="0">
        <a:spcBef>
          <a:spcPts val="1600"/>
        </a:spcBef>
        <a:spcAft>
          <a:spcPct val="0"/>
        </a:spcAft>
        <a:buClr>
          <a:srgbClr val="2EB018"/>
        </a:buClr>
        <a:buSzPct val="89000"/>
        <a:buFont typeface="Arial" charset="0"/>
        <a:buChar char="●"/>
        <a:defRPr sz="2800">
          <a:solidFill>
            <a:srgbClr val="29292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1400"/>
        </a:spcBef>
        <a:spcAft>
          <a:spcPct val="0"/>
        </a:spcAft>
        <a:buClr>
          <a:srgbClr val="006ED2"/>
        </a:buClr>
        <a:buSzPct val="80000"/>
        <a:buFont typeface="Arial" charset="0"/>
        <a:buChar char="●"/>
        <a:defRPr sz="2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1200"/>
        </a:spcBef>
        <a:spcAft>
          <a:spcPct val="0"/>
        </a:spcAft>
        <a:buClr>
          <a:srgbClr val="F69200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3pPr>
      <a:lvl4pPr marL="1589088" indent="-228600" algn="l" rtl="0" eaLnBrk="0" fontAlgn="base" hangingPunct="0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4pPr>
      <a:lvl5pPr marL="2160588" indent="-342900" algn="l" rtl="0" eaLnBrk="0" fontAlgn="base" hangingPunct="0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5pPr>
      <a:lvl6pPr marL="26177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6pPr>
      <a:lvl7pPr marL="30749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7pPr>
      <a:lvl8pPr marL="35321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8pPr>
      <a:lvl9pPr marL="39893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14"/>
          <a:srcRect t="5013" r="1166" b="4539"/>
          <a:stretch>
            <a:fillRect/>
          </a:stretch>
        </p:blipFill>
        <p:spPr bwMode="auto">
          <a:xfrm>
            <a:off x="4875213" y="1123950"/>
            <a:ext cx="4522787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14"/>
          <a:srcRect t="5013" r="1167" b="4539"/>
          <a:stretch>
            <a:fillRect/>
          </a:stretch>
        </p:blipFill>
        <p:spPr bwMode="auto">
          <a:xfrm>
            <a:off x="312743" y="1123950"/>
            <a:ext cx="4522787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59125" y="4"/>
            <a:ext cx="6515100" cy="100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5F5F5F">
                <a:alpha val="74997"/>
              </a:srgbClr>
            </a:outerShdw>
          </a:effec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pitchFamily="-107" charset="0"/>
              </a:rPr>
              <a:t>Click to edit Master title style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68419"/>
            <a:ext cx="8915400" cy="558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 Italic" pitchFamily="-112" charset="0"/>
              </a:rPr>
              <a:t>Third level</a:t>
            </a:r>
          </a:p>
          <a:p>
            <a:pPr lvl="3"/>
            <a:r>
              <a:rPr lang="en-US">
                <a:sym typeface="Arial Italic" pitchFamily="-112" charset="0"/>
              </a:rPr>
              <a:t>Fourth level</a:t>
            </a:r>
          </a:p>
          <a:p>
            <a:pPr lvl="4"/>
            <a:r>
              <a:rPr lang="en-US">
                <a:sym typeface="Arial Italic" pitchFamily="-112" charset="0"/>
              </a:rPr>
              <a:t>Fifth level</a:t>
            </a:r>
          </a:p>
        </p:txBody>
      </p: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88320" y="6392863"/>
            <a:ext cx="3317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F5F5F"/>
                </a:solidFill>
                <a:latin typeface="Lucida Grande" pitchFamily="-112" charset="0"/>
                <a:ea typeface="ヒラギノ角ゴ ProN W3" pitchFamily="-112" charset="-128"/>
                <a:cs typeface="ヒラギノ角ゴ ProN W3" pitchFamily="-112" charset="-128"/>
                <a:sym typeface="Lucida Grande" pitchFamily="-112" charset="0"/>
              </a:defRPr>
            </a:lvl1pPr>
          </a:lstStyle>
          <a:p>
            <a:pPr>
              <a:defRPr/>
            </a:pPr>
            <a:fld id="{96DC1307-2660-BF4C-A22E-8D57CA380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</p:sldLayoutIdLst>
  <p:transition/>
  <p:hf hdr="0" ftr="0" dt="0"/>
  <p:txStyles>
    <p:titleStyle>
      <a:lvl1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2pPr>
      <a:lvl3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3pPr>
      <a:lvl4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4pPr>
      <a:lvl5pPr marL="39688" indent="-39688" algn="r" rtl="0" eaLnBrk="0" fontAlgn="base" hangingPunct="0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charset="0"/>
        </a:defRPr>
      </a:lvl5pPr>
      <a:lvl6pPr marL="4968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6pPr>
      <a:lvl7pPr marL="9540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7pPr>
      <a:lvl8pPr marL="14112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8pPr>
      <a:lvl9pPr marL="1868488" algn="r" rtl="0" fontAlgn="base">
        <a:spcBef>
          <a:spcPts val="2000"/>
        </a:spcBef>
        <a:spcAft>
          <a:spcPct val="0"/>
        </a:spcAft>
        <a:defRPr sz="3200">
          <a:solidFill>
            <a:srgbClr val="FFFFFF"/>
          </a:solidFill>
          <a:latin typeface="Lucida Grande" pitchFamily="-107" charset="0"/>
          <a:ea typeface="ヒラギノ角ゴ ProN W3" pitchFamily="-107" charset="-128"/>
          <a:cs typeface="ヒラギノ角ゴ ProN W3" pitchFamily="-107" charset="-128"/>
          <a:sym typeface="Lucida Grande" pitchFamily="-107" charset="0"/>
        </a:defRPr>
      </a:lvl9pPr>
    </p:titleStyle>
    <p:bodyStyle>
      <a:lvl1pPr marL="382588" indent="-342900" algn="l" rtl="0" eaLnBrk="0" fontAlgn="base" hangingPunct="0">
        <a:spcBef>
          <a:spcPts val="1600"/>
        </a:spcBef>
        <a:spcAft>
          <a:spcPct val="0"/>
        </a:spcAft>
        <a:buClr>
          <a:srgbClr val="2EB018"/>
        </a:buClr>
        <a:buSzPct val="89000"/>
        <a:buFont typeface="Arial" charset="0"/>
        <a:buChar char="●"/>
        <a:defRPr sz="2800">
          <a:solidFill>
            <a:srgbClr val="29292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1400"/>
        </a:spcBef>
        <a:spcAft>
          <a:spcPct val="0"/>
        </a:spcAft>
        <a:buClr>
          <a:srgbClr val="006ED2"/>
        </a:buClr>
        <a:buSzPct val="80000"/>
        <a:buFont typeface="Arial" charset="0"/>
        <a:buChar char="●"/>
        <a:defRPr sz="2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1200"/>
        </a:spcBef>
        <a:spcAft>
          <a:spcPct val="0"/>
        </a:spcAft>
        <a:buClr>
          <a:srgbClr val="F69200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3pPr>
      <a:lvl4pPr marL="1589088" indent="-228600" algn="l" rtl="0" eaLnBrk="0" fontAlgn="base" hangingPunct="0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4pPr>
      <a:lvl5pPr marL="2160588" indent="-342900" algn="l" rtl="0" eaLnBrk="0" fontAlgn="base" hangingPunct="0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pitchFamily="-112" charset="0"/>
        </a:defRPr>
      </a:lvl5pPr>
      <a:lvl6pPr marL="26177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6pPr>
      <a:lvl7pPr marL="30749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7pPr>
      <a:lvl8pPr marL="35321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8pPr>
      <a:lvl9pPr marL="3989388" indent="-342900" algn="l" rtl="0" fontAlgn="base">
        <a:spcBef>
          <a:spcPts val="1200"/>
        </a:spcBef>
        <a:spcAft>
          <a:spcPct val="0"/>
        </a:spcAft>
        <a:buClr>
          <a:srgbClr val="2EB018"/>
        </a:buClr>
        <a:buSzPct val="75000"/>
        <a:buFont typeface="Arial" pitchFamily="-107" charset="0"/>
        <a:buChar char="•"/>
        <a:defRPr sz="2000">
          <a:solidFill>
            <a:srgbClr val="404040"/>
          </a:solidFill>
          <a:latin typeface="Arial Italic" charset="0"/>
          <a:ea typeface="+mn-ea"/>
          <a:cs typeface="+mn-cs"/>
          <a:sym typeface="Arial Ital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21"/>
          <p:cNvSpPr>
            <a:spLocks noGrp="1"/>
          </p:cNvSpPr>
          <p:nvPr>
            <p:ph type="title"/>
          </p:nvPr>
        </p:nvSpPr>
        <p:spPr bwMode="auto">
          <a:xfrm>
            <a:off x="660400" y="0"/>
            <a:ext cx="883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522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63575" y="1143006"/>
            <a:ext cx="883285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</a:t>
            </a:r>
            <a:r>
              <a:rPr lang="ta-IN" dirty="0" smtClean="0"/>
              <a:t>leve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12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11/9/2012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412"/>
            <a:ext cx="587216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762001"/>
            <a:ext cx="9906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577850" cy="228600"/>
          </a:xfrm>
          <a:prstGeom prst="rect">
            <a:avLst/>
          </a:prstGeom>
          <a:solidFill>
            <a:srgbClr val="E9A32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9763" y="838200"/>
            <a:ext cx="9266238" cy="228600"/>
          </a:xfrm>
          <a:prstGeom prst="rect">
            <a:avLst/>
          </a:prstGeom>
          <a:solidFill>
            <a:srgbClr val="226F6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38204"/>
            <a:ext cx="57785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EBC3B0-147F-064A-BAD6-A49DD1904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86" r:id="rId2"/>
    <p:sldLayoutId id="2147485492" r:id="rId3"/>
    <p:sldLayoutId id="2147485493" r:id="rId4"/>
    <p:sldLayoutId id="2147485494" r:id="rId5"/>
    <p:sldLayoutId id="2147485487" r:id="rId6"/>
    <p:sldLayoutId id="2147485495" r:id="rId7"/>
    <p:sldLayoutId id="2147485488" r:id="rId8"/>
    <p:sldLayoutId id="2147485496" r:id="rId9"/>
    <p:sldLayoutId id="2147485489" r:id="rId10"/>
    <p:sldLayoutId id="21474854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ヒラギノ角ゴ Pro W3" charset="-128"/>
          <a:cs typeface="ヒラギノ角ゴ Pro W3" charset="-12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None/>
        <a:defRPr sz="20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0294" y="3031976"/>
            <a:ext cx="8991600" cy="1981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cap="none" dirty="0" smtClean="0">
                <a:latin typeface="+mn-lt"/>
                <a:ea typeface="+mj-ea"/>
                <a:cs typeface="+mj-cs"/>
              </a:rPr>
              <a:t>„I djeca mogu naučiti programirati”</a:t>
            </a:r>
            <a:endParaRPr lang="en-US" b="1" cap="none" dirty="0">
              <a:latin typeface="+mn-lt"/>
              <a:ea typeface="+mj-ea"/>
              <a:cs typeface="+mj-cs"/>
            </a:endParaRPr>
          </a:p>
        </p:txBody>
      </p:sp>
      <p:sp>
        <p:nvSpPr>
          <p:cNvPr id="66563" name="Subtitle 8"/>
          <p:cNvSpPr>
            <a:spLocks noGrp="1"/>
          </p:cNvSpPr>
          <p:nvPr>
            <p:ph type="subTitle" idx="1"/>
          </p:nvPr>
        </p:nvSpPr>
        <p:spPr>
          <a:xfrm>
            <a:off x="2559050" y="6049963"/>
            <a:ext cx="7264400" cy="68580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Hrvoje-Stjepan Ilić, savjetnik za poslovna rješenja</a:t>
            </a:r>
          </a:p>
          <a:p>
            <a:r>
              <a:rPr lang="hr-HR" i="1" dirty="0" smtClean="0"/>
              <a:t>Rijeka, 13. 11. 2012.</a:t>
            </a:r>
            <a:endParaRPr lang="en-US" i="1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FD1B20A5-1646-C44C-98B8-7CAAB7ED0BD0}" type="slidenum">
              <a:rPr lang="en-US">
                <a:sym typeface="Lucida Grande" charset="0"/>
              </a:rPr>
              <a:pPr/>
              <a:t>1</a:t>
            </a:fld>
            <a:endParaRPr lang="en-US" dirty="0"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747" y="4835622"/>
            <a:ext cx="1850403" cy="1845071"/>
          </a:xfrm>
          <a:prstGeom prst="rect">
            <a:avLst/>
          </a:prstGeom>
        </p:spPr>
      </p:pic>
      <p:pic>
        <p:nvPicPr>
          <p:cNvPr id="9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143000"/>
            <a:ext cx="8832850" cy="4953000"/>
          </a:xfrm>
        </p:spPr>
        <p:txBody>
          <a:bodyPr/>
          <a:lstStyle/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Mia (7 godina, dijete)	</a:t>
            </a: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i="1" dirty="0" smtClean="0">
                <a:solidFill>
                  <a:srgbClr val="5F5F5F"/>
                </a:solidFill>
                <a:latin typeface="Trebuchet MS" pitchFamily="32" charset="0"/>
              </a:rPr>
              <a:t>	„Napravila sam sama svoj crtić! Ovo je najbolji dan u mom životu! Ovo 	je bolje od škole! Jedva čekam sutra novu radionicu!“</a:t>
            </a: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Kristina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(xx godina, mama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):</a:t>
            </a: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	</a:t>
            </a:r>
            <a:r>
              <a:rPr lang="sl-SI" sz="2000" i="1" dirty="0" smtClean="0">
                <a:solidFill>
                  <a:srgbClr val="5F5F5F"/>
                </a:solidFill>
                <a:latin typeface="Trebuchet MS" pitchFamily="32" charset="0"/>
              </a:rPr>
              <a:t>„Mi kao roditelji smo isto oduševljeni pa smo taj entuzijazam prenijeli 	i na kćer. Prezadovoljni smo radionicom, a naročito moj muž i brat koji 	rade u IT sektoru...“</a:t>
            </a: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Nataša (xx godina, mama)</a:t>
            </a: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	</a:t>
            </a:r>
            <a:r>
              <a:rPr lang="sl-SI" sz="2000" i="1" dirty="0" smtClean="0">
                <a:solidFill>
                  <a:srgbClr val="5F5F5F"/>
                </a:solidFill>
                <a:latin typeface="Trebuchet MS" pitchFamily="32" charset="0"/>
              </a:rPr>
              <a:t>„Marija se vratila oduševljena, odmah nam je pokazala što su radili na 	radionici... U svakom slučaju, potpuni uspjeh. Hvala vam na 	organizaciji ovakve radionice.“</a:t>
            </a: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A evo što kažu djeca i njihovi roditelji…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10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11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50" y="4293095"/>
            <a:ext cx="2310659" cy="2304000"/>
          </a:xfrm>
          <a:prstGeom prst="rect">
            <a:avLst/>
          </a:prstGeom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11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272480" y="1473199"/>
            <a:ext cx="8832850" cy="4953000"/>
          </a:xfrm>
        </p:spPr>
        <p:txBody>
          <a:bodyPr/>
          <a:lstStyle/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 algn="ctr">
              <a:buNone/>
            </a:pPr>
            <a:r>
              <a:rPr lang="hr-HR" sz="5400" dirty="0" smtClean="0">
                <a:solidFill>
                  <a:srgbClr val="775F55"/>
                </a:solidFill>
                <a:latin typeface="ヒラギノ明朝 Pro W3"/>
                <a:ea typeface="ヒラギノ明朝 Pro W3"/>
                <a:cs typeface="ヒラギノ明朝 Pro W3"/>
              </a:rPr>
              <a:t>O alatu </a:t>
            </a:r>
            <a:r>
              <a:rPr lang="hr-HR" sz="5400" dirty="0" err="1" smtClean="0">
                <a:solidFill>
                  <a:srgbClr val="775F55"/>
                </a:solidFill>
                <a:latin typeface="ヒラギノ明朝 Pro W3"/>
                <a:ea typeface="ヒラギノ明朝 Pro W3"/>
                <a:cs typeface="ヒラギノ明朝 Pro W3"/>
              </a:rPr>
              <a:t>Scratch</a:t>
            </a:r>
            <a:endParaRPr lang="ta-IN" sz="5400" dirty="0" smtClean="0">
              <a:solidFill>
                <a:srgbClr val="775F55"/>
              </a:solidFill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pic>
        <p:nvPicPr>
          <p:cNvPr id="6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79316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696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747" y="4835622"/>
            <a:ext cx="1850403" cy="1845071"/>
          </a:xfrm>
          <a:prstGeom prst="rect">
            <a:avLst/>
          </a:prstGeom>
        </p:spPr>
      </p:pic>
      <p:pic>
        <p:nvPicPr>
          <p:cNvPr id="9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143000"/>
            <a:ext cx="8832850" cy="4953000"/>
          </a:xfrm>
        </p:spPr>
        <p:txBody>
          <a:bodyPr/>
          <a:lstStyle/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programski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jezik i razvojno okruženje za stvaranje igara, priča, animacija, glazbe i drugih interaktivnih sadržaja na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računalu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razvijen je na poznatom američkom sveučilištu MIT, u grupi nazvanoj Lifelong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Kindergarten (Vječiti vrtić)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ideja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je potaknuti djecu da istražuju, smišljaju i ostvaruju svoje zamisli koje zatim mogu pokazati drugima putem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Interneta (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http://scratch.mit.edu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/),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usput usvajajući osnove programiranja, matematike, vizualnog i interaktivnog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dizajna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pl-PL" sz="2000" dirty="0" smtClean="0">
                <a:solidFill>
                  <a:srgbClr val="5F5F5F"/>
                </a:solidFill>
                <a:latin typeface="Trebuchet MS" pitchFamily="32" charset="0"/>
              </a:rPr>
              <a:t>programiranje </a:t>
            </a:r>
            <a:r>
              <a:rPr lang="pl-PL" sz="2000" dirty="0">
                <a:solidFill>
                  <a:srgbClr val="5F5F5F"/>
                </a:solidFill>
                <a:latin typeface="Trebuchet MS" pitchFamily="32" charset="0"/>
              </a:rPr>
              <a:t>u Scratch-u je potpuno vizualno - </a:t>
            </a:r>
            <a:r>
              <a:rPr lang="pl-PL" sz="2000" dirty="0" smtClean="0">
                <a:solidFill>
                  <a:srgbClr val="5F5F5F"/>
                </a:solidFill>
                <a:latin typeface="Trebuchet MS" pitchFamily="32" charset="0"/>
              </a:rPr>
              <a:t>djeca </a:t>
            </a:r>
            <a:r>
              <a:rPr lang="pl-PL" sz="2000" dirty="0">
                <a:solidFill>
                  <a:srgbClr val="5F5F5F"/>
                </a:solidFill>
                <a:latin typeface="Trebuchet MS" pitchFamily="32" charset="0"/>
              </a:rPr>
              <a:t>pišu programe tako što slažu gotove blokove u veće </a:t>
            </a:r>
            <a:r>
              <a:rPr lang="pl-PL" sz="2000" dirty="0" smtClean="0">
                <a:solidFill>
                  <a:srgbClr val="5F5F5F"/>
                </a:solidFill>
                <a:latin typeface="Trebuchet MS" pitchFamily="32" charset="0"/>
              </a:rPr>
              <a:t>konstrukcije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>
              <a:buNone/>
            </a:pPr>
            <a:endParaRPr lang="ta-IN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O alatu </a:t>
            </a:r>
            <a:r>
              <a:rPr lang="hr-HR" sz="4200" dirty="0" err="1" smtClean="0">
                <a:solidFill>
                  <a:srgbClr val="775F55"/>
                </a:solidFill>
                <a:sym typeface="Lucida Grande" charset="0"/>
              </a:rPr>
              <a:t>Scratch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12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7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O alatu </a:t>
            </a:r>
            <a:r>
              <a:rPr lang="hr-HR" sz="4200" dirty="0" err="1" smtClean="0">
                <a:solidFill>
                  <a:srgbClr val="775F55"/>
                </a:solidFill>
                <a:sym typeface="Lucida Grande" charset="0"/>
              </a:rPr>
              <a:t>Scratch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13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28" y="1124744"/>
            <a:ext cx="8712968" cy="4810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544" y="602128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/>
              <a:t>Korisničko sučelje </a:t>
            </a:r>
            <a:r>
              <a:rPr lang="hr-HR" sz="1400" i="1" dirty="0" err="1"/>
              <a:t>Scratcha</a:t>
            </a:r>
            <a:r>
              <a:rPr lang="hr-HR" sz="1400" i="1" dirty="0"/>
              <a:t> se sastoji od četiri glavne zone. Lijevo su blokovi koji su mladom programeru na raspolaganju i koje može slagati u skripte u središnjoj zoni programa. Gornji desni dio prozora je "pozornica" na kojoj se odvija program, a popis likova i pozornice je odmah </a:t>
            </a:r>
            <a:r>
              <a:rPr lang="hr-HR" sz="1400" i="1" dirty="0" smtClean="0"/>
              <a:t>ispod.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xmlns="" val="22758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50" y="4293095"/>
            <a:ext cx="2310659" cy="2304000"/>
          </a:xfrm>
          <a:prstGeom prst="rect">
            <a:avLst/>
          </a:prstGeom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14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272480" y="1473199"/>
            <a:ext cx="8832850" cy="4953000"/>
          </a:xfrm>
        </p:spPr>
        <p:txBody>
          <a:bodyPr/>
          <a:lstStyle/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 algn="ctr">
              <a:buNone/>
            </a:pPr>
            <a:r>
              <a:rPr lang="hr-HR" sz="5400" dirty="0" smtClean="0">
                <a:solidFill>
                  <a:srgbClr val="775F55"/>
                </a:solidFill>
                <a:latin typeface="ヒラギノ明朝 Pro W3"/>
                <a:ea typeface="ヒラギノ明朝 Pro W3"/>
                <a:cs typeface="ヒラギノ明朝 Pro W3"/>
              </a:rPr>
              <a:t>Što namjeravamo dalje?</a:t>
            </a:r>
            <a:endParaRPr lang="ta-IN" sz="5400" dirty="0" smtClean="0">
              <a:solidFill>
                <a:srgbClr val="775F55"/>
              </a:solidFill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pic>
        <p:nvPicPr>
          <p:cNvPr id="6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79316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2364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747" y="4835622"/>
            <a:ext cx="1850403" cy="1845071"/>
          </a:xfrm>
          <a:prstGeom prst="rect">
            <a:avLst/>
          </a:prstGeom>
        </p:spPr>
      </p:pic>
      <p:pic>
        <p:nvPicPr>
          <p:cNvPr id="9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143000"/>
            <a:ext cx="8832850" cy="4953000"/>
          </a:xfrm>
        </p:spPr>
        <p:txBody>
          <a:bodyPr/>
          <a:lstStyle/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p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otaknuti odličnim odazivom i kritikama, cilj nam je nastaviti s održavanjem radionica u našem edukacijskom centru (primarno tijekom školskih praznika)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radionice možemo održavati i u zainteresiranim školama, pri čemu škola osigurava prostor i opremu, a mi dovodimo predavače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idealan rasplet bio bi kada bi radionica ušla u nastavni plan i program, kao izborni predmet ili slobodna aktivnost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pl-PL" sz="2000" dirty="0" smtClean="0">
                <a:solidFill>
                  <a:srgbClr val="5F5F5F"/>
                </a:solidFill>
                <a:latin typeface="Trebuchet MS" pitchFamily="32" charset="0"/>
              </a:rPr>
              <a:t>za potrebe daljnjeg razvoja projekta osnovali smo udrugu „Programerko”, koja će se nadalje aktivno baviti promicanjem ideje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pl-PL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pl-PL" sz="2000" dirty="0" smtClean="0">
                <a:solidFill>
                  <a:srgbClr val="5F5F5F"/>
                </a:solidFill>
                <a:latin typeface="Trebuchet MS" pitchFamily="32" charset="0"/>
              </a:rPr>
              <a:t>...a otvoreni smo i za Vaše ideje!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>
              <a:buNone/>
            </a:pPr>
            <a:endParaRPr lang="ta-IN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Što namjeravamo dalje?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15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93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0294" y="3031976"/>
            <a:ext cx="8991600" cy="1981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a-IN" dirty="0"/>
              <a:t>Hvala! Q&amp;A</a:t>
            </a:r>
            <a:endParaRPr lang="en-US" b="1" cap="none" dirty="0">
              <a:latin typeface="+mn-lt"/>
              <a:ea typeface="+mj-ea"/>
              <a:cs typeface="+mj-cs"/>
            </a:endParaRPr>
          </a:p>
        </p:txBody>
      </p:sp>
      <p:sp>
        <p:nvSpPr>
          <p:cNvPr id="66563" name="Subtitle 8"/>
          <p:cNvSpPr>
            <a:spLocks noGrp="1"/>
          </p:cNvSpPr>
          <p:nvPr>
            <p:ph type="subTitle" idx="1"/>
          </p:nvPr>
        </p:nvSpPr>
        <p:spPr>
          <a:xfrm>
            <a:off x="2559050" y="6049963"/>
            <a:ext cx="7264400" cy="68580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Hrvoje-Stjepan Ilić, savjetnik za poslovna rješenja</a:t>
            </a:r>
          </a:p>
          <a:p>
            <a:r>
              <a:rPr lang="hr-HR" i="1" dirty="0" smtClean="0"/>
              <a:t>Rijeka, 13. 11. 2012.</a:t>
            </a:r>
            <a:endParaRPr lang="en-US" i="1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FD1B20A5-1646-C44C-98B8-7CAAB7ED0BD0}" type="slidenum">
              <a:rPr lang="en-US">
                <a:sym typeface="Lucida Grande" charset="0"/>
              </a:rPr>
              <a:pPr/>
              <a:t>16</a:t>
            </a:fld>
            <a:endParaRPr lang="en-US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95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775F55"/>
                </a:solidFill>
                <a:sym typeface="Lucida Grande" charset="0"/>
              </a:rPr>
              <a:t>Agenda</a:t>
            </a:r>
            <a:endParaRPr lang="en-US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2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32520" y="1473199"/>
            <a:ext cx="8832850" cy="4953000"/>
          </a:xfrm>
        </p:spPr>
        <p:txBody>
          <a:bodyPr/>
          <a:lstStyle/>
          <a:p>
            <a:pPr marL="457200" indent="-457200">
              <a:spcBef>
                <a:spcPts val="550"/>
              </a:spcBef>
              <a:buFont typeface="+mj-lt"/>
              <a:buAutoNum type="arabicPeriod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Vrlo kratko o CROZ-u</a:t>
            </a: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2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Kako je nastala ideja?</a:t>
            </a:r>
          </a:p>
          <a:p>
            <a:pPr marL="457200" indent="-457200">
              <a:spcBef>
                <a:spcPts val="550"/>
              </a:spcBef>
              <a:buFont typeface="+mj-lt"/>
              <a:buAutoNum type="arabicPeriod" startAt="2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O radionici</a:t>
            </a: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O alatu Scratch</a:t>
            </a: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Što namjeravamo dalje?</a:t>
            </a: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b="1" u="sng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Pitanja i odgovori</a:t>
            </a: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b="1" u="sng" dirty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b="1" u="sng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457200" indent="-457200">
              <a:spcBef>
                <a:spcPts val="550"/>
              </a:spcBef>
              <a:buFont typeface="+mj-lt"/>
              <a:buAutoNum type="arabicPeriod" startAt="3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>
              <a:buNone/>
            </a:pPr>
            <a:endParaRPr lang="ta-IN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pic>
        <p:nvPicPr>
          <p:cNvPr id="1026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72" y="4120916"/>
            <a:ext cx="2311958" cy="2305295"/>
          </a:xfrm>
          <a:prstGeom prst="rect">
            <a:avLst/>
          </a:prstGeom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3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272480" y="1473199"/>
            <a:ext cx="8832850" cy="4953000"/>
          </a:xfrm>
        </p:spPr>
        <p:txBody>
          <a:bodyPr/>
          <a:lstStyle/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 algn="ctr">
              <a:buNone/>
            </a:pPr>
            <a:r>
              <a:rPr lang="hr-HR" sz="5400" dirty="0" smtClean="0">
                <a:solidFill>
                  <a:srgbClr val="775F55"/>
                </a:solidFill>
                <a:latin typeface="ヒラギノ明朝 Pro W3"/>
                <a:ea typeface="ヒラギノ明朝 Pro W3"/>
                <a:cs typeface="ヒラギノ明朝 Pro W3"/>
              </a:rPr>
              <a:t>Vrlo kratko o CROZ-u</a:t>
            </a:r>
            <a:endParaRPr lang="ta-IN" sz="5400" dirty="0" smtClean="0">
              <a:solidFill>
                <a:srgbClr val="775F55"/>
              </a:solidFill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pic>
        <p:nvPicPr>
          <p:cNvPr id="6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79316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80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143000"/>
            <a:ext cx="8832850" cy="4953000"/>
          </a:xfrm>
        </p:spPr>
        <p:txBody>
          <a:bodyPr/>
          <a:lstStyle/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j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edna od najvećih hrvatskih informatičkih tvrtki, usmjerena uslugama u financijskom i javnom sektoru, te većim informatičkim sustavima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140+ zaposlenika, uredi u Hrvatskoj, Sloveniji i Srbiji 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posljednje tri godine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u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vrhu Deloitte liste „50 najbrže rastućih tehnoloških tvrtki u Srednjoj Europi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“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tehnologije: IBM, Oracle,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Alfresco, Liferay, Mule...</a:t>
            </a: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ISO 9001</a:t>
            </a: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Vrlo kratko o CROZ-u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4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pic>
        <p:nvPicPr>
          <p:cNvPr id="7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116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50" y="4293095"/>
            <a:ext cx="2310659" cy="2304000"/>
          </a:xfrm>
          <a:prstGeom prst="rect">
            <a:avLst/>
          </a:prstGeom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5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272480" y="1473199"/>
            <a:ext cx="8832850" cy="4953000"/>
          </a:xfrm>
        </p:spPr>
        <p:txBody>
          <a:bodyPr/>
          <a:lstStyle/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 algn="ctr">
              <a:buNone/>
            </a:pPr>
            <a:r>
              <a:rPr lang="hr-HR" sz="5400" dirty="0" smtClean="0">
                <a:solidFill>
                  <a:srgbClr val="775F55"/>
                </a:solidFill>
                <a:latin typeface="ヒラギノ明朝 Pro W3"/>
                <a:ea typeface="ヒラギノ明朝 Pro W3"/>
                <a:cs typeface="ヒラギノ明朝 Pro W3"/>
              </a:rPr>
              <a:t>Kako je nastala ideja?</a:t>
            </a:r>
            <a:endParaRPr lang="ta-IN" sz="5400" dirty="0" smtClean="0">
              <a:solidFill>
                <a:srgbClr val="775F55"/>
              </a:solidFill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pic>
        <p:nvPicPr>
          <p:cNvPr id="6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79316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865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143000"/>
            <a:ext cx="8832850" cy="4953000"/>
          </a:xfrm>
        </p:spPr>
        <p:txBody>
          <a:bodyPr/>
          <a:lstStyle/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kolega je, „surfajući webom“ (nejasno je je li to bilo tijekom radnog vremena), naišao na zanimljiv alat za rad s djecom (MIT Scratch)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s obzirom da na našim prostorima nismo našli da je itko djecu pokušao organizirano naučiti programirati, odlučili smo mi biti prvi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misao vodilja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: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sve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je manje mladih kandidata za posao s razvijenom sposobnošću za rješavanje problema te kreativnošću i željom za suočavanjem s novim izazovima na području informacijskih tehnologija</a:t>
            </a: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m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i smo odlučili krenuti od najmanjih i pokušavamo odgojno djelovati</a:t>
            </a: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odaziv i kritike su izvrsne, znači pogodili smo!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  <a:sym typeface="Wingdings" pitchFamily="2" charset="2"/>
              </a:rPr>
              <a:t></a:t>
            </a:r>
            <a:endParaRPr lang="sl-SI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Kako je nastala ideja?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6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pic>
        <p:nvPicPr>
          <p:cNvPr id="7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378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50" y="4293095"/>
            <a:ext cx="2310659" cy="2304000"/>
          </a:xfrm>
          <a:prstGeom prst="rect">
            <a:avLst/>
          </a:prstGeom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7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272480" y="1473199"/>
            <a:ext cx="8832850" cy="4953000"/>
          </a:xfrm>
        </p:spPr>
        <p:txBody>
          <a:bodyPr/>
          <a:lstStyle/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None/>
            </a:pPr>
            <a:endParaRPr lang="hr-HR" sz="2400" dirty="0">
              <a:latin typeface="ヒラギノ明朝 Pro W3"/>
              <a:ea typeface="ヒラギノ明朝 Pro W3"/>
              <a:cs typeface="ヒラギノ明朝 Pro W3"/>
            </a:endParaRPr>
          </a:p>
          <a:p>
            <a:pPr algn="ctr">
              <a:buNone/>
            </a:pPr>
            <a:r>
              <a:rPr lang="hr-HR" sz="5400" dirty="0" smtClean="0">
                <a:solidFill>
                  <a:srgbClr val="775F55"/>
                </a:solidFill>
                <a:latin typeface="ヒラギノ明朝 Pro W3"/>
                <a:ea typeface="ヒラギノ明朝 Pro W3"/>
                <a:cs typeface="ヒラギノ明朝 Pro W3"/>
              </a:rPr>
              <a:t>O radionici</a:t>
            </a:r>
            <a:endParaRPr lang="ta-IN" sz="5400" dirty="0" smtClean="0">
              <a:solidFill>
                <a:srgbClr val="775F55"/>
              </a:solidFill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pic>
        <p:nvPicPr>
          <p:cNvPr id="6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79316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85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4869172"/>
            <a:ext cx="1850403" cy="1845071"/>
          </a:xfrm>
          <a:prstGeom prst="rect">
            <a:avLst/>
          </a:prstGeom>
        </p:spPr>
      </p:pic>
      <p:pic>
        <p:nvPicPr>
          <p:cNvPr id="6" name="Picture 5" descr="check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747" y="4835622"/>
            <a:ext cx="1850403" cy="1845071"/>
          </a:xfrm>
          <a:prstGeom prst="rect">
            <a:avLst/>
          </a:prstGeom>
        </p:spPr>
      </p:pic>
      <p:pic>
        <p:nvPicPr>
          <p:cNvPr id="9" name="Picture 2" descr="CROZ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99" y="6050718"/>
            <a:ext cx="1232769" cy="5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143000"/>
            <a:ext cx="8832850" cy="4953000"/>
          </a:xfrm>
        </p:spPr>
        <p:txBody>
          <a:bodyPr/>
          <a:lstStyle/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namijenjena djeci od 7 – 12 godina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do sada održane 4 radionice, tijekom zimskih školskih praznika bit će organizirana i 5.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radionica traje 4 dana po 2 sata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nastavni program: rješavanje vježbi i problema, izrada igara, crtanje te stvaranje animacija</a:t>
            </a: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hr-HR" sz="2000" dirty="0" smtClean="0">
                <a:solidFill>
                  <a:srgbClr val="5F5F5F"/>
                </a:solidFill>
                <a:latin typeface="Trebuchet MS" pitchFamily="32" charset="0"/>
              </a:rPr>
              <a:t>p</a:t>
            </a:r>
            <a:r>
              <a:rPr lang="vi-VN" sz="2000" dirty="0" smtClean="0">
                <a:solidFill>
                  <a:srgbClr val="5F5F5F"/>
                </a:solidFill>
                <a:latin typeface="Trebuchet MS" pitchFamily="32" charset="0"/>
              </a:rPr>
              <a:t>rvi </a:t>
            </a:r>
            <a:r>
              <a:rPr lang="vi-VN" sz="2000" dirty="0">
                <a:solidFill>
                  <a:srgbClr val="5F5F5F"/>
                </a:solidFill>
                <a:latin typeface="Trebuchet MS" pitchFamily="32" charset="0"/>
              </a:rPr>
              <a:t>dan djeca </a:t>
            </a:r>
            <a:r>
              <a:rPr lang="hr-HR" sz="2000" dirty="0" smtClean="0">
                <a:solidFill>
                  <a:srgbClr val="5F5F5F"/>
                </a:solidFill>
                <a:latin typeface="Trebuchet MS" pitchFamily="32" charset="0"/>
              </a:rPr>
              <a:t>uče </a:t>
            </a:r>
            <a:r>
              <a:rPr lang="vi-VN" sz="2000" dirty="0" smtClean="0">
                <a:solidFill>
                  <a:srgbClr val="5F5F5F"/>
                </a:solidFill>
                <a:latin typeface="Trebuchet MS" pitchFamily="32" charset="0"/>
              </a:rPr>
              <a:t>osnove </a:t>
            </a:r>
            <a:r>
              <a:rPr lang="vi-VN" sz="2000" dirty="0">
                <a:solidFill>
                  <a:srgbClr val="5F5F5F"/>
                </a:solidFill>
                <a:latin typeface="Trebuchet MS" pitchFamily="32" charset="0"/>
              </a:rPr>
              <a:t>programiranja i elemente Scratch alata, a ostali dani su prilagođeni ovisno o uzrastu </a:t>
            </a:r>
            <a:r>
              <a:rPr lang="vi-VN" sz="2000" dirty="0" smtClean="0">
                <a:solidFill>
                  <a:srgbClr val="5F5F5F"/>
                </a:solidFill>
                <a:latin typeface="Trebuchet MS" pitchFamily="32" charset="0"/>
              </a:rPr>
              <a:t>djece</a:t>
            </a:r>
            <a:endParaRPr lang="hr-HR" sz="2000" dirty="0" smtClean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najveći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ponos i priznanje nakon završetka svake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radionice svakako </a:t>
            </a:r>
            <a:r>
              <a:rPr lang="sl-SI" sz="2000" dirty="0">
                <a:solidFill>
                  <a:srgbClr val="5F5F5F"/>
                </a:solidFill>
                <a:latin typeface="Trebuchet MS" pitchFamily="32" charset="0"/>
              </a:rPr>
              <a:t>su nam djeca koja nastave i kod kuće raditi sa </a:t>
            </a:r>
            <a:r>
              <a:rPr lang="sl-SI" sz="2000" dirty="0" smtClean="0">
                <a:solidFill>
                  <a:srgbClr val="5F5F5F"/>
                </a:solidFill>
                <a:latin typeface="Trebuchet MS" pitchFamily="32" charset="0"/>
              </a:rPr>
              <a:t>Scratch-om</a:t>
            </a: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 marL="0" indent="0" algn="ctr">
              <a:spcBef>
                <a:spcPts val="550"/>
              </a:spcBef>
              <a:buSzPct val="70000"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b="1" i="1" dirty="0">
              <a:solidFill>
                <a:srgbClr val="5F5F5F"/>
              </a:solidFill>
              <a:latin typeface="Trebuchet MS" pitchFamily="32" charset="0"/>
            </a:endParaRPr>
          </a:p>
          <a:p>
            <a:pPr marL="331788" indent="-331788">
              <a:spcBef>
                <a:spcPts val="550"/>
              </a:spcBef>
              <a:buSzPct val="70000"/>
              <a:buFont typeface="Monotype Sorts" charset="2"/>
              <a:buChar char="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sl-SI" sz="2000" dirty="0">
              <a:solidFill>
                <a:srgbClr val="5F5F5F"/>
              </a:solidFill>
              <a:latin typeface="Trebuchet MS" pitchFamily="32" charset="0"/>
            </a:endParaRPr>
          </a:p>
          <a:p>
            <a:pPr>
              <a:buNone/>
            </a:pPr>
            <a:endParaRPr lang="ta-IN" sz="2400" dirty="0" smtClean="0">
              <a:latin typeface="ヒラギノ明朝 Pro W3"/>
              <a:ea typeface="ヒラギノ明朝 Pro W3"/>
              <a:cs typeface="ヒラギノ明朝 Pro W3"/>
            </a:endParaRPr>
          </a:p>
          <a:p>
            <a:pPr>
              <a:buFont typeface="Wingdings" charset="2"/>
              <a:buNone/>
            </a:pPr>
            <a:endParaRPr lang="ta-IN" sz="2400" dirty="0" smtClean="0">
              <a:ea typeface="Arial" charset="0"/>
              <a:cs typeface="Arial" charset="0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>
                <a:solidFill>
                  <a:srgbClr val="775F55"/>
                </a:solidFill>
                <a:sym typeface="Lucida Grande" charset="0"/>
              </a:rPr>
              <a:t>O radionici</a:t>
            </a:r>
            <a:endParaRPr lang="en-US" sz="4200" dirty="0" smtClean="0">
              <a:solidFill>
                <a:srgbClr val="775F55"/>
              </a:solidFill>
              <a:sym typeface="Lucida Grande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21A80B-7CB2-8347-B465-9BC27040983A}" type="slidenum">
              <a:rPr lang="en-US">
                <a:latin typeface="Lucida Grande" charset="0"/>
                <a:sym typeface="Lucida Grande" charset="0"/>
              </a:rPr>
              <a:pPr>
                <a:defRPr/>
              </a:pPr>
              <a:t>8</a:t>
            </a:fld>
            <a:endParaRPr lang="en-US" dirty="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74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Atmosfera na radionici…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06B179-4971-A740-9FEB-C9C7C70AA3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196752"/>
            <a:ext cx="4590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217042"/>
            <a:ext cx="44119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311" y="2415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rebuchet MS" pitchFamily="34" charset="0"/>
              </a:rPr>
              <a:t>Mali asistent…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016" y="470011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rebuchet MS" pitchFamily="34" charset="0"/>
              </a:rPr>
              <a:t>Pauza…</a:t>
            </a:r>
            <a:endParaRPr lang="hr-HR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1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3_Office Theme">
  <a:themeElements>
    <a:clrScheme name="">
      <a:dk1>
        <a:srgbClr val="1C1C1C"/>
      </a:dk1>
      <a:lt1>
        <a:srgbClr val="FFFFFF"/>
      </a:lt1>
      <a:dk2>
        <a:srgbClr val="006ED2"/>
      </a:dk2>
      <a:lt2>
        <a:srgbClr val="969696"/>
      </a:lt2>
      <a:accent1>
        <a:srgbClr val="4BAAFF"/>
      </a:accent1>
      <a:accent2>
        <a:srgbClr val="EE8E00"/>
      </a:accent2>
      <a:accent3>
        <a:srgbClr val="FFFFFF"/>
      </a:accent3>
      <a:accent4>
        <a:srgbClr val="161616"/>
      </a:accent4>
      <a:accent5>
        <a:srgbClr val="B1D2FF"/>
      </a:accent5>
      <a:accent6>
        <a:srgbClr val="D88000"/>
      </a:accent6>
      <a:hlink>
        <a:srgbClr val="08018D"/>
      </a:hlink>
      <a:folHlink>
        <a:srgbClr val="73D714"/>
      </a:folHlink>
    </a:clrScheme>
    <a:fontScheme name="3_Office Theme">
      <a:majorFont>
        <a:latin typeface="Lucida Grande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Visual Blue template_Arial">
  <a:themeElements>
    <a:clrScheme name="">
      <a:dk1>
        <a:srgbClr val="1C1C1C"/>
      </a:dk1>
      <a:lt1>
        <a:srgbClr val="FFFFFF"/>
      </a:lt1>
      <a:dk2>
        <a:srgbClr val="006ED2"/>
      </a:dk2>
      <a:lt2>
        <a:srgbClr val="969696"/>
      </a:lt2>
      <a:accent1>
        <a:srgbClr val="4BAAFF"/>
      </a:accent1>
      <a:accent2>
        <a:srgbClr val="EE8E00"/>
      </a:accent2>
      <a:accent3>
        <a:srgbClr val="FFFFFF"/>
      </a:accent3>
      <a:accent4>
        <a:srgbClr val="161616"/>
      </a:accent4>
      <a:accent5>
        <a:srgbClr val="B1D2FF"/>
      </a:accent5>
      <a:accent6>
        <a:srgbClr val="D88000"/>
      </a:accent6>
      <a:hlink>
        <a:srgbClr val="08018D"/>
      </a:hlink>
      <a:folHlink>
        <a:srgbClr val="73D714"/>
      </a:folHlink>
    </a:clrScheme>
    <a:fontScheme name="7_Visual Blue template_Arial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7_Visual Blue template_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">
      <a:dk1>
        <a:srgbClr val="1C1C1C"/>
      </a:dk1>
      <a:lt1>
        <a:srgbClr val="FFFFFF"/>
      </a:lt1>
      <a:dk2>
        <a:srgbClr val="006ED2"/>
      </a:dk2>
      <a:lt2>
        <a:srgbClr val="969696"/>
      </a:lt2>
      <a:accent1>
        <a:srgbClr val="4BAAFF"/>
      </a:accent1>
      <a:accent2>
        <a:srgbClr val="EE8E00"/>
      </a:accent2>
      <a:accent3>
        <a:srgbClr val="FFFFFF"/>
      </a:accent3>
      <a:accent4>
        <a:srgbClr val="161616"/>
      </a:accent4>
      <a:accent5>
        <a:srgbClr val="B1D2FF"/>
      </a:accent5>
      <a:accent6>
        <a:srgbClr val="D88000"/>
      </a:accent6>
      <a:hlink>
        <a:srgbClr val="08018D"/>
      </a:hlink>
      <a:folHlink>
        <a:srgbClr val="73D714"/>
      </a:folHlink>
    </a:clrScheme>
    <a:fontScheme name="2_Office Theme">
      <a:majorFont>
        <a:latin typeface="Lucida Grande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">
      <a:dk1>
        <a:srgbClr val="1C1C1C"/>
      </a:dk1>
      <a:lt1>
        <a:srgbClr val="FFFFFF"/>
      </a:lt1>
      <a:dk2>
        <a:srgbClr val="006ED2"/>
      </a:dk2>
      <a:lt2>
        <a:srgbClr val="969696"/>
      </a:lt2>
      <a:accent1>
        <a:srgbClr val="4BAAFF"/>
      </a:accent1>
      <a:accent2>
        <a:srgbClr val="EE8E00"/>
      </a:accent2>
      <a:accent3>
        <a:srgbClr val="FFFFFF"/>
      </a:accent3>
      <a:accent4>
        <a:srgbClr val="161616"/>
      </a:accent4>
      <a:accent5>
        <a:srgbClr val="B1D2FF"/>
      </a:accent5>
      <a:accent6>
        <a:srgbClr val="D88000"/>
      </a:accent6>
      <a:hlink>
        <a:srgbClr val="08018D"/>
      </a:hlink>
      <a:folHlink>
        <a:srgbClr val="73D714"/>
      </a:folHlink>
    </a:clrScheme>
    <a:fontScheme name="1_Office Theme">
      <a:majorFont>
        <a:latin typeface="Lucida Grande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E00"/>
        </a:solidFill>
        <a:ln w="127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C1C1C"/>
            </a:solidFill>
            <a:effectLst/>
            <a:latin typeface="Arial" pitchFamily="-107" charset="0"/>
            <a:ea typeface="ヒラギノ角ゴ ProN W3" pitchFamily="-107" charset="-128"/>
            <a:cs typeface="ヒラギノ角ゴ ProN W3" pitchFamily="-107" charset="-128"/>
            <a:sym typeface="Arial" pitchFamily="-107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8712</TotalTime>
  <Pages>0</Pages>
  <Words>625</Words>
  <Characters>0</Characters>
  <Application>Microsoft Office PowerPoint</Application>
  <PresentationFormat>A4 Paper (210x297 mm)</PresentationFormat>
  <Lines>0</Lines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3_Office Theme</vt:lpstr>
      <vt:lpstr>7_Visual Blue template_Arial</vt:lpstr>
      <vt:lpstr>5_Office Theme</vt:lpstr>
      <vt:lpstr>1_Office Theme</vt:lpstr>
      <vt:lpstr>Median</vt:lpstr>
      <vt:lpstr>„I djeca mogu naučiti programirati”</vt:lpstr>
      <vt:lpstr>Agenda</vt:lpstr>
      <vt:lpstr>Slide 3</vt:lpstr>
      <vt:lpstr>Vrlo kratko o CROZ-u</vt:lpstr>
      <vt:lpstr>Slide 5</vt:lpstr>
      <vt:lpstr>Kako je nastala ideja?</vt:lpstr>
      <vt:lpstr>Slide 7</vt:lpstr>
      <vt:lpstr>O radionici</vt:lpstr>
      <vt:lpstr>Atmosfera na radionici…</vt:lpstr>
      <vt:lpstr>A evo što kažu djeca i njihovi roditelji…</vt:lpstr>
      <vt:lpstr>Slide 11</vt:lpstr>
      <vt:lpstr>O alatu Scratch</vt:lpstr>
      <vt:lpstr>O alatu Scratch</vt:lpstr>
      <vt:lpstr>Slide 14</vt:lpstr>
      <vt:lpstr>Što namjeravamo dalje?</vt:lpstr>
      <vt:lpstr>Hvala! 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</dc:title>
  <dc:creator>Alfresco</dc:creator>
  <cp:keywords>Alfresco, Presentation, Open Source, ECM</cp:keywords>
  <cp:lastModifiedBy>jtingle</cp:lastModifiedBy>
  <cp:revision>491</cp:revision>
  <cp:lastPrinted>2008-09-24T15:17:31Z</cp:lastPrinted>
  <dcterms:created xsi:type="dcterms:W3CDTF">2011-05-06T07:50:33Z</dcterms:created>
  <dcterms:modified xsi:type="dcterms:W3CDTF">2012-11-09T15:45:26Z</dcterms:modified>
</cp:coreProperties>
</file>