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emf" ContentType="image/x-emf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7" r:id="rId3"/>
    <p:sldMasterId id="2147483670" r:id="rId4"/>
    <p:sldMasterId id="2147483688" r:id="rId5"/>
  </p:sldMasterIdLst>
  <p:notesMasterIdLst>
    <p:notesMasterId r:id="rId24"/>
  </p:notesMasterIdLst>
  <p:handoutMasterIdLst>
    <p:handoutMasterId r:id="rId25"/>
  </p:handoutMasterIdLst>
  <p:sldIdLst>
    <p:sldId id="256" r:id="rId6"/>
    <p:sldId id="257" r:id="rId7"/>
    <p:sldId id="260" r:id="rId8"/>
    <p:sldId id="262" r:id="rId9"/>
    <p:sldId id="264" r:id="rId10"/>
    <p:sldId id="274" r:id="rId11"/>
    <p:sldId id="276" r:id="rId12"/>
    <p:sldId id="272" r:id="rId13"/>
    <p:sldId id="265" r:id="rId14"/>
    <p:sldId id="273" r:id="rId15"/>
    <p:sldId id="266" r:id="rId16"/>
    <p:sldId id="268" r:id="rId17"/>
    <p:sldId id="269" r:id="rId18"/>
    <p:sldId id="270" r:id="rId19"/>
    <p:sldId id="275" r:id="rId20"/>
    <p:sldId id="271" r:id="rId21"/>
    <p:sldId id="277" r:id="rId22"/>
    <p:sldId id="261" r:id="rId23"/>
  </p:sldIdLst>
  <p:sldSz cx="9906000" cy="6858000" type="A4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8ED5"/>
    <a:srgbClr val="000000"/>
    <a:srgbClr val="4785D1"/>
    <a:srgbClr val="4F77D6"/>
    <a:srgbClr val="71706E"/>
    <a:srgbClr val="8A91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3" autoAdjust="0"/>
    <p:restoredTop sz="94660"/>
  </p:normalViewPr>
  <p:slideViewPr>
    <p:cSldViewPr>
      <p:cViewPr varScale="1">
        <p:scale>
          <a:sx n="72" d="100"/>
          <a:sy n="72" d="100"/>
        </p:scale>
        <p:origin x="-912" y="-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83CC6-03B8-4CD0-A8B5-A52973EF280B}" type="datetimeFigureOut">
              <a:rPr lang="hr-HR" smtClean="0"/>
              <a:pPr/>
              <a:t>7.11.2012.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F4672-8106-440B-8ABA-2636C05181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80335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1BDA09F-090A-4E12-AE95-BE87FF8A341E}" type="datetimeFigureOut">
              <a:rPr lang="en-US"/>
              <a:pPr>
                <a:defRPr/>
              </a:pPr>
              <a:t>11/7/2012</a:t>
            </a:fld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D7D48E7-0172-4271-9EEC-90220D4FD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00456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r-HR" smtClean="0"/>
              <a:t>naslovna01</a:t>
            </a: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r-HR" smtClean="0"/>
              <a:t>naslovna02</a:t>
            </a: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D48E7-0172-4271-9EEC-90220D4FD3F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1921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9527" y="2786058"/>
            <a:ext cx="7506943" cy="500066"/>
          </a:xfrm>
          <a:prstGeom prst="rect">
            <a:avLst/>
          </a:prstGeom>
        </p:spPr>
        <p:txBody>
          <a:bodyPr tIns="0" rIns="0"/>
          <a:lstStyle>
            <a:lvl1pPr>
              <a:defRPr sz="36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9088" y="3357562"/>
            <a:ext cx="5417382" cy="2352676"/>
          </a:xfrm>
          <a:prstGeom prst="rect">
            <a:avLst/>
          </a:prstGeom>
        </p:spPr>
        <p:txBody>
          <a:bodyPr tIns="0" rIns="0"/>
          <a:lstStyle>
            <a:lvl1pPr marL="0" indent="0" algn="r">
              <a:spcBef>
                <a:spcPts val="0"/>
              </a:spcBef>
              <a:buNone/>
              <a:defRPr sz="2700" b="1">
                <a:solidFill>
                  <a:srgbClr val="558ED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r-H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DF20555-C03F-421D-A63B-5E237856669F}" type="datetimeFigureOut">
              <a:rPr lang="sr-Latn-CS"/>
              <a:pPr>
                <a:defRPr/>
              </a:pPr>
              <a:t>7.11.2012</a:t>
            </a:fld>
            <a:endParaRPr lang="hr-HR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826C13D-5D14-42E3-AAF9-6DE8639BCC9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00042"/>
            <a:ext cx="8915400" cy="917596"/>
          </a:xfrm>
        </p:spPr>
        <p:txBody>
          <a:bodyPr lIns="0" tIns="72000">
            <a:normAutofit/>
          </a:bodyPr>
          <a:lstStyle>
            <a:lvl1pPr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7200" cy="4525963"/>
          </a:xfrm>
        </p:spPr>
        <p:txBody>
          <a:bodyPr lIns="0"/>
          <a:lstStyle>
            <a:lvl1pPr>
              <a:defRPr sz="3100">
                <a:solidFill>
                  <a:schemeClr val="tx1"/>
                </a:solidFill>
                <a:latin typeface="Myriad Pro" pitchFamily="34" charset="0"/>
              </a:defRPr>
            </a:lvl1pPr>
            <a:lvl2pPr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>
              <a:defRPr>
                <a:solidFill>
                  <a:schemeClr val="tx1"/>
                </a:solidFill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" y="6356350"/>
            <a:ext cx="2311400" cy="365125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96C67DC-C87F-4178-A457-4DD518A34D0E}" type="datetimeFigureOut">
              <a:rPr lang="sr-Latn-CS"/>
              <a:pPr>
                <a:defRPr/>
              </a:pPr>
              <a:t>7.11.2012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7913" y="6356350"/>
            <a:ext cx="2311400" cy="365125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9E5AF52-4A87-4D72-873D-AC0B39F5A69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00042"/>
            <a:ext cx="8915400" cy="917596"/>
          </a:xfrm>
        </p:spPr>
        <p:txBody>
          <a:bodyPr lIns="0" tIns="7200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7200" cy="4525963"/>
          </a:xfrm>
        </p:spPr>
        <p:txBody>
          <a:bodyPr lIns="0"/>
          <a:lstStyle>
            <a:lvl1pPr>
              <a:buFont typeface="Arial" pitchFamily="34" charset="0"/>
              <a:buChar char="•"/>
              <a:defRPr sz="3100">
                <a:solidFill>
                  <a:schemeClr val="tx1"/>
                </a:solidFill>
                <a:latin typeface="Myriad Pro" pitchFamily="34" charset="0"/>
              </a:defRPr>
            </a:lvl1pPr>
            <a:lvl2pPr>
              <a:buFont typeface="Arial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>
              <a:buFont typeface="Arial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>
              <a:buFont typeface="Arial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" y="6356350"/>
            <a:ext cx="2311400" cy="365125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0373C0B-CA38-4444-BF4F-423CD11F3640}" type="datetimeFigureOut">
              <a:rPr lang="sr-Latn-CS"/>
              <a:pPr>
                <a:defRPr/>
              </a:pPr>
              <a:t>7.11.2012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7913" y="6356350"/>
            <a:ext cx="2311400" cy="365125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CEBCF69-0445-465D-906C-8C041E3537AB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7296" y="4077072"/>
            <a:ext cx="159171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5163" y="6056591"/>
            <a:ext cx="79585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7" r:id="rId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7F7F7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1442667-85C8-48AE-880B-B4E74A749BD2}" type="datetimeFigureOut">
              <a:rPr lang="sr-Latn-CS"/>
              <a:pPr>
                <a:defRPr/>
              </a:pPr>
              <a:t>7.11.2012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70788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4748BD1-3B08-4B26-A32A-E0A3C3D1231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pic>
        <p:nvPicPr>
          <p:cNvPr id="7" name="Picture 6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6736" y="6179592"/>
            <a:ext cx="79585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558ED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1058BD71-B8AD-4EFF-836B-A8E77BC9E9E1}" type="datetimeFigureOut">
              <a:rPr lang="sr-Latn-CS"/>
              <a:pPr>
                <a:defRPr/>
              </a:pPr>
              <a:t>7.11.2012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70788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B3960C3-A581-48C8-9721-5A16FAFD2B9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pic>
        <p:nvPicPr>
          <p:cNvPr id="10" name="Picture 9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604" y="6062851"/>
            <a:ext cx="79585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558ED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E0AD0241-A1B9-4353-BFD4-5EFFA31C15A7}" type="datetimeFigureOut">
              <a:rPr lang="sr-Latn-CS"/>
              <a:pPr>
                <a:defRPr/>
              </a:pPr>
              <a:t>7.11.2012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70788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AE77ECD8-13A1-4DCB-A749-21505FC783F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pic>
        <p:nvPicPr>
          <p:cNvPr id="10" name="Picture 9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6261" y="6052244"/>
            <a:ext cx="79585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cert.hr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image" Target="../media/image8.pn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„Nametnuti automatizam”</a:t>
            </a:r>
            <a:endParaRPr lang="hr-H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0632" y="1700808"/>
            <a:ext cx="6658954" cy="3917032"/>
          </a:xfrm>
        </p:spPr>
      </p:pic>
    </p:spTree>
    <p:extLst>
      <p:ext uri="{BB962C8B-B14F-4D97-AF65-F5344CB8AC3E}">
        <p14:creationId xmlns:p14="http://schemas.microsoft.com/office/powerpoint/2010/main" xmlns="" val="73005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primjeri širenja malvera...</a:t>
            </a:r>
            <a:endParaRPr lang="hr-H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8744" y="1615320"/>
            <a:ext cx="4153070" cy="3375683"/>
          </a:xfrm>
        </p:spPr>
      </p:pic>
    </p:spTree>
    <p:extLst>
      <p:ext uri="{BB962C8B-B14F-4D97-AF65-F5344CB8AC3E}">
        <p14:creationId xmlns:p14="http://schemas.microsoft.com/office/powerpoint/2010/main" xmlns="" val="114069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268" y="0"/>
            <a:ext cx="5445176" cy="6021288"/>
          </a:xfrm>
        </p:spPr>
      </p:pic>
      <p:sp>
        <p:nvSpPr>
          <p:cNvPr id="8" name="TextBox 7"/>
          <p:cNvSpPr txBox="1"/>
          <p:nvPr/>
        </p:nvSpPr>
        <p:spPr>
          <a:xfrm>
            <a:off x="5961112" y="1772816"/>
            <a:ext cx="37444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>
                <a:solidFill>
                  <a:srgbClr val="FF0000"/>
                </a:solidFill>
              </a:rPr>
              <a:t>http</a:t>
            </a:r>
            <a:r>
              <a:rPr lang="hr-HR" smtClean="0">
                <a:solidFill>
                  <a:srgbClr val="FF0000"/>
                </a:solidFill>
              </a:rPr>
              <a:t>://*****.</a:t>
            </a:r>
            <a:r>
              <a:rPr lang="hr-HR">
                <a:solidFill>
                  <a:srgbClr val="FF0000"/>
                </a:solidFill>
              </a:rPr>
              <a:t>cto.lu/</a:t>
            </a:r>
            <a:r>
              <a:rPr lang="hr-HR" err="1">
                <a:solidFill>
                  <a:srgbClr val="FF0000"/>
                </a:solidFill>
              </a:rPr>
              <a:t>videli</a:t>
            </a:r>
            <a:r>
              <a:rPr lang="hr-HR">
                <a:solidFill>
                  <a:srgbClr val="FF0000"/>
                </a:solidFill>
              </a:rPr>
              <a:t>-su-</a:t>
            </a:r>
            <a:r>
              <a:rPr lang="hr-HR" err="1">
                <a:solidFill>
                  <a:srgbClr val="FF0000"/>
                </a:solidFill>
              </a:rPr>
              <a:t>svasta</a:t>
            </a:r>
            <a:r>
              <a:rPr lang="hr-HR">
                <a:solidFill>
                  <a:srgbClr val="FF0000"/>
                </a:solidFill>
              </a:rPr>
              <a:t>-ali-ovo-do-sada-nikada/?</a:t>
            </a:r>
            <a:r>
              <a:rPr lang="hr-HR" err="1">
                <a:solidFill>
                  <a:srgbClr val="FF0000"/>
                </a:solidFill>
              </a:rPr>
              <a:t>fb</a:t>
            </a:r>
            <a:r>
              <a:rPr lang="hr-HR">
                <a:solidFill>
                  <a:srgbClr val="FF0000"/>
                </a:solidFill>
              </a:rPr>
              <a:t>_</a:t>
            </a:r>
            <a:r>
              <a:rPr lang="hr-HR" err="1">
                <a:solidFill>
                  <a:srgbClr val="FF0000"/>
                </a:solidFill>
              </a:rPr>
              <a:t>action</a:t>
            </a:r>
            <a:r>
              <a:rPr lang="hr-HR">
                <a:solidFill>
                  <a:srgbClr val="FF0000"/>
                </a:solidFill>
              </a:rPr>
              <a:t>_</a:t>
            </a:r>
            <a:r>
              <a:rPr lang="hr-HR" err="1">
                <a:solidFill>
                  <a:srgbClr val="FF0000"/>
                </a:solidFill>
              </a:rPr>
              <a:t>ids</a:t>
            </a:r>
            <a:r>
              <a:rPr lang="hr-HR">
                <a:solidFill>
                  <a:srgbClr val="FF0000"/>
                </a:solidFill>
              </a:rPr>
              <a:t>=3875190274879&amp;</a:t>
            </a:r>
            <a:r>
              <a:rPr lang="hr-HR" err="1">
                <a:solidFill>
                  <a:srgbClr val="FF0000"/>
                </a:solidFill>
              </a:rPr>
              <a:t>fb</a:t>
            </a:r>
            <a:r>
              <a:rPr lang="hr-HR">
                <a:solidFill>
                  <a:srgbClr val="FF0000"/>
                </a:solidFill>
              </a:rPr>
              <a:t>_</a:t>
            </a:r>
            <a:r>
              <a:rPr lang="hr-HR" err="1">
                <a:solidFill>
                  <a:srgbClr val="FF0000"/>
                </a:solidFill>
              </a:rPr>
              <a:t>action</a:t>
            </a:r>
            <a:r>
              <a:rPr lang="hr-HR">
                <a:solidFill>
                  <a:srgbClr val="FF0000"/>
                </a:solidFill>
              </a:rPr>
              <a:t>_</a:t>
            </a:r>
            <a:r>
              <a:rPr lang="hr-HR" err="1">
                <a:solidFill>
                  <a:srgbClr val="FF0000"/>
                </a:solidFill>
              </a:rPr>
              <a:t>types</a:t>
            </a:r>
            <a:r>
              <a:rPr lang="hr-HR">
                <a:solidFill>
                  <a:srgbClr val="FF0000"/>
                </a:solidFill>
              </a:rPr>
              <a:t>=</a:t>
            </a:r>
            <a:r>
              <a:rPr lang="hr-HR" err="1">
                <a:solidFill>
                  <a:srgbClr val="FF0000"/>
                </a:solidFill>
              </a:rPr>
              <a:t>og.likes</a:t>
            </a:r>
            <a:r>
              <a:rPr lang="hr-HR">
                <a:solidFill>
                  <a:srgbClr val="FF0000"/>
                </a:solidFill>
              </a:rPr>
              <a:t>&amp;</a:t>
            </a:r>
            <a:r>
              <a:rPr lang="hr-HR" err="1">
                <a:solidFill>
                  <a:srgbClr val="FF0000"/>
                </a:solidFill>
              </a:rPr>
              <a:t>fb</a:t>
            </a:r>
            <a:r>
              <a:rPr lang="hr-HR">
                <a:solidFill>
                  <a:srgbClr val="FF0000"/>
                </a:solidFill>
              </a:rPr>
              <a:t>_</a:t>
            </a:r>
            <a:r>
              <a:rPr lang="hr-HR" err="1">
                <a:solidFill>
                  <a:srgbClr val="FF0000"/>
                </a:solidFill>
              </a:rPr>
              <a:t>source</a:t>
            </a:r>
            <a:r>
              <a:rPr lang="hr-HR">
                <a:solidFill>
                  <a:srgbClr val="FF0000"/>
                </a:solidFill>
              </a:rPr>
              <a:t>=</a:t>
            </a:r>
            <a:r>
              <a:rPr lang="hr-HR" err="1">
                <a:solidFill>
                  <a:srgbClr val="FF0000"/>
                </a:solidFill>
              </a:rPr>
              <a:t>other</a:t>
            </a:r>
            <a:r>
              <a:rPr lang="hr-HR">
                <a:solidFill>
                  <a:srgbClr val="FF0000"/>
                </a:solidFill>
              </a:rPr>
              <a:t>_</a:t>
            </a:r>
            <a:r>
              <a:rPr lang="hr-HR" err="1">
                <a:solidFill>
                  <a:srgbClr val="FF0000"/>
                </a:solidFill>
              </a:rPr>
              <a:t>multiline</a:t>
            </a:r>
            <a:r>
              <a:rPr lang="hr-HR">
                <a:solidFill>
                  <a:srgbClr val="FF0000"/>
                </a:solidFill>
              </a:rPr>
              <a:t>&amp;</a:t>
            </a:r>
            <a:r>
              <a:rPr lang="hr-HR" err="1">
                <a:solidFill>
                  <a:srgbClr val="FF0000"/>
                </a:solidFill>
              </a:rPr>
              <a:t>action</a:t>
            </a:r>
            <a:r>
              <a:rPr lang="hr-HR">
                <a:solidFill>
                  <a:srgbClr val="FF0000"/>
                </a:solidFill>
              </a:rPr>
              <a:t>_</a:t>
            </a:r>
            <a:r>
              <a:rPr lang="hr-HR" err="1">
                <a:solidFill>
                  <a:srgbClr val="FF0000"/>
                </a:solidFill>
              </a:rPr>
              <a:t>object</a:t>
            </a:r>
            <a:r>
              <a:rPr lang="hr-HR">
                <a:solidFill>
                  <a:srgbClr val="FF0000"/>
                </a:solidFill>
              </a:rPr>
              <a:t>_</a:t>
            </a:r>
            <a:r>
              <a:rPr lang="hr-HR" err="1">
                <a:solidFill>
                  <a:srgbClr val="FF0000"/>
                </a:solidFill>
              </a:rPr>
              <a:t>map</a:t>
            </a:r>
            <a:r>
              <a:rPr lang="hr-HR">
                <a:solidFill>
                  <a:srgbClr val="FF0000"/>
                </a:solidFill>
              </a:rPr>
              <a:t>=%7B%223875190274879%22%3A363144633777288%7D&amp;</a:t>
            </a:r>
            <a:r>
              <a:rPr lang="hr-HR" err="1">
                <a:solidFill>
                  <a:srgbClr val="FF0000"/>
                </a:solidFill>
              </a:rPr>
              <a:t>action</a:t>
            </a:r>
            <a:r>
              <a:rPr lang="hr-HR">
                <a:solidFill>
                  <a:srgbClr val="FF0000"/>
                </a:solidFill>
              </a:rPr>
              <a:t>_</a:t>
            </a:r>
            <a:r>
              <a:rPr lang="hr-HR" err="1">
                <a:solidFill>
                  <a:srgbClr val="FF0000"/>
                </a:solidFill>
              </a:rPr>
              <a:t>type</a:t>
            </a:r>
            <a:r>
              <a:rPr lang="hr-HR">
                <a:solidFill>
                  <a:srgbClr val="FF0000"/>
                </a:solidFill>
              </a:rPr>
              <a:t>_</a:t>
            </a:r>
            <a:r>
              <a:rPr lang="hr-HR" err="1">
                <a:solidFill>
                  <a:srgbClr val="FF0000"/>
                </a:solidFill>
              </a:rPr>
              <a:t>map</a:t>
            </a:r>
            <a:r>
              <a:rPr lang="hr-HR">
                <a:solidFill>
                  <a:srgbClr val="FF0000"/>
                </a:solidFill>
              </a:rPr>
              <a:t>=%7B%223875190274879%22%3A%22og.likes%22%7D&amp;</a:t>
            </a:r>
            <a:r>
              <a:rPr lang="hr-HR" err="1">
                <a:solidFill>
                  <a:srgbClr val="FF0000"/>
                </a:solidFill>
              </a:rPr>
              <a:t>action</a:t>
            </a:r>
            <a:r>
              <a:rPr lang="hr-HR">
                <a:solidFill>
                  <a:srgbClr val="FF0000"/>
                </a:solidFill>
              </a:rPr>
              <a:t>_</a:t>
            </a:r>
            <a:r>
              <a:rPr lang="hr-HR" err="1">
                <a:solidFill>
                  <a:srgbClr val="FF0000"/>
                </a:solidFill>
              </a:rPr>
              <a:t>ref</a:t>
            </a:r>
            <a:r>
              <a:rPr lang="hr-HR">
                <a:solidFill>
                  <a:srgbClr val="FF0000"/>
                </a:solidFill>
              </a:rPr>
              <a:t>_</a:t>
            </a:r>
            <a:r>
              <a:rPr lang="hr-HR" err="1">
                <a:solidFill>
                  <a:srgbClr val="FF0000"/>
                </a:solidFill>
              </a:rPr>
              <a:t>map</a:t>
            </a:r>
            <a:r>
              <a:rPr lang="hr-HR">
                <a:solidFill>
                  <a:srgbClr val="FF0000"/>
                </a:solidFill>
              </a:rPr>
              <a:t>=%5B%5D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656856" y="1988840"/>
            <a:ext cx="2232248" cy="72008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9556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8664" y="116632"/>
            <a:ext cx="5976664" cy="5926776"/>
          </a:xfrm>
        </p:spPr>
      </p:pic>
    </p:spTree>
    <p:extLst>
      <p:ext uri="{BB962C8B-B14F-4D97-AF65-F5344CB8AC3E}">
        <p14:creationId xmlns:p14="http://schemas.microsoft.com/office/powerpoint/2010/main" xmlns="" val="207551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528" y="1124744"/>
            <a:ext cx="384324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5047" y="1124744"/>
            <a:ext cx="3657223" cy="400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7011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Rješenje </a:t>
            </a:r>
            <a:r>
              <a:rPr lang="hr-HR" err="1" smtClean="0"/>
              <a:t>problema..</a:t>
            </a:r>
            <a:r>
              <a:rPr lang="hr-HR" smtClean="0"/>
              <a:t>.</a:t>
            </a:r>
            <a:endParaRPr lang="hr-H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4769" y="1844825"/>
            <a:ext cx="3816424" cy="3102052"/>
          </a:xfrm>
        </p:spPr>
      </p:pic>
    </p:spTree>
    <p:extLst>
      <p:ext uri="{BB962C8B-B14F-4D97-AF65-F5344CB8AC3E}">
        <p14:creationId xmlns:p14="http://schemas.microsoft.com/office/powerpoint/2010/main" xmlns="" val="27239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Informiranost !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sz="3600" b="1" smtClean="0"/>
          </a:p>
          <a:p>
            <a:pPr marL="0" indent="0">
              <a:buNone/>
            </a:pPr>
            <a:r>
              <a:rPr lang="hr-HR" sz="3600" b="1" smtClean="0">
                <a:hlinkClick r:id="rId2"/>
              </a:rPr>
              <a:t>www.cert.hr</a:t>
            </a:r>
            <a:endParaRPr lang="hr-HR" sz="3600" b="1" smtClean="0"/>
          </a:p>
          <a:p>
            <a:pPr marL="0" indent="0">
              <a:buNone/>
            </a:pPr>
            <a:endParaRPr lang="hr-HR" sz="3600" b="1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4968" y="260648"/>
            <a:ext cx="4536504" cy="63112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4968" y="260648"/>
            <a:ext cx="4536504" cy="641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106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Vrlo korisni programčići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3200" smtClean="0"/>
              <a:t>dodaci za web preglednike:</a:t>
            </a:r>
          </a:p>
          <a:p>
            <a:pPr lvl="1"/>
            <a:r>
              <a:rPr lang="hr-HR" sz="2900" smtClean="0"/>
              <a:t>NoScript (Mozilla Firefox</a:t>
            </a:r>
            <a:r>
              <a:rPr lang="hr-HR" sz="2900"/>
              <a:t>)</a:t>
            </a:r>
          </a:p>
          <a:p>
            <a:pPr lvl="1"/>
            <a:r>
              <a:rPr lang="hr-HR" sz="2900"/>
              <a:t>NotScripts </a:t>
            </a:r>
            <a:r>
              <a:rPr lang="hr-HR" sz="2900" smtClean="0"/>
              <a:t>(Google Chrome)</a:t>
            </a:r>
          </a:p>
          <a:p>
            <a:pPr marL="0" indent="0">
              <a:buNone/>
            </a:pPr>
            <a:endParaRPr lang="hr-HR" sz="3200"/>
          </a:p>
          <a:p>
            <a:pPr marL="0" indent="0">
              <a:buNone/>
            </a:pPr>
            <a:r>
              <a:rPr lang="hr-HR" sz="3200"/>
              <a:t>KeePass (za lozinke</a:t>
            </a:r>
            <a:r>
              <a:rPr lang="hr-HR" sz="3200" smtClean="0"/>
              <a:t>) + [Dropbox (AA!)]</a:t>
            </a:r>
            <a:endParaRPr lang="hr-HR" sz="3200"/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0995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acebook_crtic_bezglav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2600" y="548680"/>
            <a:ext cx="6720746" cy="5040560"/>
          </a:xfrm>
        </p:spPr>
      </p:pic>
    </p:spTree>
    <p:extLst>
      <p:ext uri="{BB962C8B-B14F-4D97-AF65-F5344CB8AC3E}">
        <p14:creationId xmlns:p14="http://schemas.microsoft.com/office/powerpoint/2010/main" xmlns="" val="330369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ctrTitle"/>
          </p:nvPr>
        </p:nvSpPr>
        <p:spPr bwMode="auto">
          <a:xfrm>
            <a:off x="2865438" y="2786063"/>
            <a:ext cx="6731000" cy="500062"/>
          </a:xfrm>
          <a:noFill/>
          <a:ln>
            <a:miter lim="800000"/>
            <a:headEnd/>
            <a:tailEnd/>
          </a:ln>
        </p:spPr>
        <p:txBody>
          <a:bodyPr vert="horz" wrap="square" l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cap="none" smtClean="0"/>
              <a:t>MODERNI MALVER</a:t>
            </a:r>
            <a:br>
              <a:rPr lang="hr-HR" cap="none" smtClean="0"/>
            </a:br>
            <a:r>
              <a:rPr lang="hr-HR" cap="none" smtClean="0"/>
              <a:t>NA FACEBOOKU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8864" y="1628800"/>
            <a:ext cx="2460671" cy="30963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0592" y="116632"/>
            <a:ext cx="7128792" cy="5877097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2270" y="980728"/>
            <a:ext cx="790859" cy="841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1528" y="1136540"/>
            <a:ext cx="521630" cy="4922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7016" y="476672"/>
            <a:ext cx="1176648" cy="7830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7038" y="2564904"/>
            <a:ext cx="1207021" cy="12070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3200" y="1537435"/>
            <a:ext cx="620436" cy="2585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7373" y="1426458"/>
            <a:ext cx="724379" cy="3726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1704" y="1795950"/>
            <a:ext cx="490735" cy="4907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9808" y="1742664"/>
            <a:ext cx="603644" cy="4521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9891" y="868175"/>
            <a:ext cx="876853" cy="5835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7038" y="1322324"/>
            <a:ext cx="816114" cy="2587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0706" y="1686796"/>
            <a:ext cx="752816" cy="5638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5095" y="1635286"/>
            <a:ext cx="539502" cy="5395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7256" y="4007288"/>
            <a:ext cx="1464867" cy="10972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512" y="2764231"/>
            <a:ext cx="648001" cy="6061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2270" y="4291751"/>
            <a:ext cx="846023" cy="81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013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Alarmantna statistika</a:t>
            </a:r>
            <a:endParaRPr lang="hr-H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4768" y="1772816"/>
            <a:ext cx="3863451" cy="3140275"/>
          </a:xfrm>
        </p:spPr>
      </p:pic>
    </p:spTree>
    <p:extLst>
      <p:ext uri="{BB962C8B-B14F-4D97-AF65-F5344CB8AC3E}">
        <p14:creationId xmlns:p14="http://schemas.microsoft.com/office/powerpoint/2010/main" xmlns="" val="180232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Regionalno istraživanje (Huge Media)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9066212" cy="4525963"/>
          </a:xfrm>
        </p:spPr>
        <p:txBody>
          <a:bodyPr/>
          <a:lstStyle/>
          <a:p>
            <a:r>
              <a:rPr lang="hr-HR" smtClean="0"/>
              <a:t>1,42 milijuna korisnika FB u Hrvatskoj (63% I. k.)</a:t>
            </a:r>
          </a:p>
          <a:p>
            <a:r>
              <a:rPr lang="hr-HR" smtClean="0"/>
              <a:t>prosječni Hrvat se dnevno spoji </a:t>
            </a:r>
            <a:r>
              <a:rPr lang="hr-HR" b="1" smtClean="0">
                <a:solidFill>
                  <a:srgbClr val="FF0000"/>
                </a:solidFill>
              </a:rPr>
              <a:t>13 puta</a:t>
            </a:r>
            <a:r>
              <a:rPr lang="hr-HR" smtClean="0"/>
              <a:t> na FB</a:t>
            </a:r>
          </a:p>
          <a:p>
            <a:r>
              <a:rPr lang="hr-HR" smtClean="0"/>
              <a:t>prosječno vrijeme na FB: 25 minuta</a:t>
            </a:r>
          </a:p>
          <a:p>
            <a:r>
              <a:rPr lang="hr-HR" smtClean="0"/>
              <a:t>dnevno </a:t>
            </a:r>
            <a:r>
              <a:rPr lang="hr-HR" b="1" smtClean="0">
                <a:solidFill>
                  <a:srgbClr val="FF0000"/>
                </a:solidFill>
              </a:rPr>
              <a:t>74,000</a:t>
            </a:r>
            <a:r>
              <a:rPr lang="hr-HR" smtClean="0"/>
              <a:t> ljudi izgubi cijeli </a:t>
            </a:r>
            <a:r>
              <a:rPr lang="hr-HR" b="1" smtClean="0">
                <a:solidFill>
                  <a:srgbClr val="FF0000"/>
                </a:solidFill>
              </a:rPr>
              <a:t>radni dan</a:t>
            </a:r>
            <a:r>
              <a:rPr lang="hr-HR" smtClean="0"/>
              <a:t> (8 h) na FB</a:t>
            </a:r>
          </a:p>
          <a:p>
            <a:r>
              <a:rPr lang="hr-HR" smtClean="0"/>
              <a:t>prosječni korisnik FB ima </a:t>
            </a:r>
            <a:r>
              <a:rPr lang="hr-HR" b="1" smtClean="0">
                <a:solidFill>
                  <a:srgbClr val="FF0000"/>
                </a:solidFill>
              </a:rPr>
              <a:t>229 prijatelja</a:t>
            </a:r>
          </a:p>
          <a:p>
            <a:r>
              <a:rPr lang="hr-HR" smtClean="0"/>
              <a:t>prosječni korisnik FB ima 15 prijatelja koje </a:t>
            </a:r>
            <a:r>
              <a:rPr lang="hr-HR" b="1" smtClean="0">
                <a:solidFill>
                  <a:srgbClr val="FF0000"/>
                </a:solidFill>
              </a:rPr>
              <a:t>nikad</a:t>
            </a:r>
            <a:r>
              <a:rPr lang="hr-HR" smtClean="0"/>
              <a:t> nije upoznao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971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Ali to nije sve...</a:t>
            </a:r>
            <a:endParaRPr lang="hr-H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dnevno se </a:t>
            </a:r>
            <a:r>
              <a:rPr lang="hr-HR" b="1" smtClean="0"/>
              <a:t> </a:t>
            </a:r>
            <a:r>
              <a:rPr lang="hr-HR" b="1" smtClean="0">
                <a:solidFill>
                  <a:srgbClr val="FF0000"/>
                </a:solidFill>
              </a:rPr>
              <a:t>600,000</a:t>
            </a:r>
            <a:r>
              <a:rPr lang="hr-HR" b="1" smtClean="0"/>
              <a:t> </a:t>
            </a:r>
            <a:r>
              <a:rPr lang="hr-HR" smtClean="0"/>
              <a:t>Facebook računa pokušava kompromitirati ili zloupotrijebiti </a:t>
            </a:r>
            <a:r>
              <a:rPr lang="hr-HR"/>
              <a:t>na neki drugi </a:t>
            </a:r>
            <a:r>
              <a:rPr lang="hr-HR" smtClean="0"/>
              <a:t>način (Facebook, 30.11.2011.) </a:t>
            </a:r>
          </a:p>
          <a:p>
            <a:r>
              <a:rPr lang="hr-HR" smtClean="0"/>
              <a:t>FB dnevno blokira </a:t>
            </a:r>
            <a:r>
              <a:rPr lang="hr-HR" b="1" smtClean="0">
                <a:solidFill>
                  <a:srgbClr val="FF0000"/>
                </a:solidFill>
              </a:rPr>
              <a:t>220 </a:t>
            </a:r>
            <a:r>
              <a:rPr lang="hr-HR" b="1">
                <a:solidFill>
                  <a:srgbClr val="FF0000"/>
                </a:solidFill>
              </a:rPr>
              <a:t>milijuna</a:t>
            </a:r>
            <a:r>
              <a:rPr lang="hr-HR"/>
              <a:t> različitih poruka sa zlonamjernim linkovima</a:t>
            </a:r>
            <a:endParaRPr lang="hr-HR" smtClean="0"/>
          </a:p>
          <a:p>
            <a:r>
              <a:rPr lang="hr-HR" b="1" smtClean="0">
                <a:solidFill>
                  <a:srgbClr val="FF0000"/>
                </a:solidFill>
              </a:rPr>
              <a:t>1 / 60 </a:t>
            </a:r>
            <a:r>
              <a:rPr lang="hr-HR" smtClean="0"/>
              <a:t>postova na FB je zlonamjerno (</a:t>
            </a:r>
            <a:r>
              <a:rPr lang="hr-HR"/>
              <a:t>Barracuda </a:t>
            </a:r>
            <a:r>
              <a:rPr lang="hr-HR" smtClean="0"/>
              <a:t>Labs, 2011.)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1300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Glavni rizici ...</a:t>
            </a:r>
            <a:endParaRPr lang="hr-H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4768" y="1772816"/>
            <a:ext cx="3937046" cy="3200095"/>
          </a:xfrm>
        </p:spPr>
      </p:pic>
    </p:spTree>
    <p:extLst>
      <p:ext uri="{BB962C8B-B14F-4D97-AF65-F5344CB8AC3E}">
        <p14:creationId xmlns:p14="http://schemas.microsoft.com/office/powerpoint/2010/main" xmlns="" val="36945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Povjerenje !?</a:t>
            </a:r>
            <a:endParaRPr lang="hr-H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4648" y="1322752"/>
            <a:ext cx="6170190" cy="462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541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177</Words>
  <Application>Microsoft Office PowerPoint</Application>
  <PresentationFormat>A4 Paper (210x297 mm)</PresentationFormat>
  <Paragraphs>31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Office Theme</vt:lpstr>
      <vt:lpstr>Custom Design</vt:lpstr>
      <vt:lpstr>1_Custom Design</vt:lpstr>
      <vt:lpstr>2_Custom Design</vt:lpstr>
      <vt:lpstr>3_Custom Design</vt:lpstr>
      <vt:lpstr>Slide 1</vt:lpstr>
      <vt:lpstr>MODERNI MALVER NA FACEBOOKU</vt:lpstr>
      <vt:lpstr>Slide 3</vt:lpstr>
      <vt:lpstr>Slide 4</vt:lpstr>
      <vt:lpstr>Alarmantna statistika</vt:lpstr>
      <vt:lpstr>Regionalno istraživanje (Huge Media)</vt:lpstr>
      <vt:lpstr>Ali to nije sve...</vt:lpstr>
      <vt:lpstr>Glavni rizici ...</vt:lpstr>
      <vt:lpstr>Povjerenje !?</vt:lpstr>
      <vt:lpstr>„Nametnuti automatizam”</vt:lpstr>
      <vt:lpstr>primjeri širenja malvera...</vt:lpstr>
      <vt:lpstr>Slide 12</vt:lpstr>
      <vt:lpstr>Slide 13</vt:lpstr>
      <vt:lpstr>Slide 14</vt:lpstr>
      <vt:lpstr>Rješenje problema...</vt:lpstr>
      <vt:lpstr>Informiranost !</vt:lpstr>
      <vt:lpstr>Vrlo korisni programčići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Dusan</dc:creator>
  <cp:lastModifiedBy>jtingle</cp:lastModifiedBy>
  <cp:revision>116</cp:revision>
  <dcterms:created xsi:type="dcterms:W3CDTF">2008-01-15T13:11:17Z</dcterms:created>
  <dcterms:modified xsi:type="dcterms:W3CDTF">2012-11-07T02:23:24Z</dcterms:modified>
</cp:coreProperties>
</file>