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  <p:sldMasterId id="2147484109" r:id="rId5"/>
    <p:sldMasterId id="2147484112" r:id="rId6"/>
    <p:sldMasterId id="2147484142" r:id="rId7"/>
  </p:sldMasterIdLst>
  <p:notesMasterIdLst>
    <p:notesMasterId r:id="rId36"/>
  </p:notesMasterIdLst>
  <p:handoutMasterIdLst>
    <p:handoutMasterId r:id="rId37"/>
  </p:handoutMasterIdLst>
  <p:sldIdLst>
    <p:sldId id="606" r:id="rId8"/>
    <p:sldId id="463" r:id="rId9"/>
    <p:sldId id="590" r:id="rId10"/>
    <p:sldId id="591" r:id="rId11"/>
    <p:sldId id="626" r:id="rId12"/>
    <p:sldId id="573" r:id="rId13"/>
    <p:sldId id="592" r:id="rId14"/>
    <p:sldId id="594" r:id="rId15"/>
    <p:sldId id="593" r:id="rId16"/>
    <p:sldId id="585" r:id="rId17"/>
    <p:sldId id="611" r:id="rId18"/>
    <p:sldId id="629" r:id="rId19"/>
    <p:sldId id="630" r:id="rId20"/>
    <p:sldId id="631" r:id="rId21"/>
    <p:sldId id="632" r:id="rId22"/>
    <p:sldId id="633" r:id="rId23"/>
    <p:sldId id="634" r:id="rId24"/>
    <p:sldId id="635" r:id="rId25"/>
    <p:sldId id="636" r:id="rId26"/>
    <p:sldId id="638" r:id="rId27"/>
    <p:sldId id="637" r:id="rId28"/>
    <p:sldId id="639" r:id="rId29"/>
    <p:sldId id="641" r:id="rId30"/>
    <p:sldId id="586" r:id="rId31"/>
    <p:sldId id="602" r:id="rId32"/>
    <p:sldId id="588" r:id="rId33"/>
    <p:sldId id="603" r:id="rId34"/>
    <p:sldId id="628" r:id="rId35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tivoj" initials="T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3366FF"/>
    <a:srgbClr val="6699FF"/>
    <a:srgbClr val="800000"/>
    <a:srgbClr val="DB4541"/>
    <a:srgbClr val="BA8CDC"/>
    <a:srgbClr val="009999"/>
    <a:srgbClr val="FF6600"/>
    <a:srgbClr val="228BCC"/>
    <a:srgbClr val="FF7D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8057" autoAdjust="0"/>
  </p:normalViewPr>
  <p:slideViewPr>
    <p:cSldViewPr snapToGrid="0" snapToObjects="1">
      <p:cViewPr>
        <p:scale>
          <a:sx n="90" d="100"/>
          <a:sy n="90" d="100"/>
        </p:scale>
        <p:origin x="-62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9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08T16:38:05.930" idx="5">
    <p:pos x="10" y="10"/>
    <p:text>staviti slike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r>
              <a:rPr lang="de-DE" smtClean="0"/>
              <a:t>07.06.2011.</a:t>
            </a:r>
            <a:endParaRPr lang="de-DE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fld id="{9B902FB5-910D-44E7-8733-7B19937ECB2B}" type="slidenum">
              <a:rPr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855316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4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 smtClean="0"/>
              <a:t>Textmasterformate durch Klicken bearbeiten</a:t>
            </a:r>
          </a:p>
          <a:p>
            <a:pPr lvl="1"/>
            <a:r>
              <a:rPr lang="de-DE" noProof="1" smtClean="0"/>
              <a:t>Zweite Ebene</a:t>
            </a:r>
          </a:p>
          <a:p>
            <a:pPr lvl="2"/>
            <a:r>
              <a:rPr lang="de-DE" noProof="1" smtClean="0"/>
              <a:t>Dritte Ebene</a:t>
            </a:r>
          </a:p>
          <a:p>
            <a:pPr lvl="3"/>
            <a:r>
              <a:rPr lang="de-DE" noProof="1" smtClean="0"/>
              <a:t>Vierte Ebene</a:t>
            </a:r>
          </a:p>
          <a:p>
            <a:pPr lvl="4"/>
            <a:r>
              <a:rPr lang="de-DE" noProof="1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r>
              <a:rPr lang="de-DE" smtClean="0"/>
              <a:t>07.06.2011.</a:t>
            </a: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fld id="{F578E191-35A8-46EE-A676-C3628EB74117}" type="slidenum">
              <a:rPr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911468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smtClean="0"/>
              <a:t>naslovna01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8E191-35A8-46EE-A676-C3628EB74117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07.06.2011.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8363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smtClean="0"/>
              <a:t>naslovna02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smtClean="0"/>
              <a:t>Staviti slike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904" indent="-2845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314" indent="-2276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639" indent="-2276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8965" indent="-2276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290" indent="-22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9616" indent="-22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4941" indent="-22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267" indent="-22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0CA58A-2DA2-46B8-B271-AFABAE27F61F}" type="slidenum">
              <a:rPr lang="en-US" smtClean="0">
                <a:latin typeface="Calibri" pitchFamily="34" charset="0"/>
              </a:rPr>
              <a:pPr eaLnBrk="1" hangingPunct="1"/>
              <a:t>23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11925" y="215900"/>
            <a:ext cx="1946275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4000" spc="-300" dirty="0">
                <a:solidFill>
                  <a:srgbClr val="024182"/>
                </a:solidFill>
                <a:latin typeface="Bodoni MT" pitchFamily="18" charset="0"/>
                <a:cs typeface="Angsana New" pitchFamily="18" charset="-34"/>
              </a:rPr>
              <a:t>HAKOM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403225"/>
            <a:ext cx="527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130425"/>
            <a:ext cx="7560000" cy="1165225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US" noProof="0" smtClean="0"/>
              <a:t>Click to edit Master title style</a:t>
            </a:r>
            <a:endParaRPr lang="hr-H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000" y="3533775"/>
            <a:ext cx="6480000" cy="904875"/>
          </a:xfrm>
        </p:spPr>
        <p:txBody>
          <a:bodyPr/>
          <a:lstStyle>
            <a:lvl1pPr marL="0" indent="0" algn="ctr">
              <a:buNone/>
              <a:defRPr sz="2400" b="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Click to edit Master subtitle style</a:t>
            </a:r>
            <a:endParaRPr lang="hr-HR" noProof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2375" y="4686300"/>
            <a:ext cx="5162550" cy="914400"/>
          </a:xfrm>
        </p:spPr>
        <p:txBody>
          <a:bodyPr/>
          <a:lstStyle>
            <a:lvl1pPr marL="0" indent="0" algn="r">
              <a:buNone/>
              <a:defRPr sz="1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590800" y="6534150"/>
            <a:ext cx="3981450" cy="323850"/>
          </a:xfrm>
        </p:spPr>
        <p:txBody>
          <a:bodyPr/>
          <a:lstStyle>
            <a:lvl1pPr marL="0" indent="0" algn="ctr">
              <a:buNone/>
              <a:defRPr sz="1000" i="0"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2B34-993A-4FD4-B031-89AA8740DC2B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HAKOM ©2011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098B-BE03-4AD5-BF39-CF6C65051F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014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141288"/>
            <a:ext cx="7313612" cy="8493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hr-HR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8229600" cy="5040313"/>
          </a:xfrm>
        </p:spPr>
        <p:txBody>
          <a:bodyPr vert="eaVert"/>
          <a:lstStyle>
            <a:lvl1pPr marL="447675" indent="-447675">
              <a:buSzPct val="75000"/>
              <a:buFontTx/>
              <a:buBlip>
                <a:blip r:embed="rId2"/>
              </a:buBlip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7003-2897-410A-9761-8BBF3CB2CAD4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FA9A6-BA98-4CB5-8B3F-1D0F77A5FD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564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1047750"/>
            <a:ext cx="1295400" cy="5276850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hr-HR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066800"/>
            <a:ext cx="6848475" cy="5257800"/>
          </a:xfrm>
        </p:spPr>
        <p:txBody>
          <a:bodyPr vert="eaVert"/>
          <a:lstStyle>
            <a:lvl1pPr marL="447675" indent="-447675">
              <a:buSzPct val="75000"/>
              <a:buFontTx/>
              <a:buBlip>
                <a:blip r:embed="rId2"/>
              </a:buBlip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FE980-28B7-49A2-882D-50CF30F72FF3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0A667-DC91-466D-95C4-B5BE38A716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822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429" y="1404010"/>
            <a:ext cx="728132" cy="49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6777742" y="1277726"/>
            <a:ext cx="21536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4400" b="0" spc="-300" dirty="0">
                <a:solidFill>
                  <a:srgbClr val="024182"/>
                </a:solidFill>
                <a:latin typeface="Bodoni MT" pitchFamily="18" charset="0"/>
                <a:cs typeface="Angsana New" pitchFamily="18" charset="-34"/>
              </a:rPr>
              <a:t>HAKOM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133600"/>
            <a:ext cx="4635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319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472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995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5" y="2786058"/>
            <a:ext cx="6929485" cy="500066"/>
          </a:xfrm>
          <a:prstGeom prst="rect">
            <a:avLst/>
          </a:prstGeom>
        </p:spPr>
        <p:txBody>
          <a:bodyPr tIns="0" rIns="0"/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1" y="3357562"/>
            <a:ext cx="5000660" cy="2352676"/>
          </a:xfrm>
          <a:prstGeom prst="rect">
            <a:avLst/>
          </a:prstGeom>
        </p:spPr>
        <p:txBody>
          <a:bodyPr tIns="0" rIns="0"/>
          <a:lstStyle>
            <a:lvl1pPr marL="0" indent="0" algn="r">
              <a:spcBef>
                <a:spcPts val="0"/>
              </a:spcBef>
              <a:buNone/>
              <a:defRPr sz="2700" b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3195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 lIns="0" tIns="72000">
            <a:normAutofit/>
          </a:bodyPr>
          <a:lstStyle>
            <a:lvl1pPr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4"/>
            <a:ext cx="8231262" cy="4525963"/>
          </a:xfrm>
        </p:spPr>
        <p:txBody>
          <a:bodyPr lIns="0"/>
          <a:lstStyle>
            <a:lvl1pPr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Myriad Pro" pitchFamily="34" charset="0"/>
              </a:defRPr>
            </a:lvl3pPr>
            <a:lvl4pPr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>
              <a:defRPr>
                <a:solidFill>
                  <a:schemeClr val="tx1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7" y="6356353"/>
            <a:ext cx="2133600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3E123E-EBFC-4A7B-B24D-89A5622C73A2}" type="datetimeFigureOut">
              <a:rPr lang="sr-Latn-CS">
                <a:solidFill>
                  <a:prstClr val="white"/>
                </a:solidFill>
              </a:rPr>
              <a:pPr>
                <a:defRPr/>
              </a:pPr>
              <a:t>13.11.2012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6535" y="6356353"/>
            <a:ext cx="2133600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748DFF-AF66-4C4D-A5AD-EFC5BE7EE4EC}" type="slidenum">
              <a:rPr lang="hr-H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46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Nu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92211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558ED5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1339" y="1556792"/>
            <a:ext cx="8241323" cy="47525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801332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6" y="2786058"/>
            <a:ext cx="6929485" cy="500066"/>
          </a:xfrm>
          <a:prstGeom prst="rect">
            <a:avLst/>
          </a:prstGeom>
        </p:spPr>
        <p:txBody>
          <a:bodyPr tIns="0" rIns="0"/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21" y="3357562"/>
            <a:ext cx="5000660" cy="2352676"/>
          </a:xfrm>
          <a:prstGeom prst="rect">
            <a:avLst/>
          </a:prstGeom>
        </p:spPr>
        <p:txBody>
          <a:bodyPr tIns="0" rIns="0"/>
          <a:lstStyle>
            <a:lvl1pPr marL="0" indent="0" algn="r">
              <a:spcBef>
                <a:spcPts val="0"/>
              </a:spcBef>
              <a:buNone/>
              <a:defRPr sz="2700" b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6432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2743B4-C197-4145-AE5C-666EDCC8326E}" type="datetimeFigureOut">
              <a:rPr lang="sr-Latn-CS"/>
              <a:pPr>
                <a:defRPr/>
              </a:pPr>
              <a:t>13.11.2012</a:t>
            </a:fld>
            <a:endParaRPr lang="hr-H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8C52F3-8783-4927-B058-19D3DA7809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6908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141288"/>
            <a:ext cx="7313612" cy="8493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hr-H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7675" indent="-447675">
              <a:buSzPct val="75000"/>
              <a:buFontTx/>
              <a:buBlip>
                <a:blip r:embed="rId2"/>
              </a:buBlip>
              <a:tabLst/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25B6-8538-45FF-807F-59CC186D1191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74306-C874-4840-89B3-9816A332911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770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hr-HR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C3ED-3DCF-4C2D-B078-2F55DA24E2E8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C486-D2E9-45F6-99A3-6A64B1ED7F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967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hr-HR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61950" indent="-361950">
              <a:buSzPct val="75000"/>
              <a:buFontTx/>
              <a:buBlip>
                <a:blip r:embed="rId2"/>
              </a:buBlip>
              <a:defRPr sz="2800"/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61950" indent="-361950">
              <a:buSzPct val="75000"/>
              <a:buFontTx/>
              <a:buBlip>
                <a:blip r:embed="rId2"/>
              </a:buBlip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E6E-C8AF-40D8-9B4C-7DDAF79B739D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08BF-9F22-4365-9F73-B9F8211595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3603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hr-HR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 sz="240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 sz="2400" baseline="0"/>
            </a:lvl1pPr>
            <a:lvl2pPr>
              <a:defRPr sz="2000"/>
            </a:lvl2pPr>
            <a:lvl3pPr>
              <a:defRPr sz="1800" baseline="0"/>
            </a:lvl3pPr>
            <a:lvl4pPr>
              <a:defRPr sz="160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2588C-02FF-4AFD-8211-2D889414979C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25EA8-72CB-404E-B139-CC8D39EB47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037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hr-HR" noProof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01E13-EBBE-4D4F-B84B-E46FA590135D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09B4E-E528-44A9-AAA4-35C3DFD4D2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832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C238-D515-4655-BF6D-08924F3581B1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EDE6-E95D-4FCA-8DF1-0350D9D5BF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6439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i zaglavl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68388" y="141288"/>
            <a:ext cx="775176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dirty="0" err="1" smtClean="0"/>
              <a:t>Click</a:t>
            </a:r>
            <a:r>
              <a:rPr lang="hr-HR" dirty="0" smtClean="0"/>
              <a:t> to </a:t>
            </a:r>
            <a:r>
              <a:rPr lang="hr-HR" dirty="0" err="1" smtClean="0"/>
              <a:t>edit</a:t>
            </a:r>
            <a:r>
              <a:rPr lang="hr-HR" dirty="0" smtClean="0"/>
              <a:t> </a:t>
            </a:r>
            <a:r>
              <a:rPr lang="hr-HR" dirty="0" err="1" smtClean="0"/>
              <a:t>Master</a:t>
            </a:r>
            <a:r>
              <a:rPr lang="hr-HR" dirty="0" smtClean="0"/>
              <a:t> title style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49"/>
            <a:ext cx="3008313" cy="511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hr-H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2675"/>
            <a:ext cx="5111750" cy="5156199"/>
          </a:xfrm>
        </p:spPr>
        <p:txBody>
          <a:bodyPr/>
          <a:lstStyle>
            <a:lvl1pPr marL="447675" indent="-447675">
              <a:buSzPct val="75000"/>
              <a:buFontTx/>
              <a:buBlip>
                <a:blip r:embed="rId2"/>
              </a:buBlip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97025"/>
            <a:ext cx="3008313" cy="4641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0076-B57A-4D3D-A5AD-CE85F2FD21CF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FEA6-532C-4569-AA86-C698CD03FE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649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i zaglavl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68388" y="141288"/>
            <a:ext cx="73231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dirty="0" err="1" smtClean="0"/>
              <a:t>Click</a:t>
            </a:r>
            <a:r>
              <a:rPr lang="hr-HR" dirty="0" smtClean="0"/>
              <a:t> to </a:t>
            </a:r>
            <a:r>
              <a:rPr lang="hr-HR" dirty="0" err="1" smtClean="0"/>
              <a:t>edit</a:t>
            </a:r>
            <a:r>
              <a:rPr lang="hr-HR" dirty="0" smtClean="0"/>
              <a:t> </a:t>
            </a:r>
            <a:r>
              <a:rPr lang="hr-HR" dirty="0" err="1" smtClean="0"/>
              <a:t>Master</a:t>
            </a:r>
            <a:r>
              <a:rPr lang="hr-HR" dirty="0" smtClean="0"/>
              <a:t> title style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hr-HR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04899"/>
            <a:ext cx="5486400" cy="362267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4172-1499-4A84-8DF9-1A5E43E03E8D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FAC7-478F-465E-AA63-B0104F200A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972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141288"/>
            <a:ext cx="731361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93963" y="6537325"/>
            <a:ext cx="416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603A204-0A2E-40B3-813A-DF30161C7A26}" type="datetime1">
              <a:rPr lang="hr-HR" smtClean="0"/>
              <a:pPr>
                <a:defRPr/>
              </a:pPr>
              <a:t>13.11.2012.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" y="6534150"/>
            <a:ext cx="2160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0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hr-HR" smtClean="0"/>
              <a:t>HAKOM ©2011</a:t>
            </a: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537325"/>
            <a:ext cx="2160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FE2F6498-3973-49E8-B7F7-8A7D7C1831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403225"/>
            <a:ext cx="527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6" r:id="rId8"/>
    <p:sldLayoutId id="2147484107" r:id="rId9"/>
    <p:sldLayoutId id="2147484103" r:id="rId10"/>
    <p:sldLayoutId id="214748410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923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5" r:id="rId2"/>
    <p:sldLayoutId id="2147484111" r:id="rId3"/>
    <p:sldLayoutId id="2147484129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26B26A1-802D-42F1-9D7B-C55CC6B36F24}" type="datetimeFigureOut">
              <a:rPr lang="sr-Latn-CS">
                <a:solidFill>
                  <a:prstClr val="white"/>
                </a:solidFill>
                <a:cs typeface="+mn-cs"/>
              </a:rPr>
              <a:pPr>
                <a:defRPr/>
              </a:pPr>
              <a:t>13.11.2012</a:t>
            </a:fld>
            <a:endParaRPr lang="hr-HR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842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65DD25-4878-420A-A012-B70933F4AAE1}" type="slidenum">
              <a:rPr lang="hr-HR">
                <a:solidFill>
                  <a:prstClr val="white"/>
                </a:solidFill>
                <a:cs typeface="+mn-cs"/>
              </a:rPr>
              <a:pPr>
                <a:defRPr/>
              </a:pPr>
              <a:t>‹#›</a:t>
            </a:fld>
            <a:endParaRPr lang="hr-HR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3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58ED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387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7F7F7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7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66" y="1412165"/>
            <a:ext cx="9118599" cy="5411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266" name="Picture 2" descr="http://www.tportal.hr/ResourceManager/GetImage.aspx?imgId=442320&amp;fmtId=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880" y="1749156"/>
            <a:ext cx="6425613" cy="48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2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10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Studeni 2012.</a:t>
            </a:r>
            <a:endParaRPr lang="en-US" dirty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9"/>
          <p:cNvSpPr>
            <a:spLocks noChangeArrowheads="1"/>
          </p:cNvSpPr>
          <p:nvPr/>
        </p:nvSpPr>
        <p:spPr bwMode="gray">
          <a:xfrm>
            <a:off x="323850" y="1555750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gray">
          <a:xfrm>
            <a:off x="1054100" y="1555750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/>
              <a:t>Uvod</a:t>
            </a: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gray">
          <a:xfrm>
            <a:off x="323850" y="3751263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gray">
          <a:xfrm>
            <a:off x="1054100" y="3751263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  <a:defRPr/>
            </a:pPr>
            <a:r>
              <a:rPr lang="hr-HR" sz="2000" noProof="1" smtClean="0"/>
              <a:t>Realizacija</a:t>
            </a:r>
            <a:endParaRPr lang="hr-HR" sz="2000" noProof="1"/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gray">
          <a:xfrm>
            <a:off x="323850" y="4484688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gray">
          <a:xfrm>
            <a:off x="1054100" y="4484688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  <a:defRPr/>
            </a:pPr>
            <a:r>
              <a:rPr lang="hr-HR" sz="2000" noProof="1"/>
              <a:t>Zaključak</a:t>
            </a:r>
          </a:p>
        </p:txBody>
      </p:sp>
      <p:pic>
        <p:nvPicPr>
          <p:cNvPr id="20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69"/>
          <p:cNvSpPr>
            <a:spLocks noChangeArrowheads="1"/>
          </p:cNvSpPr>
          <p:nvPr/>
        </p:nvSpPr>
        <p:spPr bwMode="gray">
          <a:xfrm>
            <a:off x="325775" y="2298475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hr-HR" sz="3200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gray">
          <a:xfrm>
            <a:off x="1065675" y="2286900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Pravilnik</a:t>
            </a:r>
            <a:endParaRPr lang="hr-HR" sz="2000" noProof="1"/>
          </a:p>
        </p:txBody>
      </p:sp>
      <p:pic>
        <p:nvPicPr>
          <p:cNvPr id="2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7206" y="2322287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3"/>
          <p:cNvSpPr>
            <a:spLocks noChangeArrowheads="1"/>
          </p:cNvSpPr>
          <p:nvPr/>
        </p:nvSpPr>
        <p:spPr bwMode="gray">
          <a:xfrm>
            <a:off x="323850" y="3019425"/>
            <a:ext cx="585788" cy="587375"/>
          </a:xfrm>
          <a:prstGeom prst="rect">
            <a:avLst/>
          </a:prstGeom>
          <a:solidFill>
            <a:srgbClr val="054B90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pic>
        <p:nvPicPr>
          <p:cNvPr id="2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2"/>
          <p:cNvSpPr>
            <a:spLocks noChangeArrowheads="1"/>
          </p:cNvSpPr>
          <p:nvPr/>
        </p:nvSpPr>
        <p:spPr bwMode="gray">
          <a:xfrm>
            <a:off x="1054100" y="3019424"/>
            <a:ext cx="7766050" cy="587375"/>
          </a:xfrm>
          <a:prstGeom prst="rect">
            <a:avLst/>
          </a:prstGeom>
          <a:gradFill rotWithShape="1">
            <a:gsLst>
              <a:gs pos="0">
                <a:srgbClr val="054B90"/>
              </a:gs>
              <a:gs pos="100000">
                <a:srgbClr val="2A79D0"/>
              </a:gs>
            </a:gsLst>
            <a:lin ang="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b="1" noProof="1" smtClean="0">
                <a:solidFill>
                  <a:schemeClr val="bg1"/>
                </a:solidFill>
              </a:rPr>
              <a:t>Aplikcija</a:t>
            </a:r>
          </a:p>
        </p:txBody>
      </p:sp>
    </p:spTree>
    <p:extLst>
      <p:ext uri="{BB962C8B-B14F-4D97-AF65-F5344CB8AC3E}">
        <p14:creationId xmlns:p14="http://schemas.microsoft.com/office/powerpoint/2010/main" xmlns="" val="33269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cap="none" dirty="0" smtClean="0"/>
          </a:p>
        </p:txBody>
      </p:sp>
      <p:sp>
        <p:nvSpPr>
          <p:cNvPr id="8195" name="Subtitle 3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dirty="0" smtClean="0"/>
              <a:t>Tomislav </a:t>
            </a:r>
            <a:r>
              <a:rPr lang="hr-HR" dirty="0" smtClean="0"/>
              <a:t>Štivojević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CARNet</a:t>
            </a:r>
          </a:p>
        </p:txBody>
      </p:sp>
    </p:spTree>
    <p:extLst>
      <p:ext uri="{BB962C8B-B14F-4D97-AF65-F5344CB8AC3E}">
        <p14:creationId xmlns:p14="http://schemas.microsoft.com/office/powerpoint/2010/main" xmlns="" val="11599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229600" cy="917575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Početne pretpostavke</a:t>
            </a:r>
            <a:endParaRPr lang="hr-HR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1066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hr-HR" dirty="0" smtClean="0"/>
              <a:t>Postoji potreba za ispitivanjem kvalitete usluge širokopojasnog pristupa mreži operatora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hr-HR" dirty="0" smtClean="0"/>
              <a:t>Korisnik (ni)je uvijek u pravu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hr-HR" dirty="0" smtClean="0"/>
              <a:t>Zaštita korisnika i zaštita operatora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hr-HR" dirty="0" smtClean="0"/>
              <a:t>Kad postoji mogućnost uporabe, postoji i mogućnost zlouporabe</a:t>
            </a:r>
          </a:p>
        </p:txBody>
      </p:sp>
    </p:spTree>
    <p:extLst>
      <p:ext uri="{BB962C8B-B14F-4D97-AF65-F5344CB8AC3E}">
        <p14:creationId xmlns:p14="http://schemas.microsoft.com/office/powerpoint/2010/main" xmlns="" val="77184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877" y="1989138"/>
            <a:ext cx="257907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229600" cy="917575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Mrežni segmenti koji utječu na Uslugu</a:t>
            </a:r>
            <a:endParaRPr lang="hr-HR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31066" cy="46418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hr-HR" dirty="0" smtClean="0"/>
              <a:t>Na ostvarivanje usluge širokopojasnog pristupa Internetu utječe više segmenata: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2200" dirty="0" smtClean="0"/>
              <a:t>lokalna mreža korisnika, računalo korisnika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2200" dirty="0" smtClean="0"/>
              <a:t>pristupni uređaj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2200" dirty="0" smtClean="0"/>
              <a:t>korisnička petlja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2200" dirty="0" err="1" smtClean="0"/>
              <a:t>jezgrena</a:t>
            </a:r>
            <a:r>
              <a:rPr lang="hr-HR" sz="2200" dirty="0" smtClean="0"/>
              <a:t> mreža operatora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2200" dirty="0" smtClean="0"/>
              <a:t>druge mreže (?)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2200" dirty="0" smtClean="0"/>
              <a:t>veza na Internet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2200" dirty="0" smtClean="0"/>
              <a:t>....</a:t>
            </a:r>
          </a:p>
          <a:p>
            <a:pPr>
              <a:buFont typeface="Arial" charset="0"/>
              <a:buChar char="•"/>
              <a:defRPr/>
            </a:pPr>
            <a:r>
              <a:rPr lang="hr-HR" dirty="0" smtClean="0"/>
              <a:t>Samo je dio toga u domeni operatora</a:t>
            </a:r>
          </a:p>
        </p:txBody>
      </p:sp>
    </p:spTree>
    <p:extLst>
      <p:ext uri="{BB962C8B-B14F-4D97-AF65-F5344CB8AC3E}">
        <p14:creationId xmlns:p14="http://schemas.microsoft.com/office/powerpoint/2010/main" xmlns="" val="40807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229600" cy="917575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Pristup analizi kvalitete Usluge (1)</a:t>
            </a:r>
            <a:endParaRPr lang="hr-HR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1066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hr-HR" dirty="0" smtClean="0"/>
              <a:t>Obzirom da je dio segmenata izvan domene odgovornosti operatora, potrebno je:</a:t>
            </a:r>
          </a:p>
          <a:p>
            <a:pPr lvl="1">
              <a:buFont typeface="Arial" charset="0"/>
              <a:buChar char="•"/>
            </a:pPr>
            <a:r>
              <a:rPr lang="hr-HR" sz="2500" dirty="0" smtClean="0"/>
              <a:t>dobiti informacije o segmentima koji </a:t>
            </a:r>
            <a:r>
              <a:rPr lang="hr-HR" sz="2500" b="1" dirty="0" smtClean="0"/>
              <a:t>nisu </a:t>
            </a:r>
            <a:r>
              <a:rPr lang="hr-HR" sz="2500" dirty="0" smtClean="0"/>
              <a:t>u domeni operatora</a:t>
            </a:r>
          </a:p>
          <a:p>
            <a:pPr lvl="1">
              <a:buFont typeface="Arial" charset="0"/>
              <a:buChar char="•"/>
            </a:pPr>
            <a:r>
              <a:rPr lang="hr-HR" sz="2500" dirty="0" smtClean="0"/>
              <a:t>dobiti informacije o segmentima  koji </a:t>
            </a:r>
            <a:r>
              <a:rPr lang="hr-HR" sz="2500" b="1" dirty="0" smtClean="0"/>
              <a:t>jesu</a:t>
            </a:r>
            <a:r>
              <a:rPr lang="hr-HR" sz="2500" dirty="0" smtClean="0"/>
              <a:t> u domeni operatora</a:t>
            </a:r>
          </a:p>
          <a:p>
            <a:pPr>
              <a:buFont typeface="Arial" charset="0"/>
              <a:buChar char="•"/>
            </a:pPr>
            <a:r>
              <a:rPr lang="hr-HR" dirty="0"/>
              <a:t>Dobivene informacije služe isključivo kao </a:t>
            </a:r>
            <a:r>
              <a:rPr lang="hr-HR" b="1" dirty="0"/>
              <a:t>indikacija</a:t>
            </a:r>
          </a:p>
          <a:p>
            <a:pPr>
              <a:buFont typeface="Arial" charset="0"/>
              <a:buChar char="•"/>
            </a:pPr>
            <a:r>
              <a:rPr lang="hr-HR" dirty="0"/>
              <a:t>Potrebna analiza prikupljenih podataka (ručno/automatski)</a:t>
            </a:r>
          </a:p>
          <a:p>
            <a:pPr>
              <a:buFont typeface="Arial" charset="0"/>
              <a:buChar char="•"/>
            </a:pPr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35270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229600" cy="917575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Mjerenje korisničkom aplikacijom</a:t>
            </a:r>
            <a:endParaRPr lang="hr-HR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1066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hr-HR" dirty="0" smtClean="0"/>
              <a:t>Funkcionalne cjeline aplikacije: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P</a:t>
            </a:r>
            <a:r>
              <a:rPr lang="hr-HR" dirty="0" smtClean="0"/>
              <a:t>rikupljanje </a:t>
            </a:r>
            <a:r>
              <a:rPr lang="hr-HR" dirty="0" smtClean="0"/>
              <a:t>podataka o korisniku (identifikator),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P</a:t>
            </a:r>
            <a:r>
              <a:rPr lang="hr-HR" dirty="0" smtClean="0"/>
              <a:t>rikupljanje </a:t>
            </a:r>
            <a:r>
              <a:rPr lang="hr-HR" dirty="0" smtClean="0"/>
              <a:t>podataka o računalu i lokalnoj mreži s/iz koje se provode mjerenja,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M</a:t>
            </a:r>
            <a:r>
              <a:rPr lang="hr-HR" dirty="0" smtClean="0"/>
              <a:t>jerenje </a:t>
            </a:r>
            <a:r>
              <a:rPr lang="hr-HR" dirty="0" smtClean="0"/>
              <a:t>dostupnosti sadržaja na referentnim poslužiteljima,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M</a:t>
            </a:r>
            <a:r>
              <a:rPr lang="hr-HR" dirty="0" smtClean="0"/>
              <a:t>jerenje </a:t>
            </a:r>
            <a:r>
              <a:rPr lang="hr-HR" dirty="0" smtClean="0"/>
              <a:t>dostupnosti sadržaja na Internetu,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 smtClean="0"/>
              <a:t>Z</a:t>
            </a:r>
            <a:r>
              <a:rPr lang="hr-HR" dirty="0" smtClean="0"/>
              <a:t>apisivanje </a:t>
            </a:r>
            <a:r>
              <a:rPr lang="hr-HR" dirty="0" smtClean="0"/>
              <a:t>podataka</a:t>
            </a:r>
          </a:p>
        </p:txBody>
      </p:sp>
    </p:spTree>
    <p:extLst>
      <p:ext uri="{BB962C8B-B14F-4D97-AF65-F5344CB8AC3E}">
        <p14:creationId xmlns:p14="http://schemas.microsoft.com/office/powerpoint/2010/main" xmlns="" val="5459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229600" cy="917575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1. Prikupljanje </a:t>
            </a:r>
            <a:r>
              <a:rPr lang="hr-HR" dirty="0" smtClean="0"/>
              <a:t>podataka o korisniku</a:t>
            </a:r>
            <a:endParaRPr lang="hr-HR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1066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hr-HR" dirty="0" smtClean="0"/>
              <a:t>Podaci koji se prikupljaju:</a:t>
            </a:r>
          </a:p>
          <a:p>
            <a:pPr lvl="1">
              <a:buFont typeface="Arial" charset="0"/>
              <a:buChar char="•"/>
            </a:pPr>
            <a:r>
              <a:rPr lang="hr-HR" b="1" dirty="0" smtClean="0"/>
              <a:t>Ime i prezime pretplatnika </a:t>
            </a:r>
          </a:p>
          <a:p>
            <a:pPr lvl="1">
              <a:buFont typeface="Arial" charset="0"/>
              <a:buChar char="•"/>
            </a:pPr>
            <a:r>
              <a:rPr lang="hr-HR" b="1" dirty="0" smtClean="0"/>
              <a:t>Adresa, kućni broj i grad pretplatnika </a:t>
            </a:r>
          </a:p>
          <a:p>
            <a:pPr lvl="1">
              <a:buFont typeface="Arial" charset="0"/>
              <a:buChar char="•"/>
            </a:pPr>
            <a:r>
              <a:rPr lang="hr-HR" dirty="0" smtClean="0"/>
              <a:t>Broj telefonske fiksne linije pretplatnika, ako postoji,</a:t>
            </a:r>
          </a:p>
          <a:p>
            <a:pPr lvl="1">
              <a:buFont typeface="Arial" charset="0"/>
              <a:buChar char="•"/>
            </a:pPr>
            <a:r>
              <a:rPr lang="hr-HR" dirty="0" smtClean="0"/>
              <a:t>Broj telefona za kontakt, (ukoliko je &lt;&gt; od prethodnog)</a:t>
            </a:r>
          </a:p>
          <a:p>
            <a:pPr lvl="1">
              <a:buFont typeface="Arial" charset="0"/>
              <a:buChar char="•"/>
            </a:pPr>
            <a:r>
              <a:rPr lang="hr-HR" dirty="0" smtClean="0"/>
              <a:t>Korisničko ime za pristup mreži, ako postoji (od operatora ili AAI@</a:t>
            </a:r>
            <a:r>
              <a:rPr lang="hr-HR" dirty="0" err="1" smtClean="0"/>
              <a:t>EduHr</a:t>
            </a:r>
            <a:r>
              <a:rPr lang="hr-HR" dirty="0" smtClean="0"/>
              <a:t>)</a:t>
            </a:r>
          </a:p>
          <a:p>
            <a:pPr lvl="1">
              <a:buFont typeface="Arial" charset="0"/>
              <a:buChar char="•"/>
            </a:pPr>
            <a:r>
              <a:rPr lang="hr-HR" b="1" dirty="0" smtClean="0"/>
              <a:t>Naziv operatora s kojim korisnik/pretplatnik ima ugovor </a:t>
            </a:r>
          </a:p>
          <a:p>
            <a:pPr lvl="1">
              <a:buFont typeface="Arial" charset="0"/>
              <a:buChar char="•"/>
            </a:pPr>
            <a:r>
              <a:rPr lang="hr-HR" dirty="0" smtClean="0"/>
              <a:t>Ugovorena brzina</a:t>
            </a:r>
          </a:p>
        </p:txBody>
      </p:sp>
    </p:spTree>
    <p:extLst>
      <p:ext uri="{BB962C8B-B14F-4D97-AF65-F5344CB8AC3E}">
        <p14:creationId xmlns:p14="http://schemas.microsoft.com/office/powerpoint/2010/main" xmlns="" val="6026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229600" cy="917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/>
              <a:t>2. Prikupljanje </a:t>
            </a:r>
            <a:r>
              <a:rPr lang="hr-HR" dirty="0" smtClean="0"/>
              <a:t>podataka o računalu i lokalnoj </a:t>
            </a:r>
            <a:r>
              <a:rPr lang="hr-HR" dirty="0" smtClean="0"/>
              <a:t>mreži</a:t>
            </a:r>
            <a:endParaRPr lang="hr-HR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25963"/>
          </a:xfrm>
        </p:spPr>
        <p:txBody>
          <a:bodyPr/>
          <a:lstStyle/>
          <a:p>
            <a:pPr marL="914400" lvl="1" indent="-457200">
              <a:buFont typeface="Arial" pitchFamily="34" charset="0"/>
              <a:buChar char="•"/>
              <a:defRPr/>
            </a:pPr>
            <a:r>
              <a:rPr lang="hr-HR" dirty="0" smtClean="0"/>
              <a:t>Sveukupno 11 ispisa/testova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hr-HR" dirty="0" smtClean="0"/>
              <a:t>Mrežna </a:t>
            </a:r>
            <a:r>
              <a:rPr lang="hr-HR" dirty="0" smtClean="0"/>
              <a:t>sučelja na računalu (IP i MAC adrese računala) </a:t>
            </a:r>
            <a:endParaRPr lang="hr-HR" dirty="0" smtClean="0"/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hr-HR" dirty="0" smtClean="0"/>
              <a:t>Aktivne konekcije</a:t>
            </a:r>
            <a:endParaRPr lang="hr-HR" dirty="0" smtClean="0"/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hr-HR" dirty="0" smtClean="0"/>
              <a:t>ARP </a:t>
            </a:r>
            <a:r>
              <a:rPr lang="hr-HR" dirty="0" smtClean="0"/>
              <a:t>tablica – otkriva računala u lokalnoj mreži,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hr-HR" dirty="0" smtClean="0"/>
              <a:t>Opterećenje </a:t>
            </a:r>
            <a:r>
              <a:rPr lang="hr-HR" dirty="0" smtClean="0"/>
              <a:t>procesorskih jedinica,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hr-HR" dirty="0"/>
              <a:t>Zauzeće memorije,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hr-HR" dirty="0"/>
              <a:t>Operativni sustav</a:t>
            </a:r>
          </a:p>
          <a:p>
            <a:pPr marL="457200" lvl="1" indent="0">
              <a:buFont typeface="Arial" pitchFamily="34" charset="0"/>
              <a:buChar char="•"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360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229600" cy="917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/>
              <a:t>3. Mjerenje </a:t>
            </a:r>
            <a:r>
              <a:rPr lang="hr-HR" dirty="0" smtClean="0"/>
              <a:t>brzine prema referentnom poslužitelju</a:t>
            </a:r>
            <a:endParaRPr lang="hr-HR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1066" cy="4525963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hr-HR" sz="2400" dirty="0" smtClean="0"/>
              <a:t>Provjera </a:t>
            </a:r>
            <a:r>
              <a:rPr lang="hr-HR" sz="2400" dirty="0" smtClean="0"/>
              <a:t>opterećenja poslužitelja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hr-HR" sz="2400" dirty="0" smtClean="0"/>
              <a:t>Mjerenje brzine prijenosa od poslužitelja prema korisniku (</a:t>
            </a:r>
            <a:r>
              <a:rPr lang="hr-HR" sz="2400" dirty="0" err="1" smtClean="0"/>
              <a:t>download</a:t>
            </a:r>
            <a:r>
              <a:rPr lang="hr-HR" sz="2400" dirty="0" smtClean="0"/>
              <a:t>) i prema  poslužitelju (</a:t>
            </a:r>
            <a:r>
              <a:rPr lang="hr-HR" sz="2400" dirty="0" err="1" smtClean="0"/>
              <a:t>upload</a:t>
            </a:r>
            <a:endParaRPr lang="hr-HR" sz="2400" dirty="0" smtClean="0"/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hr-HR" sz="2400" i="1" dirty="0" err="1" smtClean="0"/>
              <a:t>ping</a:t>
            </a:r>
            <a:r>
              <a:rPr lang="hr-HR" sz="2400" i="1" dirty="0" smtClean="0"/>
              <a:t> i </a:t>
            </a:r>
            <a:r>
              <a:rPr lang="hr-HR" sz="2400" i="1" dirty="0" err="1" smtClean="0"/>
              <a:t>traceroute</a:t>
            </a:r>
            <a:r>
              <a:rPr lang="hr-HR" sz="2400" dirty="0" smtClean="0"/>
              <a:t> </a:t>
            </a:r>
            <a:r>
              <a:rPr lang="hr-HR" sz="2400" dirty="0" smtClean="0"/>
              <a:t>prema </a:t>
            </a:r>
            <a:r>
              <a:rPr lang="hr-HR" sz="2400" dirty="0" smtClean="0"/>
              <a:t>poslužitelju (</a:t>
            </a:r>
            <a:r>
              <a:rPr lang="hr-HR" sz="2400" dirty="0" err="1" smtClean="0"/>
              <a:t>kasnjenje</a:t>
            </a:r>
            <a:r>
              <a:rPr lang="hr-HR" sz="2400" dirty="0" smtClean="0"/>
              <a:t>, putanja)</a:t>
            </a:r>
            <a:endParaRPr lang="hr-HR" sz="2400" dirty="0" smtClean="0"/>
          </a:p>
          <a:p>
            <a:pPr marL="0" indent="0">
              <a:defRPr/>
            </a:pPr>
            <a:endParaRPr lang="hr-HR" sz="2400" dirty="0" smtClean="0"/>
          </a:p>
          <a:p>
            <a:pPr>
              <a:buFont typeface="Arial" charset="0"/>
              <a:buChar char="•"/>
              <a:defRPr/>
            </a:pPr>
            <a:r>
              <a:rPr lang="hr-HR" sz="2400" dirty="0" smtClean="0"/>
              <a:t>Korisno za procjenu brzine veze do/od CARNet mreže</a:t>
            </a:r>
          </a:p>
          <a:p>
            <a:pPr>
              <a:buFont typeface="Arial" charset="0"/>
              <a:buChar char="•"/>
              <a:defRPr/>
            </a:pPr>
            <a:r>
              <a:rPr lang="hr-HR" sz="2400" dirty="0" smtClean="0"/>
              <a:t>Korisno za zajedničke usluge CARNeta i operatora </a:t>
            </a:r>
          </a:p>
        </p:txBody>
      </p:sp>
    </p:spTree>
    <p:extLst>
      <p:ext uri="{BB962C8B-B14F-4D97-AF65-F5344CB8AC3E}">
        <p14:creationId xmlns:p14="http://schemas.microsoft.com/office/powerpoint/2010/main" xmlns="" val="15086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229600" cy="917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/>
              <a:t>4. Mjerenje </a:t>
            </a:r>
            <a:r>
              <a:rPr lang="hr-HR" dirty="0" smtClean="0"/>
              <a:t>brzine prijenosa podataka s Interneta</a:t>
            </a:r>
            <a:endParaRPr lang="hr-HR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502162" cy="4857750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hr-HR" dirty="0" smtClean="0"/>
              <a:t>Paralelni  </a:t>
            </a:r>
            <a:r>
              <a:rPr lang="hr-HR" dirty="0" smtClean="0"/>
              <a:t>HTTP test i FTP test</a:t>
            </a:r>
            <a:endParaRPr lang="hr-HR" dirty="0" smtClean="0"/>
          </a:p>
          <a:p>
            <a:pPr marL="914400" lvl="1" indent="-514350">
              <a:buFont typeface="Arial" pitchFamily="34" charset="0"/>
              <a:buChar char="•"/>
              <a:defRPr/>
            </a:pPr>
            <a:r>
              <a:rPr lang="hr-HR" dirty="0"/>
              <a:t>Uspostava </a:t>
            </a:r>
            <a:r>
              <a:rPr lang="hr-HR" dirty="0" smtClean="0"/>
              <a:t>većeg broja </a:t>
            </a:r>
            <a:r>
              <a:rPr lang="hr-HR" dirty="0"/>
              <a:t>istovremenih </a:t>
            </a:r>
            <a:r>
              <a:rPr lang="hr-HR" dirty="0" smtClean="0"/>
              <a:t>HTTP konekcija </a:t>
            </a:r>
            <a:r>
              <a:rPr lang="hr-HR" dirty="0"/>
              <a:t>prema sadržajima na </a:t>
            </a:r>
            <a:r>
              <a:rPr lang="hr-HR" dirty="0" smtClean="0"/>
              <a:t>Internetu –&gt; Stabilizacija </a:t>
            </a:r>
          </a:p>
          <a:p>
            <a:pPr lvl="1">
              <a:defRPr/>
            </a:pPr>
            <a:endParaRPr lang="hr-HR" dirty="0" smtClean="0"/>
          </a:p>
          <a:p>
            <a:pPr>
              <a:buFont typeface="Arial" charset="0"/>
              <a:buChar char="•"/>
              <a:defRPr/>
            </a:pPr>
            <a:r>
              <a:rPr lang="hr-HR" dirty="0" smtClean="0"/>
              <a:t>Moguća ograničenja:</a:t>
            </a:r>
          </a:p>
          <a:p>
            <a:pPr lvl="1">
              <a:buFont typeface="Arial" charset="0"/>
              <a:buChar char="•"/>
              <a:defRPr/>
            </a:pPr>
            <a:r>
              <a:rPr lang="hr-HR" dirty="0" smtClean="0"/>
              <a:t>korisnikovo računalo preslabo za provođenje mjerenja (na to ukazuje mjerenje performansi računala korisnika)</a:t>
            </a:r>
          </a:p>
          <a:p>
            <a:pPr lvl="1">
              <a:buFont typeface="Arial" charset="0"/>
              <a:buChar char="•"/>
              <a:defRPr/>
            </a:pPr>
            <a:r>
              <a:rPr lang="hr-HR" dirty="0" smtClean="0"/>
              <a:t>operator blokira protokole </a:t>
            </a:r>
            <a:r>
              <a:rPr lang="hr-HR" dirty="0" smtClean="0"/>
              <a:t>(mora </a:t>
            </a:r>
            <a:r>
              <a:rPr lang="hr-HR" dirty="0" smtClean="0"/>
              <a:t>objaviti ograničenja) </a:t>
            </a:r>
          </a:p>
          <a:p>
            <a:pPr lvl="1">
              <a:buFont typeface="Arial" charset="0"/>
              <a:buChar char="•"/>
              <a:defRPr/>
            </a:pPr>
            <a:r>
              <a:rPr lang="hr-HR" dirty="0" smtClean="0"/>
              <a:t>operator blokira neku od adresa (uzima se zamjenska adresa)</a:t>
            </a:r>
          </a:p>
          <a:p>
            <a:pPr lvl="1">
              <a:buFont typeface="Arial" charset="0"/>
              <a:buChar char="•"/>
              <a:defRPr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4527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HAKOM ©2012</a:t>
            </a:r>
            <a:endParaRPr lang="en-US"/>
          </a:p>
        </p:txBody>
      </p:sp>
      <p:sp>
        <p:nvSpPr>
          <p:cNvPr id="10" name="Rectangle 1041"/>
          <p:cNvSpPr>
            <a:spLocks noGrp="1" noChangeArrowheads="1"/>
          </p:cNvSpPr>
          <p:nvPr>
            <p:ph type="ctrTitle"/>
          </p:nvPr>
        </p:nvSpPr>
        <p:spPr bwMode="auto">
          <a:xfrm>
            <a:off x="173621" y="2695070"/>
            <a:ext cx="86578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</a:rPr>
              <a:t>Mjerenje kvalitete (brzine) širokopojasnog pristupa </a:t>
            </a:r>
            <a:r>
              <a:rPr lang="hr-HR" sz="3200" dirty="0" err="1" smtClean="0">
                <a:solidFill>
                  <a:schemeClr val="accent6">
                    <a:lumMod val="75000"/>
                  </a:schemeClr>
                </a:solidFill>
              </a:rPr>
              <a:t>internetu</a:t>
            </a:r>
            <a:endParaRPr lang="hr-H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46600" y="4740242"/>
            <a:ext cx="413125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600" i="1" dirty="0" smtClean="0">
                <a:solidFill>
                  <a:srgbClr val="000000"/>
                </a:solidFill>
              </a:rPr>
              <a:t>Andro Marčev </a:t>
            </a:r>
            <a:r>
              <a:rPr lang="hr-HR" sz="1600" i="1" dirty="0" smtClean="0">
                <a:solidFill>
                  <a:srgbClr val="000000"/>
                </a:solidFill>
              </a:rPr>
              <a:t>dipl. ing.</a:t>
            </a:r>
            <a:r>
              <a:rPr lang="en-US" sz="1600" i="1" dirty="0" smtClean="0">
                <a:solidFill>
                  <a:srgbClr val="000000"/>
                </a:solidFill>
              </a:rPr>
              <a:t>.</a:t>
            </a:r>
          </a:p>
          <a:p>
            <a:pPr lvl="0" algn="r">
              <a:defRPr/>
            </a:pPr>
            <a:r>
              <a:rPr lang="hr-HR" sz="1600" i="1" dirty="0" smtClean="0">
                <a:solidFill>
                  <a:srgbClr val="000000"/>
                </a:solidFill>
              </a:rPr>
              <a:t>Stručnjak za komunikacijske usluge</a:t>
            </a:r>
            <a:endParaRPr lang="en-US" sz="1600" i="1" dirty="0" smtClean="0">
              <a:solidFill>
                <a:srgbClr val="000000"/>
              </a:solidFill>
            </a:endParaRPr>
          </a:p>
          <a:p>
            <a:pPr lvl="0" algn="r">
              <a:defRPr/>
            </a:pPr>
            <a:r>
              <a:rPr lang="hr-HR" sz="1600" i="1" dirty="0" smtClean="0">
                <a:solidFill>
                  <a:srgbClr val="000000"/>
                </a:solidFill>
              </a:rPr>
              <a:t>Odjel komunikacijskih usluga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872825" y="5950336"/>
            <a:ext cx="5162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Studeni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2012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.</a:t>
            </a:r>
            <a:endParaRPr lang="en-US" sz="14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Zapisivanje </a:t>
            </a:r>
            <a:r>
              <a:rPr lang="hr-HR" dirty="0" smtClean="0"/>
              <a:t>podataka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hr-HR" dirty="0" smtClean="0"/>
              <a:t>Podatci se zapisuju lokalno na računalo korisnika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r-HR" dirty="0" smtClean="0"/>
              <a:t>8193_2012-11-13_</a:t>
            </a:r>
            <a:r>
              <a:rPr lang="hr-HR" dirty="0" err="1" smtClean="0"/>
              <a:t>not</a:t>
            </a:r>
            <a:r>
              <a:rPr lang="hr-HR" dirty="0" smtClean="0"/>
              <a:t>_</a:t>
            </a:r>
            <a:r>
              <a:rPr lang="hr-HR" dirty="0" err="1" smtClean="0"/>
              <a:t>valid.txt</a:t>
            </a:r>
            <a:endParaRPr lang="hr-HR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hr-HR" dirty="0" smtClean="0"/>
              <a:t>8193_2012-11-13_</a:t>
            </a:r>
            <a:r>
              <a:rPr lang="hr-HR" dirty="0" err="1" smtClean="0"/>
              <a:t>valid.txt</a:t>
            </a:r>
            <a:endParaRPr lang="hr-HR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hr-HR" dirty="0"/>
              <a:t>8193_2012-11-13_11-29-34_</a:t>
            </a:r>
            <a:r>
              <a:rPr lang="hr-HR" dirty="0" err="1"/>
              <a:t>kljuc.txt</a:t>
            </a:r>
            <a:endParaRPr lang="hr-H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r-HR" dirty="0" smtClean="0"/>
              <a:t>Podatci se zapisuju na server (CARNet/HAKOM)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r-HR" dirty="0" smtClean="0"/>
              <a:t>Provjera ispravnosti prijavljenih podataka</a:t>
            </a:r>
          </a:p>
          <a:p>
            <a:pPr marL="457200" indent="-457200">
              <a:buFont typeface="Arial" pitchFamily="34" charset="0"/>
              <a:buChar char="•"/>
            </a:pPr>
            <a:endParaRPr lang="hr-HR" dirty="0" smtClean="0"/>
          </a:p>
          <a:p>
            <a:pPr marL="457200" indent="-457200">
              <a:buFont typeface="Arial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582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1697115"/>
              </p:ext>
            </p:extLst>
          </p:nvPr>
        </p:nvGraphicFramePr>
        <p:xfrm>
          <a:off x="1814760" y="184666"/>
          <a:ext cx="6712927" cy="6232525"/>
        </p:xfrm>
        <a:graphic>
          <a:graphicData uri="http://schemas.openxmlformats.org/presentationml/2006/ole">
            <p:oleObj spid="_x0000_s63490" name="Visio" r:id="rId3" imgW="6454843" imgH="5533525" progId="">
              <p:embed/>
            </p:oleObj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Topologija mjerenja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772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229600" cy="917575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Aplikacija</a:t>
            </a:r>
            <a:endParaRPr lang="hr-HR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1066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hr-HR" sz="2500" dirty="0" smtClean="0"/>
              <a:t>Programirana u javi 	</a:t>
            </a:r>
            <a:endParaRPr lang="hr-HR" sz="2500" dirty="0" smtClean="0"/>
          </a:p>
          <a:p>
            <a:pPr lvl="1">
              <a:buFont typeface="Arial" charset="0"/>
              <a:buChar char="•"/>
            </a:pPr>
            <a:r>
              <a:rPr lang="hr-HR" sz="2200" dirty="0" err="1" smtClean="0"/>
              <a:t>Multiplatformska</a:t>
            </a:r>
            <a:r>
              <a:rPr lang="hr-HR" sz="2200" dirty="0" smtClean="0"/>
              <a:t> aplikacija </a:t>
            </a:r>
            <a:r>
              <a:rPr lang="hr-HR" sz="2200" dirty="0" smtClean="0"/>
              <a:t>– pokretanje na većini operativnih sustava</a:t>
            </a:r>
            <a:endParaRPr lang="hr-HR" sz="2200" dirty="0" smtClean="0"/>
          </a:p>
          <a:p>
            <a:pPr>
              <a:buFont typeface="Arial" charset="0"/>
              <a:buChar char="•"/>
            </a:pPr>
            <a:r>
              <a:rPr lang="hr-HR" sz="2500" dirty="0" smtClean="0"/>
              <a:t>Dva načina pokretanja</a:t>
            </a:r>
          </a:p>
          <a:p>
            <a:pPr lvl="1">
              <a:buFont typeface="Arial" charset="0"/>
              <a:buChar char="•"/>
            </a:pPr>
            <a:r>
              <a:rPr lang="hr-HR" sz="2200" dirty="0" smtClean="0"/>
              <a:t>WEB start java </a:t>
            </a:r>
          </a:p>
          <a:p>
            <a:pPr lvl="1">
              <a:buFont typeface="Arial" charset="0"/>
              <a:buChar char="•"/>
            </a:pPr>
            <a:r>
              <a:rPr lang="hr-HR" sz="2200" dirty="0" smtClean="0"/>
              <a:t>Samostalna </a:t>
            </a:r>
            <a:r>
              <a:rPr lang="hr-HR" sz="2200" dirty="0" smtClean="0"/>
              <a:t>aplikacija (</a:t>
            </a:r>
            <a:r>
              <a:rPr lang="hr-HR" sz="2200" i="1" dirty="0" err="1" smtClean="0"/>
              <a:t>sandalone</a:t>
            </a:r>
            <a:r>
              <a:rPr lang="hr-HR" sz="2200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hr-HR" sz="2500" dirty="0" smtClean="0"/>
              <a:t>Podržava logiku/propise </a:t>
            </a:r>
            <a:r>
              <a:rPr lang="hr-HR" sz="2500" dirty="0" smtClean="0"/>
              <a:t>pravilnika (7/10</a:t>
            </a:r>
            <a:r>
              <a:rPr lang="hr-HR" sz="2500" dirty="0" smtClean="0"/>
              <a:t>…)</a:t>
            </a:r>
          </a:p>
          <a:p>
            <a:pPr>
              <a:buFont typeface="Arial" charset="0"/>
              <a:buChar char="•"/>
            </a:pPr>
            <a:r>
              <a:rPr lang="hr-HR" sz="2500" dirty="0" smtClean="0"/>
              <a:t>Identifikator mjerenja </a:t>
            </a:r>
            <a:r>
              <a:rPr lang="hr-HR" sz="2500" dirty="0" smtClean="0"/>
              <a:t> (ciklus mjerenja),  nove verzije</a:t>
            </a:r>
          </a:p>
          <a:p>
            <a:pPr>
              <a:buFont typeface="Arial" charset="0"/>
              <a:buChar char="•"/>
            </a:pPr>
            <a:r>
              <a:rPr lang="hr-HR" sz="2500" dirty="0" smtClean="0"/>
              <a:t>Aplikacija je dostupna na internet stranici HAKOM-a, </a:t>
            </a:r>
            <a:r>
              <a:rPr lang="hr-HR" sz="2500" dirty="0" err="1" smtClean="0"/>
              <a:t>CARNeta</a:t>
            </a:r>
            <a:r>
              <a:rPr lang="hr-HR" sz="2500" dirty="0" smtClean="0"/>
              <a:t>, HR repozitoriji i operatora</a:t>
            </a:r>
          </a:p>
          <a:p>
            <a:pPr>
              <a:buFont typeface="Arial" charset="0"/>
              <a:buChar char="•"/>
            </a:pPr>
            <a:endParaRPr lang="hr-HR" sz="2500" dirty="0" smtClean="0"/>
          </a:p>
          <a:p>
            <a:pPr>
              <a:buFont typeface="Arial" charset="0"/>
              <a:buChar char="•"/>
            </a:pPr>
            <a:endParaRPr lang="hr-HR" sz="2500" dirty="0" smtClean="0"/>
          </a:p>
          <a:p>
            <a:pPr>
              <a:buFont typeface="Arial" charset="0"/>
              <a:buChar char="•"/>
            </a:pPr>
            <a:endParaRPr lang="hr-HR" sz="2500" dirty="0" smtClean="0"/>
          </a:p>
          <a:p>
            <a:pPr>
              <a:buFont typeface="Arial" charset="0"/>
              <a:buChar char="•"/>
            </a:pPr>
            <a:endParaRPr lang="hr-HR" sz="2500" dirty="0" smtClean="0"/>
          </a:p>
          <a:p>
            <a:pPr lvl="1">
              <a:buFont typeface="Arial" charset="0"/>
              <a:buChar char="•"/>
            </a:pPr>
            <a:endParaRPr lang="hr-HR" sz="2500" dirty="0" smtClean="0"/>
          </a:p>
          <a:p>
            <a:pPr>
              <a:buFont typeface="Arial" charset="0"/>
              <a:buChar char="•"/>
            </a:pPr>
            <a:endParaRPr lang="hr-HR" sz="2500" dirty="0" smtClean="0"/>
          </a:p>
          <a:p>
            <a:pPr>
              <a:buFont typeface="Arial" charset="0"/>
              <a:buChar char="•"/>
            </a:pPr>
            <a:endParaRPr lang="hr-HR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35199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229600" cy="917575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CARNet tim	</a:t>
            </a:r>
            <a:endParaRPr lang="hr-HR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1066" cy="4525963"/>
          </a:xfrm>
        </p:spPr>
        <p:txBody>
          <a:bodyPr/>
          <a:lstStyle/>
          <a:p>
            <a:pPr marL="0" indent="0">
              <a:defRPr/>
            </a:pPr>
            <a:r>
              <a:rPr lang="hr-HR" sz="2700" dirty="0" smtClean="0"/>
              <a:t>Idejno/izvedbeno rješenje:</a:t>
            </a:r>
          </a:p>
          <a:p>
            <a:pPr>
              <a:buFont typeface="Arial" charset="0"/>
              <a:buChar char="•"/>
              <a:defRPr/>
            </a:pPr>
            <a:r>
              <a:rPr lang="hr-HR" sz="2700" dirty="0" smtClean="0"/>
              <a:t>Ivana Golub</a:t>
            </a:r>
          </a:p>
          <a:p>
            <a:pPr>
              <a:buFont typeface="Arial" charset="0"/>
              <a:buChar char="•"/>
              <a:defRPr/>
            </a:pPr>
            <a:r>
              <a:rPr lang="hr-HR" sz="2700" dirty="0" smtClean="0"/>
              <a:t>Tihana </a:t>
            </a:r>
            <a:r>
              <a:rPr lang="hr-HR" sz="2700" dirty="0" err="1" smtClean="0"/>
              <a:t>Žuljević</a:t>
            </a:r>
            <a:endParaRPr lang="hr-HR" sz="2700" dirty="0" smtClean="0"/>
          </a:p>
          <a:p>
            <a:pPr>
              <a:buFont typeface="Arial" charset="0"/>
              <a:buChar char="•"/>
              <a:defRPr/>
            </a:pPr>
            <a:r>
              <a:rPr lang="hr-HR" sz="2700" dirty="0" smtClean="0"/>
              <a:t>Silvije </a:t>
            </a:r>
            <a:r>
              <a:rPr lang="hr-HR" sz="2700" dirty="0" err="1" smtClean="0"/>
              <a:t>Milišić</a:t>
            </a:r>
            <a:endParaRPr lang="hr-HR" sz="2700" dirty="0" smtClean="0"/>
          </a:p>
          <a:p>
            <a:pPr>
              <a:buFont typeface="Arial" charset="0"/>
              <a:buChar char="•"/>
              <a:defRPr/>
            </a:pPr>
            <a:r>
              <a:rPr lang="hr-HR" sz="2700" dirty="0" smtClean="0"/>
              <a:t>Tomislav Štivojević</a:t>
            </a:r>
            <a:endParaRPr lang="hr-HR" sz="2700" dirty="0" smtClean="0"/>
          </a:p>
          <a:p>
            <a:pPr>
              <a:buFont typeface="Arial" charset="0"/>
              <a:buChar char="•"/>
              <a:defRPr/>
            </a:pPr>
            <a:r>
              <a:rPr lang="hr-HR" sz="2700" dirty="0" smtClean="0"/>
              <a:t>Josip </a:t>
            </a:r>
            <a:r>
              <a:rPr lang="hr-HR" sz="2700" dirty="0" smtClean="0"/>
              <a:t>Rodin</a:t>
            </a:r>
          </a:p>
          <a:p>
            <a:pPr>
              <a:buFont typeface="Arial" charset="0"/>
              <a:buChar char="•"/>
              <a:defRPr/>
            </a:pPr>
            <a:endParaRPr lang="hr-HR" sz="2700" dirty="0" smtClean="0"/>
          </a:p>
          <a:p>
            <a:pPr>
              <a:buFont typeface="Arial" charset="0"/>
              <a:buChar char="•"/>
              <a:defRPr/>
            </a:pPr>
            <a:r>
              <a:rPr lang="hr-HR" sz="2700" dirty="0" smtClean="0"/>
              <a:t>Nenad </a:t>
            </a:r>
            <a:r>
              <a:rPr lang="hr-HR" sz="2700" dirty="0" err="1" smtClean="0"/>
              <a:t>Merdanović</a:t>
            </a:r>
            <a:endParaRPr lang="hr-HR" sz="2700" dirty="0" smtClean="0"/>
          </a:p>
          <a:p>
            <a:pPr>
              <a:buFont typeface="Arial" charset="0"/>
              <a:buChar char="•"/>
              <a:defRPr/>
            </a:pPr>
            <a:r>
              <a:rPr lang="hr-HR" sz="2700" dirty="0" smtClean="0"/>
              <a:t>Branko </a:t>
            </a:r>
            <a:r>
              <a:rPr lang="hr-HR" sz="2700" dirty="0" err="1" smtClean="0"/>
              <a:t>Čubić</a:t>
            </a:r>
            <a:endParaRPr lang="hr-HR" sz="2700" dirty="0" smtClean="0"/>
          </a:p>
          <a:p>
            <a:pPr>
              <a:buFont typeface="Arial" charset="0"/>
              <a:buChar char="•"/>
              <a:defRPr/>
            </a:pPr>
            <a:endParaRPr lang="hr-HR" sz="2700" dirty="0" smtClean="0"/>
          </a:p>
        </p:txBody>
      </p:sp>
    </p:spTree>
    <p:extLst>
      <p:ext uri="{BB962C8B-B14F-4D97-AF65-F5344CB8AC3E}">
        <p14:creationId xmlns:p14="http://schemas.microsoft.com/office/powerpoint/2010/main" xmlns="" val="20323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24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Studeni </a:t>
            </a:r>
            <a:r>
              <a:rPr lang="en-US" dirty="0" smtClean="0"/>
              <a:t>2012</a:t>
            </a:r>
            <a:r>
              <a:rPr lang="hr-HR" dirty="0" smtClean="0"/>
              <a:t>.</a:t>
            </a: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9"/>
          <p:cNvSpPr>
            <a:spLocks noChangeArrowheads="1"/>
          </p:cNvSpPr>
          <p:nvPr/>
        </p:nvSpPr>
        <p:spPr bwMode="gray">
          <a:xfrm>
            <a:off x="323850" y="1555750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gray">
          <a:xfrm>
            <a:off x="1054100" y="1555750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/>
              <a:t>Uvod</a:t>
            </a: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gray">
          <a:xfrm>
            <a:off x="323850" y="3019425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gray">
          <a:xfrm>
            <a:off x="1054100" y="3019425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Aplikacija</a:t>
            </a:r>
            <a:endParaRPr lang="hr-HR" sz="2000" noProof="1"/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gray">
          <a:xfrm>
            <a:off x="323850" y="4484688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gray">
          <a:xfrm>
            <a:off x="1054100" y="4484688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  <a:defRPr/>
            </a:pPr>
            <a:r>
              <a:rPr lang="hr-HR" sz="2000" noProof="1" smtClean="0">
                <a:latin typeface="+mj-lt"/>
              </a:rPr>
              <a:t>Zaključak</a:t>
            </a:r>
            <a:endParaRPr lang="hr-HR" sz="2000" noProof="1">
              <a:latin typeface="+mj-lt"/>
            </a:endParaRPr>
          </a:p>
        </p:txBody>
      </p:sp>
      <p:pic>
        <p:nvPicPr>
          <p:cNvPr id="20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69"/>
          <p:cNvSpPr>
            <a:spLocks noChangeArrowheads="1"/>
          </p:cNvSpPr>
          <p:nvPr/>
        </p:nvSpPr>
        <p:spPr bwMode="gray">
          <a:xfrm>
            <a:off x="325775" y="2298475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hr-HR" sz="3200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gray">
          <a:xfrm>
            <a:off x="1065675" y="2286900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Pravilnik</a:t>
            </a:r>
            <a:endParaRPr lang="hr-HR" sz="2000" noProof="1"/>
          </a:p>
        </p:txBody>
      </p:sp>
      <p:pic>
        <p:nvPicPr>
          <p:cNvPr id="2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7206" y="2322287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5"/>
          <p:cNvSpPr>
            <a:spLocks noChangeArrowheads="1"/>
          </p:cNvSpPr>
          <p:nvPr/>
        </p:nvSpPr>
        <p:spPr bwMode="gray">
          <a:xfrm>
            <a:off x="323850" y="3751263"/>
            <a:ext cx="585788" cy="587375"/>
          </a:xfrm>
          <a:prstGeom prst="rect">
            <a:avLst/>
          </a:prstGeom>
          <a:solidFill>
            <a:srgbClr val="054B90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pic>
        <p:nvPicPr>
          <p:cNvPr id="29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2"/>
          <p:cNvSpPr>
            <a:spLocks noChangeArrowheads="1"/>
          </p:cNvSpPr>
          <p:nvPr/>
        </p:nvSpPr>
        <p:spPr bwMode="gray">
          <a:xfrm>
            <a:off x="1054100" y="3762175"/>
            <a:ext cx="7766050" cy="587375"/>
          </a:xfrm>
          <a:prstGeom prst="rect">
            <a:avLst/>
          </a:prstGeom>
          <a:gradFill rotWithShape="1">
            <a:gsLst>
              <a:gs pos="0">
                <a:srgbClr val="054B90"/>
              </a:gs>
              <a:gs pos="100000">
                <a:srgbClr val="2A79D0"/>
              </a:gs>
            </a:gsLst>
            <a:lin ang="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b="1" noProof="1" smtClean="0">
                <a:solidFill>
                  <a:schemeClr val="bg1"/>
                </a:solidFill>
              </a:rPr>
              <a:t>Realizacija</a:t>
            </a:r>
            <a:endParaRPr lang="hr-HR" sz="20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8301" y="1221975"/>
            <a:ext cx="6107900" cy="4973638"/>
          </a:xfrm>
        </p:spPr>
        <p:txBody>
          <a:bodyPr/>
          <a:lstStyle/>
          <a:p>
            <a:pPr algn="just"/>
            <a:r>
              <a:rPr lang="hr-HR" sz="1800" dirty="0" smtClean="0"/>
              <a:t>Realizacija certificiranog alata i omogućavanje korisnicima mjerenje uz pomoć njega od 5. studenog 2012. godine</a:t>
            </a:r>
          </a:p>
          <a:p>
            <a:r>
              <a:rPr lang="hr-HR" sz="1800" dirty="0" smtClean="0"/>
              <a:t>Službeni naziv alata </a:t>
            </a:r>
            <a:r>
              <a:rPr lang="hr-HR" sz="1800" b="1" u="sng" dirty="0" err="1" smtClean="0"/>
              <a:t>HAKOMetar</a:t>
            </a:r>
            <a:endParaRPr lang="hr-HR" sz="1800" dirty="0" smtClean="0"/>
          </a:p>
          <a:p>
            <a:pPr algn="just"/>
            <a:r>
              <a:rPr lang="hr-HR" sz="1800" dirty="0" smtClean="0"/>
              <a:t>U deset dana dostupnosti alata izvršen velik broj mjerenja</a:t>
            </a:r>
          </a:p>
          <a:p>
            <a:pPr algn="just"/>
            <a:r>
              <a:rPr lang="hr-HR" sz="1800" dirty="0" smtClean="0"/>
              <a:t>Manje od dvadeset upita korisnika u razdoblju njegove dostupnosti</a:t>
            </a:r>
          </a:p>
          <a:p>
            <a:pPr marL="0" indent="0" algn="just">
              <a:buNone/>
            </a:pPr>
            <a:endParaRPr lang="hr-HR" sz="2000" dirty="0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493963" y="6537325"/>
            <a:ext cx="4165600" cy="215900"/>
          </a:xfrm>
        </p:spPr>
        <p:txBody>
          <a:bodyPr/>
          <a:lstStyle/>
          <a:p>
            <a:pPr>
              <a:defRPr/>
            </a:pPr>
            <a:r>
              <a:rPr lang="hr-HR" dirty="0"/>
              <a:t>Studeni 2012.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5388" y="152400"/>
            <a:ext cx="7618412" cy="699304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Realizacija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amarcev\Desktop\hakometar prezentaci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0780" y="1643859"/>
            <a:ext cx="1743101" cy="414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3542290"/>
              </p:ext>
            </p:extLst>
          </p:nvPr>
        </p:nvGraphicFramePr>
        <p:xfrm>
          <a:off x="605388" y="3716870"/>
          <a:ext cx="5957360" cy="2521078"/>
        </p:xfrm>
        <a:graphic>
          <a:graphicData uri="http://schemas.openxmlformats.org/drawingml/2006/table">
            <a:tbl>
              <a:tblPr/>
              <a:tblGrid>
                <a:gridCol w="1489340"/>
                <a:gridCol w="1489340"/>
                <a:gridCol w="1489340"/>
                <a:gridCol w="1489340"/>
              </a:tblGrid>
              <a:tr h="38520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Datum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Broj mjerenja sa izvješćem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Broj mjerenja bez izvješća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Broj validnih mjerenja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31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2012-11-05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1270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2100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1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2012-11-06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1205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2320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367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1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2012-11-07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944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1381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1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2012-11-08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566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766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1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2012-11-09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362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538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1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2012-11-10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276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411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1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2012-11-11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311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1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2012-11-12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408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538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 dirty="0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1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effectLst/>
                          <a:latin typeface="Arial"/>
                        </a:rPr>
                        <a:t>UKUPNO: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effectLst/>
                          <a:latin typeface="Arial"/>
                        </a:rPr>
                        <a:t>5342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effectLst/>
                          <a:latin typeface="Arial"/>
                        </a:rPr>
                        <a:t>8494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 dirty="0">
                          <a:effectLst/>
                          <a:latin typeface="Arial"/>
                        </a:rPr>
                        <a:t>1413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124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26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Studeni </a:t>
            </a:r>
            <a:r>
              <a:rPr lang="en-US" dirty="0"/>
              <a:t>2012</a:t>
            </a:r>
            <a:r>
              <a:rPr lang="hr-HR" dirty="0"/>
              <a:t>.</a:t>
            </a: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9"/>
          <p:cNvSpPr>
            <a:spLocks noChangeArrowheads="1"/>
          </p:cNvSpPr>
          <p:nvPr/>
        </p:nvSpPr>
        <p:spPr bwMode="gray">
          <a:xfrm>
            <a:off x="323850" y="1555750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gray">
          <a:xfrm>
            <a:off x="1054100" y="1555750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/>
              <a:t>Uvod</a:t>
            </a: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gray">
          <a:xfrm>
            <a:off x="323850" y="3019425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gray">
          <a:xfrm>
            <a:off x="1054100" y="3019425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Aplikacija</a:t>
            </a:r>
            <a:endParaRPr lang="hr-HR" sz="2000" noProof="1"/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gray">
          <a:xfrm>
            <a:off x="323850" y="3751263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gray">
          <a:xfrm>
            <a:off x="1054100" y="3751263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Realizacija</a:t>
            </a:r>
            <a:endParaRPr lang="hr-HR" sz="2000" noProof="1"/>
          </a:p>
        </p:txBody>
      </p:sp>
      <p:pic>
        <p:nvPicPr>
          <p:cNvPr id="20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69"/>
          <p:cNvSpPr>
            <a:spLocks noChangeArrowheads="1"/>
          </p:cNvSpPr>
          <p:nvPr/>
        </p:nvSpPr>
        <p:spPr bwMode="gray">
          <a:xfrm>
            <a:off x="325775" y="2298475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hr-HR" sz="3200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gray">
          <a:xfrm>
            <a:off x="1065675" y="2286900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Pravilnik</a:t>
            </a:r>
            <a:endParaRPr lang="hr-HR" sz="2000" noProof="1"/>
          </a:p>
        </p:txBody>
      </p:sp>
      <p:pic>
        <p:nvPicPr>
          <p:cNvPr id="2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7206" y="2322287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7"/>
          <p:cNvSpPr>
            <a:spLocks noChangeArrowheads="1"/>
          </p:cNvSpPr>
          <p:nvPr/>
        </p:nvSpPr>
        <p:spPr bwMode="gray">
          <a:xfrm>
            <a:off x="323850" y="4484688"/>
            <a:ext cx="585788" cy="587375"/>
          </a:xfrm>
          <a:prstGeom prst="rect">
            <a:avLst/>
          </a:prstGeom>
          <a:solidFill>
            <a:srgbClr val="054B90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pic>
        <p:nvPicPr>
          <p:cNvPr id="29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2"/>
          <p:cNvSpPr>
            <a:spLocks noChangeArrowheads="1"/>
          </p:cNvSpPr>
          <p:nvPr/>
        </p:nvSpPr>
        <p:spPr bwMode="gray">
          <a:xfrm>
            <a:off x="1067600" y="4484688"/>
            <a:ext cx="7766050" cy="587375"/>
          </a:xfrm>
          <a:prstGeom prst="rect">
            <a:avLst/>
          </a:prstGeom>
          <a:gradFill rotWithShape="1">
            <a:gsLst>
              <a:gs pos="0">
                <a:srgbClr val="054B90"/>
              </a:gs>
              <a:gs pos="100000">
                <a:srgbClr val="2A79D0"/>
              </a:gs>
            </a:gsLst>
            <a:lin ang="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b="1" noProof="1" smtClean="0">
                <a:solidFill>
                  <a:schemeClr val="bg1"/>
                </a:solidFill>
              </a:rPr>
              <a:t>Zaključak</a:t>
            </a:r>
            <a:endParaRPr lang="hr-HR" sz="20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65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88" y="152400"/>
            <a:ext cx="7618412" cy="699304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Zaključak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3375" y="1445150"/>
            <a:ext cx="8490275" cy="4469875"/>
          </a:xfrm>
        </p:spPr>
        <p:txBody>
          <a:bodyPr/>
          <a:lstStyle/>
          <a:p>
            <a:r>
              <a:rPr lang="hr-HR" sz="2000" dirty="0" smtClean="0"/>
              <a:t>Transparentnost </a:t>
            </a:r>
            <a:r>
              <a:rPr lang="hr-HR" sz="2000" dirty="0"/>
              <a:t>ugovora – zadovoljniji korisnici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 smtClean="0"/>
              <a:t>Transparentnost </a:t>
            </a:r>
            <a:r>
              <a:rPr lang="hr-HR" sz="2000" dirty="0"/>
              <a:t>ugovora – zaštita operatora omogućavanjem pravne sigurnosti u tumačenju prava i obveza ugovornih strana</a:t>
            </a:r>
          </a:p>
          <a:p>
            <a:endParaRPr lang="hr-HR" sz="2000" dirty="0"/>
          </a:p>
          <a:p>
            <a:r>
              <a:rPr lang="hr-HR" sz="2000" dirty="0" smtClean="0"/>
              <a:t>Olakšavanje </a:t>
            </a:r>
            <a:r>
              <a:rPr lang="hr-HR" sz="2000" dirty="0"/>
              <a:t>postupka rješavanja prigovora na kakvoću usluge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493963" y="6537325"/>
            <a:ext cx="4165600" cy="2159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Studeni 2012.</a:t>
            </a:r>
            <a:endParaRPr lang="en-US" dirty="0"/>
          </a:p>
        </p:txBody>
      </p:sp>
      <p:pic>
        <p:nvPicPr>
          <p:cNvPr id="10" name="Picture 2" descr="C:\Users\amarcev\Desktop\Ico\contra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254" y="4717713"/>
            <a:ext cx="2481791" cy="12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975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021" y="3041875"/>
            <a:ext cx="2916041" cy="332881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5864" y="1695348"/>
            <a:ext cx="8352928" cy="288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buSzPct val="100000"/>
              <a:buNone/>
            </a:pPr>
            <a:r>
              <a:rPr lang="hr-HR" sz="40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Hvala na pažnji!</a:t>
            </a:r>
          </a:p>
          <a:p>
            <a:pPr marL="0" lvl="1" indent="0" algn="ctr">
              <a:buSzPct val="100000"/>
              <a:buNone/>
            </a:pPr>
            <a:endParaRPr lang="hr-HR" sz="24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SzPct val="100000"/>
              <a:buNone/>
            </a:pPr>
            <a:r>
              <a:rPr lang="hr-HR" sz="40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Pitanja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hr-HR" sz="4000" b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 algn="r">
              <a:buSzPct val="100000"/>
              <a:buNone/>
            </a:pPr>
            <a:endParaRPr lang="hr-H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 algn="r">
              <a:buSzPct val="100000"/>
              <a:buNone/>
            </a:pPr>
            <a:endParaRPr lang="hr-H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 algn="ctr">
              <a:buSzPct val="100000"/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x-non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4203983"/>
            <a:ext cx="34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r">
              <a:buSzPct val="100000"/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Andro Marčev dipl.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..</a:t>
            </a:r>
          </a:p>
          <a:p>
            <a:pPr marL="0" lvl="1" indent="0" algn="r">
              <a:buSzPct val="100000"/>
              <a:buNone/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Stručnjak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za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komunikacijske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usluge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2693" y="5065757"/>
            <a:ext cx="34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r">
              <a:buSzPct val="100000"/>
              <a:buNone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Tomislav Štivojević </a:t>
            </a:r>
            <a:endParaRPr lang="hr-H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 algn="r">
              <a:buSzPct val="100000"/>
              <a:buNone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Mrežni ekspert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3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3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Studeni 2012.</a:t>
            </a:r>
            <a:endParaRPr lang="en-US" dirty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9"/>
          <p:cNvSpPr>
            <a:spLocks noChangeArrowheads="1"/>
          </p:cNvSpPr>
          <p:nvPr/>
        </p:nvSpPr>
        <p:spPr bwMode="gray">
          <a:xfrm>
            <a:off x="323850" y="1555750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gray">
          <a:xfrm>
            <a:off x="1054100" y="1555750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Uvod</a:t>
            </a:r>
            <a:endParaRPr lang="hr-HR" sz="2000" noProof="1">
              <a:latin typeface="Arial" charset="0"/>
              <a:cs typeface="Arial" charset="0"/>
            </a:endParaRP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gray">
          <a:xfrm>
            <a:off x="323850" y="3019425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gray">
          <a:xfrm>
            <a:off x="1054100" y="3019425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>
                <a:latin typeface="Arial" charset="0"/>
                <a:cs typeface="Arial" charset="0"/>
              </a:rPr>
              <a:t>Aplikacija</a:t>
            </a:r>
            <a:endParaRPr lang="hr-HR" sz="2000" noProof="1">
              <a:latin typeface="Arial" charset="0"/>
              <a:cs typeface="Arial" charset="0"/>
            </a:endParaRP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gray">
          <a:xfrm>
            <a:off x="323850" y="3751263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gray">
          <a:xfrm>
            <a:off x="1054100" y="3751263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Realizacija</a:t>
            </a:r>
            <a:endParaRPr lang="hr-HR" sz="2000" noProof="1">
              <a:latin typeface="Arial" charset="0"/>
              <a:cs typeface="Arial" charset="0"/>
            </a:endParaRP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gray">
          <a:xfrm>
            <a:off x="323850" y="4484688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gray">
          <a:xfrm>
            <a:off x="1054100" y="4484688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  <a:defRPr/>
            </a:pPr>
            <a:r>
              <a:rPr lang="hr-HR" sz="2000" noProof="1" smtClean="0">
                <a:latin typeface="+mj-lt"/>
              </a:rPr>
              <a:t>Zaključak</a:t>
            </a:r>
            <a:endParaRPr lang="hr-HR" sz="2000" noProof="1">
              <a:latin typeface="+mj-lt"/>
            </a:endParaRPr>
          </a:p>
        </p:txBody>
      </p:sp>
      <p:pic>
        <p:nvPicPr>
          <p:cNvPr id="20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69"/>
          <p:cNvSpPr>
            <a:spLocks noChangeArrowheads="1"/>
          </p:cNvSpPr>
          <p:nvPr/>
        </p:nvSpPr>
        <p:spPr bwMode="gray">
          <a:xfrm>
            <a:off x="325775" y="2298475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hr-HR" sz="3200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gray">
          <a:xfrm>
            <a:off x="1065675" y="2286900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Pravilnik</a:t>
            </a:r>
            <a:endParaRPr lang="hr-HR" sz="2000" noProof="1">
              <a:latin typeface="Arial" charset="0"/>
              <a:cs typeface="Arial" charset="0"/>
            </a:endParaRPr>
          </a:p>
        </p:txBody>
      </p:sp>
      <p:pic>
        <p:nvPicPr>
          <p:cNvPr id="2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7206" y="2322287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648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9"/>
          <p:cNvSpPr>
            <a:spLocks noChangeArrowheads="1"/>
          </p:cNvSpPr>
          <p:nvPr/>
        </p:nvSpPr>
        <p:spPr bwMode="gray">
          <a:xfrm>
            <a:off x="333375" y="2324221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hr-HR" sz="3200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gray">
          <a:xfrm>
            <a:off x="1068785" y="2302616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/>
              <a:t>Pravilnik</a:t>
            </a:r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gray">
          <a:xfrm>
            <a:off x="359500" y="1566862"/>
            <a:ext cx="585788" cy="587375"/>
          </a:xfrm>
          <a:prstGeom prst="rect">
            <a:avLst/>
          </a:prstGeom>
          <a:gradFill rotWithShape="1">
            <a:gsLst>
              <a:gs pos="0">
                <a:srgbClr val="054B90"/>
              </a:gs>
              <a:gs pos="100000">
                <a:srgbClr val="0070C0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hr-HR" sz="3200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72"/>
          <p:cNvSpPr>
            <a:spLocks noChangeArrowheads="1"/>
          </p:cNvSpPr>
          <p:nvPr/>
        </p:nvSpPr>
        <p:spPr bwMode="gray">
          <a:xfrm>
            <a:off x="1054100" y="1566863"/>
            <a:ext cx="7766050" cy="587375"/>
          </a:xfrm>
          <a:prstGeom prst="rect">
            <a:avLst/>
          </a:prstGeom>
          <a:gradFill rotWithShape="1">
            <a:gsLst>
              <a:gs pos="0">
                <a:srgbClr val="054B90"/>
              </a:gs>
              <a:gs pos="100000">
                <a:srgbClr val="2A79D0"/>
              </a:gs>
            </a:gsLst>
            <a:lin ang="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b="1" noProof="1" smtClean="0">
                <a:solidFill>
                  <a:schemeClr val="bg1"/>
                </a:solidFill>
                <a:latin typeface="Arial" charset="0"/>
                <a:cs typeface="Arial" charset="0"/>
              </a:rPr>
              <a:t>Uvod</a:t>
            </a:r>
            <a:endParaRPr lang="hr-HR" sz="2000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gray">
          <a:xfrm>
            <a:off x="323850" y="3019425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gray">
          <a:xfrm>
            <a:off x="1054100" y="3019425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/>
              <a:t>Aplikacija</a:t>
            </a: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gray">
          <a:xfrm>
            <a:off x="323850" y="3751263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gray">
          <a:xfrm>
            <a:off x="1054100" y="3751263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Realizacija</a:t>
            </a:r>
            <a:endParaRPr lang="hr-HR" sz="2000" noProof="1"/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gray">
          <a:xfrm>
            <a:off x="323850" y="4484688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gray">
          <a:xfrm>
            <a:off x="1054100" y="4484688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  <a:defRPr/>
            </a:pPr>
            <a:r>
              <a:rPr lang="hr-HR" sz="2000" noProof="1"/>
              <a:t>Zaključak</a:t>
            </a:r>
          </a:p>
        </p:txBody>
      </p:sp>
      <p:pic>
        <p:nvPicPr>
          <p:cNvPr id="20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67638" y="15668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>
          <a:xfrm>
            <a:off x="2493963" y="6537325"/>
            <a:ext cx="4165600" cy="2159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Studeni</a:t>
            </a:r>
            <a:r>
              <a:rPr lang="en-US" dirty="0" smtClean="0"/>
              <a:t> 2012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24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hr-HR" sz="1600" dirty="0" smtClean="0"/>
          </a:p>
          <a:p>
            <a:pPr>
              <a:defRPr/>
            </a:pPr>
            <a:r>
              <a:rPr lang="hr-HR" dirty="0" smtClean="0"/>
              <a:t>HAKOM</a:t>
            </a:r>
          </a:p>
          <a:p>
            <a:pPr marL="0" indent="0">
              <a:buNone/>
              <a:defRPr/>
            </a:pPr>
            <a:endParaRPr lang="hr-HR" sz="1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hr-HR" sz="2400" dirty="0" smtClean="0"/>
              <a:t>Regulator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hr-HR" sz="2400" dirty="0" smtClean="0"/>
              <a:t>Pravilnik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hr-HR" sz="2400" dirty="0" smtClean="0"/>
              <a:t>Naručitelj</a:t>
            </a:r>
          </a:p>
          <a:p>
            <a:pPr marL="0" indent="0">
              <a:buNone/>
              <a:defRPr/>
            </a:pPr>
            <a:endParaRPr lang="hr-HR" dirty="0" smtClean="0"/>
          </a:p>
          <a:p>
            <a:pPr>
              <a:defRPr/>
            </a:pPr>
            <a:r>
              <a:rPr lang="hr-HR" dirty="0" err="1" smtClean="0"/>
              <a:t>CARNet</a:t>
            </a:r>
            <a:r>
              <a:rPr lang="hr-HR" dirty="0" smtClean="0"/>
              <a:t> </a:t>
            </a:r>
          </a:p>
          <a:p>
            <a:pPr marL="0" indent="0">
              <a:buNone/>
              <a:defRPr/>
            </a:pPr>
            <a:endParaRPr lang="hr-HR" sz="1000" dirty="0" smtClean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hr-HR" sz="2400" dirty="0" smtClean="0"/>
              <a:t>Tehničko rješenje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hr-HR" sz="2400" dirty="0" smtClean="0"/>
              <a:t>Realizacija aplikacije</a:t>
            </a:r>
            <a:endParaRPr lang="hr-H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5388" y="152400"/>
            <a:ext cx="7618412" cy="699304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Uvod – Uloge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939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marcev\Desktop\BW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22347"/>
            <a:ext cx="4896539" cy="21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75" y="6534150"/>
            <a:ext cx="2160588" cy="2159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2493963" y="6537325"/>
            <a:ext cx="4165600" cy="215900"/>
          </a:xfrm>
        </p:spPr>
        <p:txBody>
          <a:bodyPr/>
          <a:lstStyle/>
          <a:p>
            <a:pPr>
              <a:defRPr/>
            </a:pPr>
            <a:r>
              <a:rPr lang="hr-HR" dirty="0"/>
              <a:t>Studeni 2012.</a:t>
            </a:r>
            <a:endParaRPr lang="en-US" dirty="0"/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9563" y="6537325"/>
            <a:ext cx="2160587" cy="215900"/>
          </a:xfrm>
        </p:spPr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6</a:t>
            </a:fld>
            <a:endParaRPr lang="hr-H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5054" y="152400"/>
            <a:ext cx="7618412" cy="699304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Uvod – Provjera 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brzine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nt. preglednik)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amarcev\Desktop\Speedtest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66" y="3351475"/>
            <a:ext cx="3985175" cy="24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marcev\Desktop\Badwidi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914" y="1423951"/>
            <a:ext cx="3747558" cy="21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marcev\Desktop\Bwm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127" y="4159927"/>
            <a:ext cx="4459761" cy="20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87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88" y="152400"/>
            <a:ext cx="7618412" cy="699304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Uvod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9725" y="1137012"/>
            <a:ext cx="8585988" cy="4820012"/>
          </a:xfrm>
        </p:spPr>
        <p:txBody>
          <a:bodyPr/>
          <a:lstStyle/>
          <a:p>
            <a:endParaRPr lang="hr-HR" sz="2000" dirty="0" smtClean="0"/>
          </a:p>
          <a:p>
            <a:r>
              <a:rPr lang="hr-HR" sz="2400" dirty="0" smtClean="0"/>
              <a:t>Razlog razvoja alata</a:t>
            </a:r>
          </a:p>
          <a:p>
            <a:pPr marL="0" indent="0">
              <a:buNone/>
            </a:pPr>
            <a:endParaRPr lang="hr-HR" sz="1050" dirty="0" smtClean="0"/>
          </a:p>
          <a:p>
            <a:pPr lvl="1" algn="just"/>
            <a:r>
              <a:rPr lang="hr-HR" sz="1800" dirty="0"/>
              <a:t>Velik broj zaprimljenih prigovora korisnika na brzine širokopojasnog pristupa u nepokretnim i pokretnim elektroničkim komunikacijskim mrežama</a:t>
            </a:r>
          </a:p>
          <a:p>
            <a:pPr lvl="1" algn="just"/>
            <a:r>
              <a:rPr lang="hr-HR" sz="1800" dirty="0"/>
              <a:t>Netransparentno oglašavanje većine </a:t>
            </a:r>
            <a:r>
              <a:rPr lang="hr-HR" sz="1800" dirty="0" smtClean="0"/>
              <a:t>operatora</a:t>
            </a:r>
          </a:p>
          <a:p>
            <a:pPr lvl="1" algn="just"/>
            <a:r>
              <a:rPr lang="hr-HR" sz="1800" dirty="0" smtClean="0"/>
              <a:t>Postojeći Internet alati za mjerenje su nepouzdani</a:t>
            </a:r>
            <a:endParaRPr lang="hr-HR" sz="2400" dirty="0" smtClean="0"/>
          </a:p>
          <a:p>
            <a:pPr marL="0" indent="0">
              <a:buNone/>
            </a:pPr>
            <a:endParaRPr lang="hr-HR" sz="2000" dirty="0"/>
          </a:p>
          <a:p>
            <a:r>
              <a:rPr lang="hr-HR" sz="2400" dirty="0" smtClean="0"/>
              <a:t>U </a:t>
            </a:r>
            <a:r>
              <a:rPr lang="hr-HR" sz="2400" dirty="0"/>
              <a:t>što kraćem vremenskom </a:t>
            </a:r>
            <a:r>
              <a:rPr lang="hr-HR" sz="2400" dirty="0" smtClean="0"/>
              <a:t>roku </a:t>
            </a:r>
            <a:r>
              <a:rPr lang="hr-HR" sz="2400" dirty="0"/>
              <a:t>p</a:t>
            </a:r>
            <a:r>
              <a:rPr lang="hr-HR" sz="2400" dirty="0" smtClean="0"/>
              <a:t>otrebno jasno definirati pravila i razviti alat za mjerenje</a:t>
            </a:r>
          </a:p>
          <a:p>
            <a:pPr lvl="1" algn="just"/>
            <a:endParaRPr lang="hr-HR" sz="16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493963" y="6537325"/>
            <a:ext cx="4165600" cy="2159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Studeni 2012.</a:t>
            </a:r>
            <a:endParaRPr lang="en-US" dirty="0"/>
          </a:p>
        </p:txBody>
      </p:sp>
      <p:pic>
        <p:nvPicPr>
          <p:cNvPr id="10" name="Picture 4" descr="C:\Users\amarcev\Desktop\Ico\7556522875497753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5978" y="4331689"/>
            <a:ext cx="1139823" cy="11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92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9"/>
          <p:cNvSpPr>
            <a:spLocks noChangeArrowheads="1"/>
          </p:cNvSpPr>
          <p:nvPr/>
        </p:nvSpPr>
        <p:spPr bwMode="gray">
          <a:xfrm>
            <a:off x="323850" y="1555750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gray">
          <a:xfrm>
            <a:off x="1054100" y="1555750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Uvod</a:t>
            </a:r>
            <a:endParaRPr lang="hr-HR" sz="2000" noProof="1">
              <a:latin typeface="Arial" charset="0"/>
              <a:cs typeface="Arial" charset="0"/>
            </a:endParaRPr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gray">
          <a:xfrm>
            <a:off x="323850" y="2289175"/>
            <a:ext cx="585788" cy="587375"/>
          </a:xfrm>
          <a:prstGeom prst="rect">
            <a:avLst/>
          </a:prstGeom>
          <a:gradFill rotWithShape="1">
            <a:gsLst>
              <a:gs pos="0">
                <a:srgbClr val="054B90"/>
              </a:gs>
              <a:gs pos="100000">
                <a:srgbClr val="0070C0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3" name="Rectangle 72"/>
          <p:cNvSpPr>
            <a:spLocks noChangeArrowheads="1"/>
          </p:cNvSpPr>
          <p:nvPr/>
        </p:nvSpPr>
        <p:spPr bwMode="gray">
          <a:xfrm>
            <a:off x="1054100" y="2289175"/>
            <a:ext cx="7766050" cy="587375"/>
          </a:xfrm>
          <a:prstGeom prst="rect">
            <a:avLst/>
          </a:prstGeom>
          <a:gradFill rotWithShape="1">
            <a:gsLst>
              <a:gs pos="0">
                <a:srgbClr val="054B90"/>
              </a:gs>
              <a:gs pos="100000">
                <a:srgbClr val="2A79D0"/>
              </a:gs>
            </a:gsLst>
            <a:lin ang="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b="1" noProof="1" smtClean="0">
                <a:solidFill>
                  <a:schemeClr val="bg1"/>
                </a:solidFill>
              </a:rPr>
              <a:t>Pravilnik </a:t>
            </a:r>
            <a:endParaRPr lang="hr-HR" sz="2000" b="1" noProof="1">
              <a:solidFill>
                <a:schemeClr val="bg1"/>
              </a:solidFill>
            </a:endParaRP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gray">
          <a:xfrm>
            <a:off x="323850" y="3019425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gray">
          <a:xfrm>
            <a:off x="1054100" y="3019425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Aplikacija</a:t>
            </a:r>
            <a:endParaRPr lang="hr-HR" sz="2000" noProof="1"/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gray">
          <a:xfrm>
            <a:off x="323850" y="3751263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gray">
          <a:xfrm>
            <a:off x="1054100" y="3751263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</a:pPr>
            <a:r>
              <a:rPr lang="hr-HR" sz="2000" noProof="1" smtClean="0"/>
              <a:t>Realizacija</a:t>
            </a:r>
            <a:endParaRPr lang="hr-HR" sz="2000" noProof="1"/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gray">
          <a:xfrm>
            <a:off x="323850" y="4484688"/>
            <a:ext cx="585788" cy="587375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FontTx/>
              <a:buNone/>
            </a:pPr>
            <a:r>
              <a:rPr lang="hr-HR" sz="3200" b="1" noProof="1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gray">
          <a:xfrm>
            <a:off x="1054100" y="4484688"/>
            <a:ext cx="7766050" cy="5873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/>
          <a:p>
            <a:pPr>
              <a:spcAft>
                <a:spcPct val="20000"/>
              </a:spcAft>
              <a:buFontTx/>
              <a:buNone/>
              <a:defRPr/>
            </a:pPr>
            <a:r>
              <a:rPr lang="hr-HR" sz="2000" noProof="1"/>
              <a:t>Zaključak</a:t>
            </a:r>
          </a:p>
        </p:txBody>
      </p:sp>
      <p:pic>
        <p:nvPicPr>
          <p:cNvPr id="20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>
          <a:xfrm>
            <a:off x="2493963" y="6537325"/>
            <a:ext cx="4165600" cy="215900"/>
          </a:xfrm>
        </p:spPr>
        <p:txBody>
          <a:bodyPr/>
          <a:lstStyle/>
          <a:p>
            <a:pPr>
              <a:defRPr/>
            </a:pPr>
            <a:r>
              <a:rPr lang="hr-HR" dirty="0"/>
              <a:t>Studeni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88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88" y="152400"/>
            <a:ext cx="7618412" cy="699304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Pravilnik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HAKOM ©2012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74306-C874-4840-89B3-9816A3329112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52400"/>
            <a:ext cx="134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9725" y="1137012"/>
            <a:ext cx="8585988" cy="4820012"/>
          </a:xfrm>
        </p:spPr>
        <p:txBody>
          <a:bodyPr/>
          <a:lstStyle/>
          <a:p>
            <a:r>
              <a:rPr lang="hr-HR" sz="2000" dirty="0" smtClean="0"/>
              <a:t>Pravilnik </a:t>
            </a:r>
            <a:r>
              <a:rPr lang="hr-HR" sz="2000" dirty="0"/>
              <a:t>o načinu i uvjetima obavljanja djelatnosti elektroničkih komunikacijskih mreža i usluga (NN 154/2011</a:t>
            </a:r>
            <a:r>
              <a:rPr lang="hr-HR" sz="2000" dirty="0" smtClean="0"/>
              <a:t>)</a:t>
            </a:r>
          </a:p>
          <a:p>
            <a:pPr marL="0" indent="0">
              <a:buNone/>
            </a:pPr>
            <a:endParaRPr lang="hr-HR" sz="1400" dirty="0" smtClean="0"/>
          </a:p>
          <a:p>
            <a:pPr lvl="1" algn="just"/>
            <a:r>
              <a:rPr lang="hr-HR" sz="1600" dirty="0"/>
              <a:t>opći uvjeti poslovanja  moraju sadržavati potpun, detaljan, točan i </a:t>
            </a:r>
            <a:r>
              <a:rPr lang="hr-HR" sz="1600" dirty="0" err="1"/>
              <a:t>nezavaravajući</a:t>
            </a:r>
            <a:r>
              <a:rPr lang="hr-HR" sz="1600" dirty="0"/>
              <a:t> opis o ograničenjima u korištenju usluga (čl. 7., st.4., </a:t>
            </a:r>
            <a:r>
              <a:rPr lang="hr-HR" sz="1600" dirty="0" err="1"/>
              <a:t>toč</a:t>
            </a:r>
            <a:r>
              <a:rPr lang="hr-HR" sz="1600" dirty="0"/>
              <a:t>. 17</a:t>
            </a:r>
            <a:r>
              <a:rPr lang="hr-HR" sz="1600" dirty="0" smtClean="0"/>
              <a:t>)</a:t>
            </a:r>
          </a:p>
          <a:p>
            <a:pPr lvl="1" algn="just"/>
            <a:r>
              <a:rPr lang="hr-HR" sz="1600" dirty="0"/>
              <a:t>obvezno navođenje minimalne brzine širokopojasnog pristupa </a:t>
            </a:r>
            <a:r>
              <a:rPr lang="hr-HR" sz="1600" dirty="0" err="1"/>
              <a:t>internetu</a:t>
            </a:r>
            <a:r>
              <a:rPr lang="hr-HR" sz="1600" dirty="0"/>
              <a:t> u pretplatničkom ugovoru u pokretnim i nepokretnim </a:t>
            </a:r>
            <a:r>
              <a:rPr lang="hr-HR" sz="1600" dirty="0" smtClean="0"/>
              <a:t>mrežama</a:t>
            </a:r>
          </a:p>
          <a:p>
            <a:pPr lvl="1" algn="just"/>
            <a:r>
              <a:rPr lang="hr-HR" sz="1600" dirty="0"/>
              <a:t>pravila za određivanje minimalnih brzina za operatore u nepokretnim </a:t>
            </a:r>
            <a:r>
              <a:rPr lang="hr-HR" sz="1600" dirty="0" smtClean="0"/>
              <a:t>mrežama</a:t>
            </a:r>
          </a:p>
          <a:p>
            <a:pPr lvl="1" algn="just"/>
            <a:r>
              <a:rPr lang="hr-HR" sz="1600" dirty="0"/>
              <a:t>pravila za oglašavanje brzina u pokretnim i nepokretnim mrežama kao odraz transparentnosti uvjeta korištenja </a:t>
            </a:r>
            <a:r>
              <a:rPr lang="hr-HR" sz="1600" dirty="0" smtClean="0"/>
              <a:t>usluga</a:t>
            </a:r>
          </a:p>
          <a:p>
            <a:pPr lvl="1" algn="just"/>
            <a:r>
              <a:rPr lang="hr-HR" sz="1600" dirty="0"/>
              <a:t>postupak mjerenja brzine putem </a:t>
            </a:r>
            <a:r>
              <a:rPr lang="hr-HR" sz="1600" dirty="0" smtClean="0"/>
              <a:t>alata razvijenog od strane HAKOM-a</a:t>
            </a:r>
          </a:p>
          <a:p>
            <a:pPr lvl="1" algn="just"/>
            <a:r>
              <a:rPr lang="hr-HR" sz="1600" dirty="0"/>
              <a:t>obavještavanje korisnika o alatu (u općim uvjetima poslovanja, na obrascu zahtjeva za zasnivanje pretplatničkog ugovora i na drugi prikladan način</a:t>
            </a:r>
            <a:r>
              <a:rPr lang="hr-HR" sz="1600" dirty="0" smtClean="0"/>
              <a:t>)</a:t>
            </a:r>
          </a:p>
          <a:p>
            <a:pPr lvl="1" algn="just"/>
            <a:r>
              <a:rPr lang="hr-HR" sz="1600" dirty="0"/>
              <a:t>korištenje rezultata mjerenja u postupku rješavanja </a:t>
            </a:r>
            <a:r>
              <a:rPr lang="hr-HR" sz="1600" dirty="0" smtClean="0"/>
              <a:t>prigovora</a:t>
            </a:r>
          </a:p>
          <a:p>
            <a:pPr lvl="1" algn="just"/>
            <a:r>
              <a:rPr lang="hr-HR" sz="1600" dirty="0"/>
              <a:t>obveze operatora prema korisnicima u slučaju neosiguravanja ugovorene brzine pristupa </a:t>
            </a:r>
            <a:r>
              <a:rPr lang="hr-HR" sz="1600" dirty="0" err="1"/>
              <a:t>interentu</a:t>
            </a:r>
            <a:endParaRPr lang="hr-HR" sz="1600" dirty="0" smtClean="0"/>
          </a:p>
          <a:p>
            <a:endParaRPr lang="en-US" sz="2000" dirty="0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493963" y="6537325"/>
            <a:ext cx="4165600" cy="215900"/>
          </a:xfrm>
        </p:spPr>
        <p:txBody>
          <a:bodyPr/>
          <a:lstStyle/>
          <a:p>
            <a:pPr>
              <a:defRPr/>
            </a:pPr>
            <a:r>
              <a:rPr lang="hr-HR" dirty="0"/>
              <a:t>Studeni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24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L-IS-TM-INTS-Predlozak za prezentacije prazni_HR2010-v1.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EC01C8A75F14CB8D15BE56415D5AA" ma:contentTypeVersion="0" ma:contentTypeDescription="Create a new document." ma:contentTypeScope="" ma:versionID="91e6db953c3c22211ee19c0693c5ccd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283FC-5AA3-48E5-83E8-9B592C77D5DF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C54DDF1-6041-4D65-83B5-5D9F88228C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5EEACC-5A7C-4C6E-AD06-444AEDDD1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VL-IS-TM-INTS-Predlozak za prezentacije prazni_HR2010-v1.0</Template>
  <TotalTime>6034</TotalTime>
  <Words>839</Words>
  <Application>Microsoft Office PowerPoint</Application>
  <PresentationFormat>On-screen Show (4:3)</PresentationFormat>
  <Paragraphs>291</Paragraphs>
  <Slides>28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VL-IS-TM-INTS-Predlozak za prezentacije prazni_HR2010-v1.0</vt:lpstr>
      <vt:lpstr>Office Theme</vt:lpstr>
      <vt:lpstr>1_Custom Design</vt:lpstr>
      <vt:lpstr>2_Custom Design</vt:lpstr>
      <vt:lpstr>Visio</vt:lpstr>
      <vt:lpstr>Slide 1</vt:lpstr>
      <vt:lpstr>Mjerenje kvalitete (brzine) širokopojasnog pristupa internetu</vt:lpstr>
      <vt:lpstr>Slide 3</vt:lpstr>
      <vt:lpstr>Slide 4</vt:lpstr>
      <vt:lpstr>Uvod – Uloge</vt:lpstr>
      <vt:lpstr>Uvod – Provjera brzine (int. preglednik)</vt:lpstr>
      <vt:lpstr>Uvod</vt:lpstr>
      <vt:lpstr>Slide 8</vt:lpstr>
      <vt:lpstr>Pravilnik</vt:lpstr>
      <vt:lpstr>Slide 10</vt:lpstr>
      <vt:lpstr>Slide 11</vt:lpstr>
      <vt:lpstr>Početne pretpostavke</vt:lpstr>
      <vt:lpstr>Mrežni segmenti koji utječu na Uslugu</vt:lpstr>
      <vt:lpstr>Pristup analizi kvalitete Usluge (1)</vt:lpstr>
      <vt:lpstr>Mjerenje korisničkom aplikacijom</vt:lpstr>
      <vt:lpstr>1. Prikupljanje podataka o korisniku</vt:lpstr>
      <vt:lpstr>2. Prikupljanje podataka o računalu i lokalnoj mreži</vt:lpstr>
      <vt:lpstr>3. Mjerenje brzine prema referentnom poslužitelju</vt:lpstr>
      <vt:lpstr>4. Mjerenje brzine prijenosa podataka s Interneta</vt:lpstr>
      <vt:lpstr>5. Zapisivanje podataka</vt:lpstr>
      <vt:lpstr>Topologija mjerenja</vt:lpstr>
      <vt:lpstr>Aplikacija</vt:lpstr>
      <vt:lpstr>CARNet tim </vt:lpstr>
      <vt:lpstr>Slide 24</vt:lpstr>
      <vt:lpstr>Realizacija</vt:lpstr>
      <vt:lpstr>Slide 26</vt:lpstr>
      <vt:lpstr>Zaključak</vt:lpstr>
      <vt:lpstr>Slide 28</vt:lpstr>
    </vt:vector>
  </TitlesOfParts>
  <Company>HAKOM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Communications in Croatia: Some Opportunities and Challenges for a Mobile Network Operator</dc:title>
  <dc:subject>Prezentacija</dc:subject>
  <dc:creator>Dražen Lučić</dc:creator>
  <dc:description>19.10.2011.</dc:description>
  <cp:lastModifiedBy>tstivoj</cp:lastModifiedBy>
  <cp:revision>408</cp:revision>
  <cp:lastPrinted>2012-11-13T07:47:28Z</cp:lastPrinted>
  <dcterms:created xsi:type="dcterms:W3CDTF">2011-05-13T07:36:47Z</dcterms:created>
  <dcterms:modified xsi:type="dcterms:W3CDTF">2012-11-13T21:14:57Z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Antun Carić, Dražen Lučić</vt:lpwstr>
  </property>
  <property fmtid="{D5CDD505-2E9C-101B-9397-08002B2CF9AE}" pid="3" name="Editor">
    <vt:lpwstr>Cornelia Krušlin</vt:lpwstr>
  </property>
  <property fmtid="{D5CDD505-2E9C-101B-9397-08002B2CF9AE}" pid="4" name="Language">
    <vt:lpwstr>HR</vt:lpwstr>
  </property>
  <property fmtid="{D5CDD505-2E9C-101B-9397-08002B2CF9AE}" pid="5" name="Owner">
    <vt:lpwstr>HAKOM</vt:lpwstr>
  </property>
  <property fmtid="{D5CDD505-2E9C-101B-9397-08002B2CF9AE}" pid="6" name="Status">
    <vt:lpwstr>Odobreno</vt:lpwstr>
  </property>
  <property fmtid="{D5CDD505-2E9C-101B-9397-08002B2CF9AE}" pid="7" name="Date completed">
    <vt:lpwstr>01.05.2011.</vt:lpwstr>
  </property>
</Properties>
</file>