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2" r:id="rId3"/>
    <p:sldId id="284" r:id="rId4"/>
    <p:sldId id="293" r:id="rId5"/>
    <p:sldId id="295" r:id="rId6"/>
    <p:sldId id="296" r:id="rId7"/>
    <p:sldId id="297" r:id="rId8"/>
    <p:sldId id="298" r:id="rId9"/>
    <p:sldId id="299" r:id="rId10"/>
    <p:sldId id="300" r:id="rId11"/>
    <p:sldId id="301" r:id="rId12"/>
  </p:sldIdLst>
  <p:sldSz cx="9907588" cy="6858000"/>
  <p:notesSz cx="6797675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FF99"/>
    <a:srgbClr val="FFFFCC"/>
    <a:srgbClr val="FF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95" autoAdjust="0"/>
    <p:restoredTop sz="89740" autoAdjust="0"/>
  </p:normalViewPr>
  <p:slideViewPr>
    <p:cSldViewPr>
      <p:cViewPr>
        <p:scale>
          <a:sx n="112" d="100"/>
          <a:sy n="112" d="100"/>
        </p:scale>
        <p:origin x="-2480" y="-616"/>
      </p:cViewPr>
      <p:guideLst>
        <p:guide orient="horz" pos="2160"/>
        <p:guide pos="2881"/>
      </p:guideLst>
    </p:cSldViewPr>
  </p:slideViewPr>
  <p:outlineViewPr>
    <p:cViewPr varScale="1">
      <p:scale>
        <a:sx n="170" d="200"/>
        <a:sy n="170" d="200"/>
      </p:scale>
      <p:origin x="0" y="377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2094" y="318"/>
      </p:cViewPr>
      <p:guideLst>
        <p:guide orient="horz" pos="4027"/>
        <p:guide pos="14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charset="0"/>
              <a:buNone/>
              <a:defRPr sz="12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charset="0"/>
              <a:buNone/>
              <a:defRPr sz="12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charset="0"/>
              <a:buNone/>
              <a:defRPr sz="12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charset="0"/>
              <a:buNone/>
              <a:defRPr sz="12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1AF37FA4-649E-4FBD-86BA-8F0B5D42A1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381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6387" name="AutoShape 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6388" name="AutoShape 3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6389" name="AutoShape 4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6390" name="AutoShape 5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6391" name="AutoShape 6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0050" cy="490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10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98419" algn="l"/>
                <a:tab pos="1396837" algn="l"/>
                <a:tab pos="2095256" algn="l"/>
                <a:tab pos="2793675" algn="l"/>
                <a:tab pos="3492094" algn="l"/>
                <a:tab pos="4190512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3849688" y="0"/>
            <a:ext cx="2940050" cy="490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eaLnBrk="1" hangingPunct="0">
              <a:lnSpc>
                <a:spcPct val="10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98419" algn="l"/>
                <a:tab pos="1396837" algn="l"/>
                <a:tab pos="2095256" algn="l"/>
                <a:tab pos="2793675" algn="l"/>
                <a:tab pos="3492094" algn="l"/>
                <a:tab pos="4190512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2425" cy="4462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 dirty="0" smtClean="0"/>
              <a:t>aaayay</a:t>
            </a:r>
            <a:endParaRPr lang="en-US" noProof="0" dirty="0" smtClean="0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0" y="9429750"/>
            <a:ext cx="2940050" cy="481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100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98419" algn="l"/>
                <a:tab pos="1396837" algn="l"/>
                <a:tab pos="2095256" algn="l"/>
                <a:tab pos="2793675" algn="l"/>
                <a:tab pos="3492094" algn="l"/>
                <a:tab pos="4190512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" name="Slide Image Placeholder 1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2648048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2222500" y="676275"/>
            <a:ext cx="2354263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22500" y="747713"/>
            <a:ext cx="2354263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21" tIns="44111" rIns="88221" bIns="44111" anchor="ctr"/>
          <a:lstStyle/>
          <a:p>
            <a:pPr eaLnBrk="0" hangingPunct="0">
              <a:lnSpc>
                <a:spcPct val="66000"/>
              </a:lnSpc>
              <a:buClr>
                <a:srgbClr val="000000"/>
              </a:buClr>
              <a:buSzPct val="100000"/>
              <a:buFont typeface="Arial" pitchFamily="34" charset="0"/>
              <a:buNone/>
            </a:pPr>
            <a:endParaRPr lang="hr-H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4013" cy="4464050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.png"/><Relationship Id="rId1" Type="http://schemas.openxmlformats.org/officeDocument/2006/relationships/vmlDrawing" Target="../drawings/vmlDrawing2.vml"/><Relationship Id="rId2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.png"/><Relationship Id="rId5" Type="http://schemas.openxmlformats.org/officeDocument/2006/relationships/oleObject" Target="../embeddings/oleObject4.bin"/><Relationship Id="rId1" Type="http://schemas.openxmlformats.org/officeDocument/2006/relationships/vmlDrawing" Target="../drawings/vmlDrawing3.v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 flipH="1">
            <a:off x="219075" y="836613"/>
            <a:ext cx="7831138" cy="3175"/>
          </a:xfrm>
          <a:prstGeom prst="line">
            <a:avLst/>
          </a:prstGeom>
          <a:noFill/>
          <a:ln w="76320">
            <a:solidFill>
              <a:srgbClr val="808080"/>
            </a:solidFill>
            <a:miter lim="800000"/>
            <a:headEnd/>
            <a:tailEnd/>
          </a:ln>
          <a:effectLst>
            <a:outerShdw dist="107933" dir="2700000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8121650" y="779463"/>
            <a:ext cx="15906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>
              <a:spcBef>
                <a:spcPts val="625"/>
              </a:spcBef>
              <a:buClr>
                <a:srgbClr val="000000"/>
              </a:buClr>
              <a:buSzPct val="100000"/>
              <a:buFont typeface="Trebuchet MS" pitchFamily="34" charset="0"/>
              <a:buNone/>
              <a:defRPr/>
            </a:pPr>
            <a:r>
              <a:rPr lang="hr-HR" sz="1000" smtClean="0">
                <a:solidFill>
                  <a:srgbClr val="000000"/>
                </a:solidFill>
                <a:latin typeface="Trebuchet MS" pitchFamily="34" charset="0"/>
              </a:rPr>
              <a:t>University of Zagreb</a:t>
            </a:r>
            <a:endParaRPr lang="en-GB" sz="1000" smtClean="0">
              <a:solidFill>
                <a:srgbClr val="000000"/>
              </a:solidFill>
              <a:latin typeface="Trebuchet MS" pitchFamily="34" charset="0"/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9345613" y="44450"/>
          <a:ext cx="466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0" r:id="rId3" imgW="708104" imgH="1156204" progId="Word.Picture.8">
                  <p:embed/>
                </p:oleObj>
              </mc:Choice>
              <mc:Fallback>
                <p:oleObj r:id="rId3" imgW="708104" imgH="1156204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5613" y="44450"/>
                        <a:ext cx="4667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523875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hr-HR" sz="1100" b="1" dirty="0" smtClean="0">
                <a:solidFill>
                  <a:srgbClr val="FF0000"/>
                </a:solidFill>
                <a:latin typeface="Trebuchet MS" pitchFamily="34" charset="0"/>
              </a:rPr>
              <a:t>CUC</a:t>
            </a:r>
            <a:r>
              <a:rPr lang="ta-IN" sz="1100" b="1" dirty="0" smtClean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hr-HR" sz="1100" b="1" dirty="0" smtClean="0">
                <a:solidFill>
                  <a:srgbClr val="FF0000"/>
                </a:solidFill>
                <a:latin typeface="Trebuchet MS" pitchFamily="34" charset="0"/>
              </a:rPr>
              <a:t>201</a:t>
            </a:r>
            <a:r>
              <a:rPr lang="ta-IN" sz="1100" b="1" dirty="0" smtClean="0">
                <a:solidFill>
                  <a:srgbClr val="FF0000"/>
                </a:solidFill>
                <a:latin typeface="Trebuchet MS" pitchFamily="34" charset="0"/>
              </a:rPr>
              <a:t>2</a:t>
            </a:r>
            <a:endParaRPr lang="hr-HR" sz="11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7291388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en-US" sz="1100">
                <a:solidFill>
                  <a:srgbClr val="000000"/>
                </a:solidFill>
                <a:latin typeface="Trebuchet MS" pitchFamily="34" charset="0"/>
              </a:rPr>
              <a:t>	</a:t>
            </a:r>
            <a:fld id="{3854CEF3-6D51-4658-8267-7944DF981A3C}" type="slidenum">
              <a:rPr lang="en-US" sz="1100">
                <a:solidFill>
                  <a:srgbClr val="000000"/>
                </a:solidFill>
                <a:latin typeface="Trebuchet MS" pitchFamily="34" charset="0"/>
              </a:rPr>
              <a:pPr algn="ctr" eaLnBrk="0" hangingPunct="0">
                <a:buClr>
                  <a:srgbClr val="000000"/>
                </a:buClr>
                <a:buSzPct val="100000"/>
                <a:buFont typeface="Trebuchet MS" pitchFamily="34" charset="0"/>
                <a:buNone/>
                <a:tabLst>
                  <a:tab pos="723900" algn="l"/>
                  <a:tab pos="1447800" algn="l"/>
                </a:tabLst>
              </a:pPr>
              <a:t>‹#›</a:t>
            </a:fld>
            <a:endParaRPr lang="en-GB" sz="110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/>
        </p:nvSpPr>
        <p:spPr bwMode="auto">
          <a:xfrm flipH="1">
            <a:off x="219075" y="838200"/>
            <a:ext cx="7200900" cy="1588"/>
          </a:xfrm>
          <a:prstGeom prst="line">
            <a:avLst/>
          </a:prstGeom>
          <a:noFill/>
          <a:ln w="76320">
            <a:solidFill>
              <a:srgbClr val="808080"/>
            </a:solidFill>
            <a:miter lim="800000"/>
            <a:headEnd/>
            <a:tailEnd/>
          </a:ln>
          <a:effectLst>
            <a:outerShdw dist="107933" dir="2700000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9345613" y="44450"/>
          <a:ext cx="466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r:id="rId3" imgW="708104" imgH="1156204" progId="Word.Picture.8">
                  <p:embed/>
                </p:oleObj>
              </mc:Choice>
              <mc:Fallback>
                <p:oleObj r:id="rId3" imgW="708104" imgH="1156204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5613" y="44450"/>
                        <a:ext cx="4667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523875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hr-HR" sz="1100" b="1" dirty="0">
                <a:solidFill>
                  <a:srgbClr val="FF0000"/>
                </a:solidFill>
                <a:latin typeface="Trebuchet MS" pitchFamily="34" charset="0"/>
              </a:rPr>
              <a:t>CUC </a:t>
            </a:r>
            <a:r>
              <a:rPr lang="hr-HR" sz="1100" b="1" dirty="0" smtClean="0">
                <a:solidFill>
                  <a:srgbClr val="FF0000"/>
                </a:solidFill>
                <a:latin typeface="Trebuchet MS" pitchFamily="34" charset="0"/>
              </a:rPr>
              <a:t>201</a:t>
            </a:r>
            <a:r>
              <a:rPr lang="ta-IN" sz="1100" b="1" dirty="0" smtClean="0">
                <a:solidFill>
                  <a:srgbClr val="FF0000"/>
                </a:solidFill>
                <a:latin typeface="Trebuchet MS" pitchFamily="34" charset="0"/>
              </a:rPr>
              <a:t>2</a:t>
            </a:r>
            <a:endParaRPr lang="hr-HR" sz="11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7291388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en-US" sz="1100">
                <a:solidFill>
                  <a:srgbClr val="000000"/>
                </a:solidFill>
                <a:latin typeface="Trebuchet MS" pitchFamily="34" charset="0"/>
              </a:rPr>
              <a:t>	</a:t>
            </a:r>
            <a:fld id="{EFF3A03B-7714-4C39-BD46-5D21F7C40FF2}" type="slidenum">
              <a:rPr lang="en-US" sz="1100">
                <a:solidFill>
                  <a:srgbClr val="000000"/>
                </a:solidFill>
                <a:latin typeface="Trebuchet MS" pitchFamily="34" charset="0"/>
              </a:rPr>
              <a:pPr algn="ctr" eaLnBrk="0" hangingPunct="0">
                <a:buClr>
                  <a:srgbClr val="000000"/>
                </a:buClr>
                <a:buSzPct val="100000"/>
                <a:buFont typeface="Trebuchet MS" pitchFamily="34" charset="0"/>
                <a:buNone/>
                <a:tabLst>
                  <a:tab pos="723900" algn="l"/>
                  <a:tab pos="1447800" algn="l"/>
                </a:tabLst>
              </a:pPr>
              <a:t>‹#›</a:t>
            </a:fld>
            <a:endParaRPr lang="en-GB" sz="110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H="1">
            <a:off x="219075" y="836613"/>
            <a:ext cx="7831138" cy="0"/>
          </a:xfrm>
          <a:prstGeom prst="line">
            <a:avLst/>
          </a:prstGeom>
          <a:noFill/>
          <a:ln w="76320">
            <a:solidFill>
              <a:srgbClr val="808080"/>
            </a:solidFill>
            <a:miter lim="800000"/>
            <a:headEnd/>
            <a:tailEnd/>
          </a:ln>
          <a:effectLst>
            <a:outerShdw dist="107933" dir="2700000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9345613" y="44450"/>
          <a:ext cx="466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r:id="rId5" imgW="708104" imgH="1156204" progId="Word.Picture.8">
                  <p:embed/>
                </p:oleObj>
              </mc:Choice>
              <mc:Fallback>
                <p:oleObj r:id="rId5" imgW="708104" imgH="1156204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5613" y="44450"/>
                        <a:ext cx="4667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7291388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en-US" sz="1100">
                <a:solidFill>
                  <a:srgbClr val="000000"/>
                </a:solidFill>
                <a:latin typeface="Trebuchet MS" pitchFamily="34" charset="0"/>
              </a:rPr>
              <a:t>	</a:t>
            </a:r>
            <a:fld id="{2B91C762-6BDE-4992-A6C0-7A632B06B46B}" type="slidenum">
              <a:rPr lang="en-US" sz="1100">
                <a:solidFill>
                  <a:srgbClr val="000000"/>
                </a:solidFill>
                <a:latin typeface="Trebuchet MS" pitchFamily="34" charset="0"/>
              </a:rPr>
              <a:pPr algn="ctr" eaLnBrk="0" hangingPunct="0">
                <a:buClr>
                  <a:srgbClr val="000000"/>
                </a:buClr>
                <a:buSzPct val="100000"/>
                <a:buFont typeface="Trebuchet MS" pitchFamily="34" charset="0"/>
                <a:buNone/>
                <a:tabLst>
                  <a:tab pos="723900" algn="l"/>
                  <a:tab pos="1447800" algn="l"/>
                </a:tabLst>
              </a:pPr>
              <a:t>‹#›</a:t>
            </a:fld>
            <a:endParaRPr lang="en-GB" sz="110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 userDrawn="1"/>
        </p:nvSpPr>
        <p:spPr bwMode="auto">
          <a:xfrm>
            <a:off x="8121650" y="779463"/>
            <a:ext cx="15906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>
              <a:spcBef>
                <a:spcPts val="625"/>
              </a:spcBef>
              <a:buClr>
                <a:srgbClr val="000000"/>
              </a:buClr>
              <a:buSzPct val="100000"/>
              <a:buFont typeface="Trebuchet MS" pitchFamily="34" charset="0"/>
              <a:buNone/>
              <a:defRPr/>
            </a:pPr>
            <a:r>
              <a:rPr lang="hr-HR" sz="1000" smtClean="0">
                <a:solidFill>
                  <a:srgbClr val="000000"/>
                </a:solidFill>
                <a:latin typeface="Trebuchet MS" pitchFamily="34" charset="0"/>
              </a:rPr>
              <a:t>University of Zagreb</a:t>
            </a:r>
            <a:endParaRPr lang="en-GB" sz="1000" smtClean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2286000"/>
            <a:ext cx="8410575" cy="1141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 flipH="1">
            <a:off x="219075" y="836613"/>
            <a:ext cx="7831138" cy="3175"/>
          </a:xfrm>
          <a:prstGeom prst="line">
            <a:avLst/>
          </a:prstGeom>
          <a:noFill/>
          <a:ln w="76320">
            <a:solidFill>
              <a:srgbClr val="808080"/>
            </a:solidFill>
            <a:miter lim="800000"/>
            <a:headEnd/>
            <a:tailEnd/>
          </a:ln>
          <a:effectLst>
            <a:outerShdw dist="107933" dir="2700000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8121650" y="779463"/>
            <a:ext cx="15906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>
              <a:spcBef>
                <a:spcPts val="625"/>
              </a:spcBef>
              <a:buClr>
                <a:srgbClr val="000000"/>
              </a:buClr>
              <a:buSzPct val="100000"/>
              <a:buFont typeface="Trebuchet MS" pitchFamily="34" charset="0"/>
              <a:buNone/>
              <a:defRPr/>
            </a:pPr>
            <a:r>
              <a:rPr lang="hr-HR" sz="1000" smtClean="0">
                <a:solidFill>
                  <a:srgbClr val="000000"/>
                </a:solidFill>
                <a:latin typeface="Trebuchet MS" pitchFamily="34" charset="0"/>
              </a:rPr>
              <a:t>University of Zagreb</a:t>
            </a:r>
            <a:endParaRPr lang="en-GB" sz="1000" smtClean="0">
              <a:solidFill>
                <a:srgbClr val="000000"/>
              </a:solidFill>
              <a:latin typeface="Trebuchet MS" pitchFamily="34" charset="0"/>
            </a:endParaRPr>
          </a:p>
        </p:txBody>
      </p:sp>
      <p:graphicFrame>
        <p:nvGraphicFramePr>
          <p:cNvPr id="1029" name="Object 6"/>
          <p:cNvGraphicFramePr>
            <a:graphicFrameLocks noChangeAspect="1"/>
          </p:cNvGraphicFramePr>
          <p:nvPr/>
        </p:nvGraphicFramePr>
        <p:xfrm>
          <a:off x="9345613" y="44450"/>
          <a:ext cx="466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r:id="rId5" imgW="708104" imgH="1156204" progId="Word.Picture.8">
                  <p:embed/>
                </p:oleObj>
              </mc:Choice>
              <mc:Fallback>
                <p:oleObj r:id="rId5" imgW="708104" imgH="1156204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5613" y="44450"/>
                        <a:ext cx="4667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4963"/>
            <a:ext cx="8909050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523875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hr-HR" sz="1100" b="1" dirty="0">
                <a:solidFill>
                  <a:srgbClr val="FF0000"/>
                </a:solidFill>
                <a:latin typeface="Trebuchet MS" pitchFamily="34" charset="0"/>
              </a:rPr>
              <a:t>CUC </a:t>
            </a:r>
            <a:r>
              <a:rPr lang="hr-HR" sz="1100" b="1" dirty="0" smtClean="0">
                <a:solidFill>
                  <a:srgbClr val="FF0000"/>
                </a:solidFill>
                <a:latin typeface="Trebuchet MS" pitchFamily="34" charset="0"/>
              </a:rPr>
              <a:t>201</a:t>
            </a:r>
            <a:r>
              <a:rPr lang="ta-IN" sz="1100" b="1" dirty="0" smtClean="0">
                <a:solidFill>
                  <a:srgbClr val="FF0000"/>
                </a:solidFill>
                <a:latin typeface="Trebuchet MS" pitchFamily="34" charset="0"/>
              </a:rPr>
              <a:t>2</a:t>
            </a:r>
            <a:endParaRPr lang="hr-HR" sz="11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032" name="Rectangle 10"/>
          <p:cNvSpPr>
            <a:spLocks noChangeArrowheads="1"/>
          </p:cNvSpPr>
          <p:nvPr/>
        </p:nvSpPr>
        <p:spPr bwMode="auto">
          <a:xfrm>
            <a:off x="7291388" y="6477000"/>
            <a:ext cx="2054225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buClr>
                <a:srgbClr val="000000"/>
              </a:buClr>
              <a:buSzPct val="100000"/>
              <a:buFont typeface="Trebuchet MS" pitchFamily="34" charset="0"/>
              <a:buNone/>
              <a:tabLst>
                <a:tab pos="723900" algn="l"/>
                <a:tab pos="1447800" algn="l"/>
              </a:tabLst>
            </a:pPr>
            <a:r>
              <a:rPr lang="en-US" sz="1100">
                <a:solidFill>
                  <a:srgbClr val="000000"/>
                </a:solidFill>
                <a:latin typeface="Trebuchet MS" pitchFamily="34" charset="0"/>
              </a:rPr>
              <a:t>	</a:t>
            </a:r>
            <a:fld id="{23FC2D7D-A646-490E-AF3A-3AB999A5B4A9}" type="slidenum">
              <a:rPr lang="en-US" sz="1100">
                <a:solidFill>
                  <a:srgbClr val="000000"/>
                </a:solidFill>
                <a:latin typeface="Trebuchet MS" pitchFamily="34" charset="0"/>
              </a:rPr>
              <a:pPr algn="ctr" eaLnBrk="0" hangingPunct="0">
                <a:buClr>
                  <a:srgbClr val="000000"/>
                </a:buClr>
                <a:buSzPct val="100000"/>
                <a:buFont typeface="Trebuchet MS" pitchFamily="34" charset="0"/>
                <a:buNone/>
                <a:tabLst>
                  <a:tab pos="723900" algn="l"/>
                  <a:tab pos="1447800" algn="l"/>
                </a:tabLst>
              </a:pPr>
              <a:t>‹#›</a:t>
            </a:fld>
            <a:endParaRPr lang="en-GB" sz="1100">
              <a:solidFill>
                <a:srgbClr val="000000"/>
              </a:solidFill>
              <a:latin typeface="Trebuchet M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977" r:id="rId2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3200" b="1">
          <a:solidFill>
            <a:srgbClr val="000000"/>
          </a:solidFill>
          <a:latin typeface="Trebuchet MS" pitchFamily="34" charset="0"/>
        </a:defRPr>
      </a:lvl2pPr>
      <a:lvl3pPr algn="l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3200" b="1">
          <a:solidFill>
            <a:srgbClr val="000000"/>
          </a:solidFill>
          <a:latin typeface="Trebuchet MS" pitchFamily="34" charset="0"/>
        </a:defRPr>
      </a:lvl3pPr>
      <a:lvl4pPr algn="l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3200" b="1">
          <a:solidFill>
            <a:srgbClr val="000000"/>
          </a:solidFill>
          <a:latin typeface="Trebuchet MS" pitchFamily="34" charset="0"/>
        </a:defRPr>
      </a:lvl4pPr>
      <a:lvl5pPr algn="l" defTabSz="449263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3200" b="1">
          <a:solidFill>
            <a:srgbClr val="000000"/>
          </a:solidFill>
          <a:latin typeface="Trebuchet MS" pitchFamily="34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4400">
          <a:solidFill>
            <a:srgbClr val="000000"/>
          </a:solidFill>
          <a:latin typeface="Times New Roman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4400">
          <a:solidFill>
            <a:srgbClr val="000000"/>
          </a:solidFill>
          <a:latin typeface="Times New Roman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4400">
          <a:solidFill>
            <a:srgbClr val="000000"/>
          </a:solidFill>
          <a:latin typeface="Times New Roman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defRPr sz="4400">
          <a:solidFill>
            <a:srgbClr val="000000"/>
          </a:solidFill>
          <a:latin typeface="Times New Roman" charset="0"/>
        </a:defRPr>
      </a:lvl9pPr>
    </p:titleStyle>
    <p:bodyStyle>
      <a:lvl1pPr marL="333375" indent="-333375" algn="l" defTabSz="449263" rtl="0" eaLnBrk="0" fontAlgn="base" hangingPunct="0">
        <a:lnSpc>
          <a:spcPct val="82000"/>
        </a:lnSpc>
        <a:spcBef>
          <a:spcPts val="700"/>
        </a:spcBef>
        <a:spcAft>
          <a:spcPct val="0"/>
        </a:spcAft>
        <a:buClr>
          <a:srgbClr val="3333CC"/>
        </a:buClr>
        <a:buSzPct val="75000"/>
        <a:buFont typeface="Symbol" pitchFamily="18" charset="2"/>
        <a:buChar char="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35013" indent="-277813" algn="l" defTabSz="449263" rtl="0" eaLnBrk="0" fontAlgn="base" hangingPunct="0">
        <a:lnSpc>
          <a:spcPct val="82000"/>
        </a:lnSpc>
        <a:spcBef>
          <a:spcPts val="600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"/>
        <a:defRPr sz="24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"/>
        <a:defRPr sz="2000">
          <a:solidFill>
            <a:srgbClr val="000000"/>
          </a:solidFill>
          <a:latin typeface="+mn-lt"/>
        </a:defRPr>
      </a:lvl3pPr>
      <a:lvl4pPr marL="1600200" indent="-230188" algn="l" defTabSz="449263" rtl="0" eaLnBrk="0" fontAlgn="base" hangingPunct="0">
        <a:lnSpc>
          <a:spcPct val="82000"/>
        </a:lnSpc>
        <a:spcBef>
          <a:spcPts val="450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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lnSpc>
          <a:spcPct val="82000"/>
        </a:lnSpc>
        <a:spcBef>
          <a:spcPts val="425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"/>
        <a:defRPr sz="1700">
          <a:solidFill>
            <a:srgbClr val="000000"/>
          </a:solidFill>
          <a:latin typeface="+mn-lt"/>
        </a:defRPr>
      </a:lvl5pPr>
      <a:lvl6pPr marL="2514600" indent="-228600" algn="l" defTabSz="449263" rtl="0" eaLnBrk="0" fontAlgn="base" hangingPunct="0">
        <a:lnSpc>
          <a:spcPct val="82000"/>
        </a:lnSpc>
        <a:spcBef>
          <a:spcPts val="425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"/>
        <a:defRPr sz="1700">
          <a:solidFill>
            <a:srgbClr val="000000"/>
          </a:solidFill>
          <a:latin typeface="+mn-lt"/>
        </a:defRPr>
      </a:lvl6pPr>
      <a:lvl7pPr marL="2971800" indent="-228600" algn="l" defTabSz="449263" rtl="0" eaLnBrk="0" fontAlgn="base" hangingPunct="0">
        <a:lnSpc>
          <a:spcPct val="82000"/>
        </a:lnSpc>
        <a:spcBef>
          <a:spcPts val="425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"/>
        <a:defRPr sz="1700">
          <a:solidFill>
            <a:srgbClr val="000000"/>
          </a:solidFill>
          <a:latin typeface="+mn-lt"/>
        </a:defRPr>
      </a:lvl7pPr>
      <a:lvl8pPr marL="3429000" indent="-228600" algn="l" defTabSz="449263" rtl="0" eaLnBrk="0" fontAlgn="base" hangingPunct="0">
        <a:lnSpc>
          <a:spcPct val="82000"/>
        </a:lnSpc>
        <a:spcBef>
          <a:spcPts val="425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"/>
        <a:defRPr sz="1700">
          <a:solidFill>
            <a:srgbClr val="000000"/>
          </a:solidFill>
          <a:latin typeface="+mn-lt"/>
        </a:defRPr>
      </a:lvl8pPr>
      <a:lvl9pPr marL="3886200" indent="-228600" algn="l" defTabSz="449263" rtl="0" eaLnBrk="0" fontAlgn="base" hangingPunct="0">
        <a:lnSpc>
          <a:spcPct val="82000"/>
        </a:lnSpc>
        <a:spcBef>
          <a:spcPts val="425"/>
        </a:spcBef>
        <a:spcAft>
          <a:spcPct val="0"/>
        </a:spcAft>
        <a:buClr>
          <a:srgbClr val="3333CC"/>
        </a:buClr>
        <a:buSzPct val="75000"/>
        <a:buFont typeface="Webdings" pitchFamily="18" charset="2"/>
        <a:buChar char=""/>
        <a:defRPr sz="1700">
          <a:solidFill>
            <a:srgbClr val="000000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package" Target="../embeddings/Microsoft_Word_Document2.docx"/><Relationship Id="rId5" Type="http://schemas.openxmlformats.org/officeDocument/2006/relationships/image" Target="../media/image5.png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image" Target="../media/image3.emf"/><Relationship Id="rId5" Type="http://schemas.openxmlformats.org/officeDocument/2006/relationships/package" Target="../embeddings/Microsoft_Word_Document1.docx"/><Relationship Id="rId6" Type="http://schemas.openxmlformats.org/officeDocument/2006/relationships/image" Target="../media/image4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95250" y="1551027"/>
            <a:ext cx="9574213" cy="1017509"/>
          </a:xfrm>
        </p:spPr>
        <p:txBody>
          <a:bodyPr>
            <a:spAutoFit/>
          </a:bodyPr>
          <a:lstStyle/>
          <a:p>
            <a:pPr algn="ctr"/>
            <a:r>
              <a:rPr lang="hr-HR" sz="3600" dirty="0"/>
              <a:t>Pronalaženje adresa i geokodiranje sjedišta uvrštenih </a:t>
            </a:r>
            <a:r>
              <a:rPr lang="ta-IN" sz="3600" dirty="0" smtClean="0"/>
              <a:t>u</a:t>
            </a:r>
            <a:r>
              <a:rPr lang="hr-HR" sz="3600" dirty="0" smtClean="0"/>
              <a:t> </a:t>
            </a:r>
            <a:r>
              <a:rPr lang="hr-HR" sz="3600" dirty="0"/>
              <a:t>katalog </a:t>
            </a:r>
            <a:r>
              <a:rPr lang="hr-HR" sz="3600" i="1" dirty="0"/>
              <a:t>www.hr</a:t>
            </a:r>
            <a:endParaRPr lang="en-US" sz="3600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23875" y="3357563"/>
            <a:ext cx="8923338" cy="766762"/>
          </a:xfrm>
        </p:spPr>
        <p:txBody>
          <a:bodyPr>
            <a:spAutoFit/>
          </a:bodyPr>
          <a:lstStyle/>
          <a:p>
            <a:pPr marL="0" indent="0" algn="ctr">
              <a:lnSpc>
                <a:spcPct val="100000"/>
              </a:lnSpc>
              <a:buFont typeface="Symbol" pitchFamily="18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r-HR" sz="2400" i="1" dirty="0" smtClean="0"/>
              <a:t>Marin Vuković</a:t>
            </a:r>
            <a:r>
              <a:rPr lang="ta-IN" sz="2400" i="1" dirty="0" smtClean="0"/>
              <a:t>, Ivan Šemanjski</a:t>
            </a:r>
            <a:endParaRPr lang="en-US" sz="2400" i="1" dirty="0" smtClean="0"/>
          </a:p>
          <a:p>
            <a:pPr marL="0" indent="0" algn="ctr">
              <a:lnSpc>
                <a:spcPct val="100000"/>
              </a:lnSpc>
              <a:buFont typeface="Symbol" pitchFamily="18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a-IN" sz="2000" i="1" dirty="0" smtClean="0">
                <a:solidFill>
                  <a:schemeClr val="tx1"/>
                </a:solidFill>
              </a:rPr>
              <a:t>m</a:t>
            </a:r>
            <a:r>
              <a:rPr lang="ta-IN" sz="2000" i="1" dirty="0" smtClean="0">
                <a:solidFill>
                  <a:schemeClr val="tx1"/>
                </a:solidFill>
              </a:rPr>
              <a:t>arin.vukovic</a:t>
            </a:r>
            <a:r>
              <a:rPr lang="en-US" sz="2000" i="1" dirty="0" smtClean="0">
                <a:solidFill>
                  <a:schemeClr val="tx1"/>
                </a:solidFill>
              </a:rPr>
              <a:t>@</a:t>
            </a:r>
            <a:r>
              <a:rPr lang="en-US" sz="2000" i="1" dirty="0" err="1" smtClean="0">
                <a:solidFill>
                  <a:schemeClr val="tx1"/>
                </a:solidFill>
              </a:rPr>
              <a:t>fer.hr</a:t>
            </a:r>
            <a:endParaRPr lang="en-US" sz="2000" i="1" baseline="30000" dirty="0" smtClean="0">
              <a:solidFill>
                <a:schemeClr val="tx1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704850" y="4672013"/>
            <a:ext cx="8497888" cy="400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ts val="700"/>
              </a:spcBef>
              <a:buClr>
                <a:srgbClr val="3333CC"/>
              </a:buClr>
              <a:buSzPct val="75000"/>
              <a:buFont typeface="Symbol" pitchFamily="18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hr-HR" sz="2000" dirty="0">
                <a:solidFill>
                  <a:srgbClr val="000000"/>
                </a:solidFill>
                <a:latin typeface="Trebuchet MS" pitchFamily="34" charset="0"/>
              </a:rPr>
              <a:t>Sveučilište u </a:t>
            </a:r>
            <a:r>
              <a:rPr lang="hr-HR" sz="2000" dirty="0" smtClean="0">
                <a:solidFill>
                  <a:srgbClr val="000000"/>
                </a:solidFill>
                <a:latin typeface="Trebuchet MS" pitchFamily="34" charset="0"/>
              </a:rPr>
              <a:t>Zagrebu</a:t>
            </a:r>
            <a:r>
              <a:rPr lang="hr-HR" sz="2000" dirty="0">
                <a:solidFill>
                  <a:srgbClr val="000000"/>
                </a:solidFill>
                <a:latin typeface="Trebuchet MS" pitchFamily="34" charset="0"/>
              </a:rPr>
              <a:t>, Fakultet </a:t>
            </a:r>
            <a:r>
              <a:rPr lang="hr-HR" sz="2000" dirty="0" smtClean="0">
                <a:solidFill>
                  <a:srgbClr val="000000"/>
                </a:solidFill>
                <a:latin typeface="Trebuchet MS" pitchFamily="34" charset="0"/>
              </a:rPr>
              <a:t>elektrotehnike </a:t>
            </a:r>
            <a:r>
              <a:rPr lang="hr-HR" sz="2000" dirty="0">
                <a:solidFill>
                  <a:srgbClr val="000000"/>
                </a:solidFill>
                <a:latin typeface="Trebuchet MS" pitchFamily="34" charset="0"/>
              </a:rPr>
              <a:t>i </a:t>
            </a:r>
            <a:r>
              <a:rPr lang="hr-HR" sz="2000" dirty="0" smtClean="0">
                <a:solidFill>
                  <a:srgbClr val="000000"/>
                </a:solidFill>
                <a:latin typeface="Trebuchet MS" pitchFamily="34" charset="0"/>
              </a:rPr>
              <a:t>računarstva</a:t>
            </a:r>
            <a:endParaRPr lang="en-US" sz="2000" dirty="0">
              <a:solidFill>
                <a:srgbClr val="00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Evaluacija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17290" y="1052736"/>
            <a:ext cx="8909050" cy="5184576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250 nasumično odabranih sjedišta iz kataloga koja imaju navedenu adresu</a:t>
            </a:r>
          </a:p>
          <a:p>
            <a:pPr lvl="2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F</a:t>
            </a:r>
            <a:r>
              <a:rPr lang="ta-IN" dirty="0" smtClean="0">
                <a:latin typeface="Verdana"/>
                <a:cs typeface="Verdana"/>
              </a:rPr>
              <a:t>okus na lažno neispravne (</a:t>
            </a:r>
            <a:r>
              <a:rPr lang="ta-IN" i="1" dirty="0" smtClean="0">
                <a:latin typeface="Verdana"/>
                <a:cs typeface="Verdana"/>
              </a:rPr>
              <a:t>false negative</a:t>
            </a:r>
            <a:r>
              <a:rPr lang="ta-IN" dirty="0" smtClean="0">
                <a:latin typeface="Verdana"/>
                <a:cs typeface="Verdana"/>
              </a:rPr>
              <a:t>)</a:t>
            </a:r>
          </a:p>
          <a:p>
            <a:pPr lvl="3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Lažno ispravni (</a:t>
            </a:r>
            <a:r>
              <a:rPr lang="ta-IN" i="1" dirty="0" smtClean="0">
                <a:latin typeface="Verdana"/>
                <a:cs typeface="Verdana"/>
              </a:rPr>
              <a:t>false positive</a:t>
            </a:r>
            <a:r>
              <a:rPr lang="ta-IN" dirty="0" smtClean="0">
                <a:latin typeface="Verdana"/>
                <a:cs typeface="Verdana"/>
              </a:rPr>
              <a:t>) manje vjerojatni zbog strogosti regularnih izraza</a:t>
            </a:r>
          </a:p>
          <a:p>
            <a:pPr marL="1370012" lvl="3" indent="0">
              <a:lnSpc>
                <a:spcPct val="100000"/>
              </a:lnSpc>
              <a:buNone/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3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384872"/>
              </p:ext>
            </p:extLst>
          </p:nvPr>
        </p:nvGraphicFramePr>
        <p:xfrm>
          <a:off x="561306" y="3356992"/>
          <a:ext cx="9014092" cy="216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0" name="Document" r:id="rId4" imgW="5829300" imgH="1397000" progId="Word.Document.12">
                  <p:embed/>
                </p:oleObj>
              </mc:Choice>
              <mc:Fallback>
                <p:oleObj name="Document" r:id="rId4" imgW="5829300" imgH="13970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1306" y="3356992"/>
                        <a:ext cx="9014092" cy="2160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512700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Zaključak i nastavak istraživanja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17290" y="1052736"/>
            <a:ext cx="8909050" cy="5184576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Sustav dovoljno dobro pronalazi i geokodira adrese</a:t>
            </a:r>
          </a:p>
          <a:p>
            <a:pPr lvl="2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“dovoljno dobro” zbog potreba kataloga</a:t>
            </a:r>
          </a:p>
          <a:p>
            <a:pPr lvl="3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U</a:t>
            </a:r>
            <a:r>
              <a:rPr lang="ta-IN" dirty="0" smtClean="0">
                <a:latin typeface="Verdana"/>
                <a:cs typeface="Verdana"/>
              </a:rPr>
              <a:t>velike smanjuje potrebu za “ručnim” geokodiranjem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Lažno ispravni?</a:t>
            </a:r>
          </a:p>
          <a:p>
            <a:pPr lvl="2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M</a:t>
            </a:r>
            <a:r>
              <a:rPr lang="ta-IN" dirty="0" smtClean="0">
                <a:latin typeface="Verdana"/>
                <a:cs typeface="Verdana"/>
              </a:rPr>
              <a:t>anja vjerojatnost, ali greška je znatno ozbiljnija</a:t>
            </a:r>
          </a:p>
          <a:p>
            <a:pPr lvl="3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“Bolje ne naći adresu nego naći krivu!”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Nastavak istraživanja</a:t>
            </a:r>
          </a:p>
          <a:p>
            <a:pPr lvl="2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 fokus na lažno ispravne</a:t>
            </a:r>
          </a:p>
          <a:p>
            <a:pPr lvl="3">
              <a:lnSpc>
                <a:spcPct val="100000"/>
              </a:lnSpc>
            </a:pPr>
            <a:r>
              <a:rPr lang="ta-IN" dirty="0">
                <a:latin typeface="Verdana"/>
                <a:cs typeface="Verdana"/>
              </a:rPr>
              <a:t>a</a:t>
            </a:r>
            <a:r>
              <a:rPr lang="ta-IN" dirty="0" smtClean="0">
                <a:latin typeface="Verdana"/>
                <a:cs typeface="Verdana"/>
              </a:rPr>
              <a:t>naliza skupa sjedišta koja ne sadrže adresu</a:t>
            </a:r>
          </a:p>
          <a:p>
            <a:pPr lvl="3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“</a:t>
            </a:r>
            <a:r>
              <a:rPr lang="en-US" dirty="0" smtClean="0">
                <a:latin typeface="Verdana"/>
                <a:cs typeface="Verdana"/>
              </a:rPr>
              <a:t>U</a:t>
            </a:r>
            <a:r>
              <a:rPr lang="ta-IN" dirty="0" smtClean="0">
                <a:latin typeface="Verdana"/>
                <a:cs typeface="Verdana"/>
              </a:rPr>
              <a:t>gađanje” filtera pri traženju adresa</a:t>
            </a:r>
          </a:p>
          <a:p>
            <a:pPr lvl="2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Automatizacija procesa kod upisa novih sjedišta</a:t>
            </a:r>
          </a:p>
          <a:p>
            <a:pPr lvl="2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P</a:t>
            </a:r>
            <a:r>
              <a:rPr lang="ta-IN" dirty="0" smtClean="0">
                <a:latin typeface="Verdana"/>
                <a:cs typeface="Verdana"/>
              </a:rPr>
              <a:t>eriodičko pokretanje geokodiranja kako bi se uočile promjene</a:t>
            </a:r>
          </a:p>
          <a:p>
            <a:pPr marL="1370012" lvl="3" indent="0">
              <a:lnSpc>
                <a:spcPct val="100000"/>
              </a:lnSpc>
              <a:buNone/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3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5872155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hr-HR" dirty="0" smtClean="0"/>
              <a:t>Katalog</a:t>
            </a:r>
            <a:r>
              <a:rPr lang="ta-IN" dirty="0" smtClean="0"/>
              <a:t> WWW.HR</a:t>
            </a:r>
            <a:endParaRPr lang="en-US" dirty="0" smtClean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1196752"/>
            <a:ext cx="8909050" cy="50405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hr-HR" dirty="0" smtClean="0">
                <a:latin typeface="Verdana"/>
                <a:cs typeface="Verdana"/>
              </a:rPr>
              <a:t>Projekt je započet 1994. na Zavodu za telekomunikacije, Fakulteta elektrotehnike i računarstva, Sveučilišta u Zagrebu</a:t>
            </a:r>
          </a:p>
          <a:p>
            <a:pPr>
              <a:lnSpc>
                <a:spcPct val="100000"/>
              </a:lnSpc>
            </a:pPr>
            <a:r>
              <a:rPr lang="hr-HR" dirty="0" smtClean="0">
                <a:latin typeface="Verdana"/>
                <a:cs typeface="Verdana"/>
              </a:rPr>
              <a:t>Postaje </a:t>
            </a:r>
            <a:r>
              <a:rPr lang="hr-HR" dirty="0" err="1" smtClean="0">
                <a:latin typeface="Verdana"/>
                <a:cs typeface="Verdana"/>
              </a:rPr>
              <a:t>CARNet</a:t>
            </a:r>
            <a:r>
              <a:rPr lang="hr-HR" dirty="0" smtClean="0">
                <a:latin typeface="Verdana"/>
                <a:cs typeface="Verdana"/>
              </a:rPr>
              <a:t>-</a:t>
            </a:r>
            <a:r>
              <a:rPr lang="hr-HR" dirty="0" err="1" smtClean="0">
                <a:latin typeface="Verdana"/>
                <a:cs typeface="Verdana"/>
              </a:rPr>
              <a:t>ov</a:t>
            </a:r>
            <a:r>
              <a:rPr lang="hr-HR" dirty="0" smtClean="0">
                <a:latin typeface="Verdana"/>
                <a:cs typeface="Verdana"/>
              </a:rPr>
              <a:t> projekt 1996.</a:t>
            </a:r>
          </a:p>
          <a:p>
            <a:pPr>
              <a:lnSpc>
                <a:spcPct val="100000"/>
              </a:lnSpc>
            </a:pPr>
            <a:r>
              <a:rPr lang="hr-HR" dirty="0" smtClean="0">
                <a:latin typeface="Verdana"/>
                <a:cs typeface="Verdana"/>
              </a:rPr>
              <a:t>Trenutno je u katalogizirano preko </a:t>
            </a:r>
            <a:r>
              <a:rPr lang="ta-IN" dirty="0" smtClean="0">
                <a:latin typeface="Verdana"/>
                <a:cs typeface="Verdana"/>
              </a:rPr>
              <a:t>30</a:t>
            </a:r>
            <a:r>
              <a:rPr lang="hr-HR" dirty="0" smtClean="0">
                <a:latin typeface="Verdana"/>
                <a:cs typeface="Verdana"/>
              </a:rPr>
              <a:t>000 sjedišta</a:t>
            </a: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I</a:t>
            </a:r>
            <a:r>
              <a:rPr lang="ta-IN" dirty="0" smtClean="0">
                <a:latin typeface="Verdana"/>
                <a:cs typeface="Verdana"/>
              </a:rPr>
              <a:t>ntegracija s Carnet DNS službom</a:t>
            </a: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r>
              <a:rPr lang="hr-HR" dirty="0" smtClean="0">
                <a:latin typeface="Verdana"/>
                <a:cs typeface="Verdana"/>
              </a:rPr>
              <a:t>Organizacija kataloga</a:t>
            </a:r>
          </a:p>
          <a:p>
            <a:pPr lvl="1">
              <a:lnSpc>
                <a:spcPct val="100000"/>
              </a:lnSpc>
            </a:pPr>
            <a:r>
              <a:rPr lang="hr-HR" dirty="0" smtClean="0">
                <a:latin typeface="Verdana"/>
                <a:cs typeface="Verdana"/>
              </a:rPr>
              <a:t>Sjedišta su razvrstana po kategorijama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H</a:t>
            </a:r>
            <a:r>
              <a:rPr lang="hr-HR" dirty="0" smtClean="0">
                <a:latin typeface="Verdana"/>
                <a:cs typeface="Verdana"/>
              </a:rPr>
              <a:t>ijerarhija kategorija</a:t>
            </a: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235190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Uvod</a:t>
            </a:r>
            <a:endParaRPr lang="en-US" dirty="0" smtClean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1196752"/>
            <a:ext cx="8909050" cy="50405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Cilj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M</a:t>
            </a:r>
            <a:r>
              <a:rPr lang="ta-IN" dirty="0" smtClean="0">
                <a:latin typeface="Verdana"/>
                <a:cs typeface="Verdana"/>
              </a:rPr>
              <a:t>obilna aplikacija WWW.HR</a:t>
            </a:r>
          </a:p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Geokodiranje sjedišta u katalogu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Pitati korisnike?</a:t>
            </a:r>
          </a:p>
          <a:p>
            <a:pPr lvl="2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&gt;30 000 postojećih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Automatska skripta za pronalaženje adresa u HTML kodu stranica</a:t>
            </a:r>
          </a:p>
          <a:p>
            <a:pPr lvl="2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U</a:t>
            </a:r>
            <a:r>
              <a:rPr lang="ta-IN" dirty="0" smtClean="0">
                <a:latin typeface="Verdana"/>
                <a:cs typeface="Verdana"/>
              </a:rPr>
              <a:t>spješnost?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Geokodiranje pronađene adrese javno dostupnim servisima</a:t>
            </a:r>
          </a:p>
          <a:p>
            <a:pPr lvl="2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Točnost?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Prijedlog sustava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0" y="1340768"/>
            <a:ext cx="9907588" cy="1110548"/>
          </a:xfrm>
          <a:prstGeom prst="rect">
            <a:avLst/>
          </a:prstGeom>
        </p:spPr>
      </p:pic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2492896"/>
            <a:ext cx="8909050" cy="31683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U</a:t>
            </a:r>
            <a:r>
              <a:rPr lang="ta-IN" dirty="0" smtClean="0">
                <a:latin typeface="Verdana"/>
                <a:cs typeface="Verdana"/>
              </a:rPr>
              <a:t>laz: URL sjedišta iz kataloga WWW.HR </a:t>
            </a:r>
          </a:p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Izlaz: koordinate adrese sa URLa u bazi podataka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D</a:t>
            </a:r>
            <a:r>
              <a:rPr lang="ta-IN" dirty="0" smtClean="0">
                <a:latin typeface="Verdana"/>
                <a:cs typeface="Verdana"/>
              </a:rPr>
              <a:t>ohvaća se HTML kod osnovne stranice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P</a:t>
            </a:r>
            <a:r>
              <a:rPr lang="ta-IN" dirty="0" smtClean="0">
                <a:latin typeface="Verdana"/>
                <a:cs typeface="Verdana"/>
              </a:rPr>
              <a:t>odstranice se učitavaju ako na osnovnoj nema adrese ili nije pronađena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Iznimno, ako postoji veza na podstranicu s specifičnim naslovom</a:t>
            </a:r>
          </a:p>
          <a:p>
            <a:pPr lvl="2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“Kontakti”, “Lokacija”, “Kako do nas”...</a:t>
            </a: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 marL="0" indent="0">
              <a:lnSpc>
                <a:spcPct val="100000"/>
              </a:lnSpc>
              <a:buNone/>
            </a:pPr>
            <a:endParaRPr lang="hr-HR" dirty="0" smtClean="0">
              <a:latin typeface="Verdana"/>
              <a:cs typeface="Verdana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705322" y="1340768"/>
            <a:ext cx="1512168" cy="108012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93612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Preprocesiranje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0" y="1340768"/>
            <a:ext cx="9907588" cy="1110548"/>
          </a:xfrm>
          <a:prstGeom prst="rect">
            <a:avLst/>
          </a:prstGeom>
        </p:spPr>
      </p:pic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2996952"/>
            <a:ext cx="8909050" cy="31683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Preprocesiranje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U</a:t>
            </a:r>
            <a:r>
              <a:rPr lang="ta-IN" dirty="0" smtClean="0">
                <a:latin typeface="Verdana"/>
                <a:cs typeface="Verdana"/>
              </a:rPr>
              <a:t>klanjaju se HTML tagovi, posebni znakovi...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Z</a:t>
            </a:r>
            <a:r>
              <a:rPr lang="ta-IN" dirty="0" smtClean="0">
                <a:latin typeface="Verdana"/>
                <a:cs typeface="Verdana"/>
              </a:rPr>
              <a:t>arezi ostaju (</a:t>
            </a:r>
            <a:r>
              <a:rPr lang="ta-IN" i="1" dirty="0" smtClean="0">
                <a:latin typeface="Verdana"/>
                <a:cs typeface="Verdana"/>
              </a:rPr>
              <a:t>Ulica xx, Grad</a:t>
            </a:r>
            <a:r>
              <a:rPr lang="ta-IN" dirty="0" smtClean="0">
                <a:latin typeface="Verdana"/>
                <a:cs typeface="Verdana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Rezultat</a:t>
            </a:r>
          </a:p>
          <a:p>
            <a:pPr lvl="2">
              <a:lnSpc>
                <a:spcPct val="100000"/>
              </a:lnSpc>
            </a:pPr>
            <a:r>
              <a:rPr lang="en-US" dirty="0" err="1" smtClean="0">
                <a:latin typeface="Verdana"/>
                <a:cs typeface="Verdana"/>
              </a:rPr>
              <a:t>Č</a:t>
            </a:r>
            <a:r>
              <a:rPr lang="ta-IN" dirty="0" smtClean="0">
                <a:latin typeface="Verdana"/>
                <a:cs typeface="Verdana"/>
              </a:rPr>
              <a:t>isti tekst za pretraživanje adrese</a:t>
            </a:r>
          </a:p>
          <a:p>
            <a:pPr lvl="2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Kako pronaći adresu?</a:t>
            </a:r>
          </a:p>
          <a:p>
            <a:pPr lvl="3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V</a:t>
            </a:r>
            <a:r>
              <a:rPr lang="ta-IN" dirty="0" smtClean="0">
                <a:latin typeface="Verdana"/>
                <a:cs typeface="Verdana"/>
              </a:rPr>
              <a:t>ećina istraživača koristi “bazu adresa”</a:t>
            </a:r>
          </a:p>
          <a:p>
            <a:pPr lvl="1"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2217490" y="1340768"/>
            <a:ext cx="1512168" cy="108012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10985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Traženje identifikatora adrese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20" y="1340768"/>
            <a:ext cx="9907588" cy="1110548"/>
          </a:xfrm>
          <a:prstGeom prst="rect">
            <a:avLst/>
          </a:prstGeom>
        </p:spPr>
      </p:pic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2996952"/>
            <a:ext cx="8909050" cy="31683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Tražimo identifikatore adrese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 marL="457200" lvl="1" indent="0">
              <a:lnSpc>
                <a:spcPct val="100000"/>
              </a:lnSpc>
              <a:buNone/>
            </a:pPr>
            <a:endParaRPr lang="ta-IN" dirty="0" smtClean="0"/>
          </a:p>
          <a:p>
            <a:pPr lvl="1"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3801666" y="1340768"/>
            <a:ext cx="1512168" cy="108012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33950"/>
              </p:ext>
            </p:extLst>
          </p:nvPr>
        </p:nvGraphicFramePr>
        <p:xfrm>
          <a:off x="993354" y="3861048"/>
          <a:ext cx="7779046" cy="2232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9" name="Document" r:id="rId5" imgW="5842000" imgH="1676400" progId="Word.Document.12">
                  <p:embed/>
                </p:oleObj>
              </mc:Choice>
              <mc:Fallback>
                <p:oleObj name="Document" r:id="rId5" imgW="5842000" imgH="1676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3354" y="3861048"/>
                        <a:ext cx="7779046" cy="22322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897050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Izdvajanje ulice, broja i naselja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0" y="1340768"/>
            <a:ext cx="9907588" cy="1110548"/>
          </a:xfrm>
          <a:prstGeom prst="rect">
            <a:avLst/>
          </a:prstGeom>
        </p:spPr>
      </p:pic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2996952"/>
            <a:ext cx="8909050" cy="31683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Relativno jednostavno nakon utvrđivanja identifikatora, ali: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M</a:t>
            </a:r>
            <a:r>
              <a:rPr lang="ta-IN" dirty="0" smtClean="0">
                <a:latin typeface="Verdana"/>
                <a:cs typeface="Verdana"/>
              </a:rPr>
              <a:t>oguće greške</a:t>
            </a:r>
          </a:p>
          <a:p>
            <a:pPr lvl="2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Z</a:t>
            </a:r>
            <a:r>
              <a:rPr lang="ta-IN" dirty="0" smtClean="0">
                <a:latin typeface="Verdana"/>
                <a:cs typeface="Verdana"/>
              </a:rPr>
              <a:t>amjena ulica i gradova</a:t>
            </a:r>
          </a:p>
          <a:p>
            <a:pPr lvl="2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Trgovi? 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 marL="457200" lvl="1" indent="0">
              <a:lnSpc>
                <a:spcPct val="100000"/>
              </a:lnSpc>
              <a:buNone/>
            </a:pPr>
            <a:endParaRPr lang="ta-IN" dirty="0" smtClean="0"/>
          </a:p>
          <a:p>
            <a:pPr lvl="1"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5313834" y="1340768"/>
            <a:ext cx="1512168" cy="108012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63972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Geokodiranje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>
              <a:solidFill>
                <a:srgbClr val="000000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0" y="1340768"/>
            <a:ext cx="9907588" cy="1110548"/>
          </a:xfrm>
          <a:prstGeom prst="rect">
            <a:avLst/>
          </a:prstGeom>
        </p:spPr>
      </p:pic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2996952"/>
            <a:ext cx="8909050" cy="31683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K</a:t>
            </a:r>
            <a:r>
              <a:rPr lang="ta-IN" dirty="0" smtClean="0">
                <a:latin typeface="Verdana"/>
                <a:cs typeface="Verdana"/>
              </a:rPr>
              <a:t>oriste se javno dostupni servisi</a:t>
            </a:r>
          </a:p>
          <a:p>
            <a:pPr lvl="1">
              <a:lnSpc>
                <a:spcPct val="100000"/>
              </a:lnSpc>
            </a:pPr>
            <a:r>
              <a:rPr lang="ta-IN" dirty="0">
                <a:latin typeface="Verdana"/>
                <a:cs typeface="Verdana"/>
              </a:rPr>
              <a:t>1. Bing </a:t>
            </a:r>
            <a:r>
              <a:rPr lang="ta-IN" dirty="0" smtClean="0">
                <a:latin typeface="Verdana"/>
                <a:cs typeface="Verdana"/>
              </a:rPr>
              <a:t>Maps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2. Yahoo Maps (ugašen u 10/2012)</a:t>
            </a: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3. Google Map</a:t>
            </a:r>
          </a:p>
          <a:p>
            <a:pPr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“Pokušaji” od 1 do 3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U</a:t>
            </a:r>
            <a:r>
              <a:rPr lang="ta-IN" dirty="0" smtClean="0">
                <a:latin typeface="Verdana"/>
                <a:cs typeface="Verdana"/>
              </a:rPr>
              <a:t>jedno i provjera pronađene adrese 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 marL="457200" lvl="1" indent="0">
              <a:lnSpc>
                <a:spcPct val="100000"/>
              </a:lnSpc>
              <a:buNone/>
            </a:pPr>
            <a:endParaRPr lang="ta-IN" dirty="0" smtClean="0"/>
          </a:p>
          <a:p>
            <a:pPr lvl="1"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lang="hr-HR" dirty="0" smtClean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6826002" y="1340768"/>
            <a:ext cx="1512168" cy="108012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Down Arrow 2"/>
          <p:cNvSpPr/>
          <p:nvPr/>
        </p:nvSpPr>
        <p:spPr bwMode="auto">
          <a:xfrm>
            <a:off x="7042026" y="3573016"/>
            <a:ext cx="484632" cy="1194432"/>
          </a:xfrm>
          <a:prstGeom prst="down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87308" y="3573016"/>
            <a:ext cx="2520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dirty="0" smtClean="0">
                <a:solidFill>
                  <a:srgbClr val="000000"/>
                </a:solidFill>
              </a:rPr>
              <a:t>T</a:t>
            </a:r>
            <a:r>
              <a:rPr lang="ta-IN" dirty="0" smtClean="0">
                <a:solidFill>
                  <a:srgbClr val="000000"/>
                </a:solidFill>
              </a:rPr>
              <a:t>očnost za </a:t>
            </a:r>
          </a:p>
          <a:p>
            <a:pPr algn="ctr">
              <a:lnSpc>
                <a:spcPct val="100000"/>
              </a:lnSpc>
            </a:pPr>
            <a:r>
              <a:rPr lang="ta-IN" dirty="0" smtClean="0">
                <a:solidFill>
                  <a:srgbClr val="000000"/>
                </a:solidFill>
              </a:rPr>
              <a:t>Republiku Hrvatsku prema dobivenim rezultatima</a:t>
            </a:r>
            <a:endParaRPr lang="ta-IN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90708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40491"/>
            <a:ext cx="8524875" cy="687368"/>
          </a:xfrm>
        </p:spPr>
        <p:txBody>
          <a:bodyPr>
            <a:spAutoFit/>
          </a:bodyPr>
          <a:lstStyle/>
          <a:p>
            <a:pPr marL="342900" indent="-342900" defTabSz="914400">
              <a:lnSpc>
                <a:spcPct val="125000"/>
              </a:lnSpc>
            </a:pPr>
            <a:r>
              <a:rPr lang="ta-IN" dirty="0" smtClean="0"/>
              <a:t>Zapis u bazu podataka</a:t>
            </a:r>
            <a:endParaRPr lang="en-US" dirty="0" smtClean="0"/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H="1">
            <a:off x="157163" y="6400800"/>
            <a:ext cx="9428162" cy="1588"/>
          </a:xfrm>
          <a:prstGeom prst="line">
            <a:avLst/>
          </a:prstGeom>
          <a:noFill/>
          <a:ln w="28440">
            <a:solidFill>
              <a:srgbClr val="5F5F5F"/>
            </a:solidFill>
            <a:miter lim="800000"/>
            <a:headEnd/>
            <a:tailEnd/>
          </a:ln>
          <a:effectLst>
            <a:outerShdw dist="85328" dir="1593903" algn="ctr" rotWithShape="0">
              <a:srgbClr val="D70505"/>
            </a:outerShdw>
          </a:effectLst>
        </p:spPr>
        <p:txBody>
          <a:bodyPr/>
          <a:lstStyle/>
          <a:p>
            <a:endParaRPr lang="hr-HR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0" y="1340768"/>
            <a:ext cx="9907588" cy="1110548"/>
          </a:xfrm>
          <a:prstGeom prst="rect">
            <a:avLst/>
          </a:prstGeom>
        </p:spPr>
      </p:pic>
      <p:sp>
        <p:nvSpPr>
          <p:cNvPr id="23" name="Rectangle 5"/>
          <p:cNvSpPr>
            <a:spLocks noGrp="1" noChangeArrowheads="1"/>
          </p:cNvSpPr>
          <p:nvPr>
            <p:ph idx="1"/>
          </p:nvPr>
        </p:nvSpPr>
        <p:spPr>
          <a:xfrm>
            <a:off x="452438" y="3284984"/>
            <a:ext cx="8909050" cy="2160240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US" dirty="0" smtClean="0">
                <a:latin typeface="Verdana"/>
                <a:cs typeface="Verdana"/>
              </a:rPr>
              <a:t>U</a:t>
            </a:r>
            <a:r>
              <a:rPr lang="ta-IN" dirty="0" smtClean="0">
                <a:latin typeface="Verdana"/>
                <a:cs typeface="Verdana"/>
              </a:rPr>
              <a:t> bazu se pohranjuju trojke:</a:t>
            </a:r>
          </a:p>
          <a:p>
            <a:pPr lvl="1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ta-IN" dirty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r>
              <a:rPr lang="ta-IN" dirty="0" smtClean="0">
                <a:latin typeface="Verdana"/>
                <a:cs typeface="Verdana"/>
              </a:rPr>
              <a:t>page_ID je jedinstveni identifikator sjedišta u katalogu WWW.HR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ta-IN" dirty="0" smtClean="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lang="hr-HR" dirty="0" smtClean="0">
              <a:latin typeface="Verdana"/>
              <a:cs typeface="Verdana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8409489" y="1340768"/>
            <a:ext cx="1512168" cy="1080120"/>
          </a:xfrm>
          <a:prstGeom prst="roundRect">
            <a:avLst/>
          </a:prstGeom>
          <a:solidFill>
            <a:schemeClr val="accent1">
              <a:alpha val="2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6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93554" y="3820978"/>
            <a:ext cx="2746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2"/>
            <a:r>
              <a:rPr lang="ta-IN" sz="2000" dirty="0">
                <a:solidFill>
                  <a:srgbClr val="000000"/>
                </a:solidFill>
                <a:latin typeface="Verdana"/>
                <a:cs typeface="Verdana"/>
              </a:rPr>
              <a:t>(page_</a:t>
            </a:r>
            <a:r>
              <a:rPr lang="en-US" sz="2000" dirty="0">
                <a:solidFill>
                  <a:srgbClr val="000000"/>
                </a:solidFill>
                <a:latin typeface="Verdana"/>
                <a:cs typeface="Verdana"/>
              </a:rPr>
              <a:t>I</a:t>
            </a:r>
            <a:r>
              <a:rPr lang="ta-IN" sz="2000" dirty="0">
                <a:solidFill>
                  <a:srgbClr val="000000"/>
                </a:solidFill>
                <a:latin typeface="Verdana"/>
                <a:cs typeface="Verdana"/>
              </a:rPr>
              <a:t>D, long, lat)</a:t>
            </a:r>
            <a:endParaRPr lang="en-US" sz="2000" dirty="0">
              <a:solidFill>
                <a:srgbClr val="000000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8247106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6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8634</TotalTime>
  <Words>417</Words>
  <Application>Microsoft Macintosh PowerPoint</Application>
  <PresentationFormat>Custom</PresentationFormat>
  <Paragraphs>115</Paragraphs>
  <Slides>11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Default Design</vt:lpstr>
      <vt:lpstr>Word.Picture.8</vt:lpstr>
      <vt:lpstr>Microsoft Word Document</vt:lpstr>
      <vt:lpstr>Pronalaženje adresa i geokodiranje sjedišta uvrštenih u katalog www.hr</vt:lpstr>
      <vt:lpstr>Katalog WWW.HR</vt:lpstr>
      <vt:lpstr>Uvod</vt:lpstr>
      <vt:lpstr>Prijedlog sustava</vt:lpstr>
      <vt:lpstr>Preprocesiranje</vt:lpstr>
      <vt:lpstr>Traženje identifikatora adrese</vt:lpstr>
      <vt:lpstr>Izdvajanje ulice, broja i naselja</vt:lpstr>
      <vt:lpstr>Geokodiranje</vt:lpstr>
      <vt:lpstr>Zapis u bazu podataka</vt:lpstr>
      <vt:lpstr>Evaluacija</vt:lpstr>
      <vt:lpstr>Zaključak i nastavak istraživanja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Tomislav Grgić</dc:creator>
  <cp:lastModifiedBy>Marin Vukovic</cp:lastModifiedBy>
  <cp:revision>765</cp:revision>
  <dcterms:modified xsi:type="dcterms:W3CDTF">2012-10-22T12:01:58Z</dcterms:modified>
</cp:coreProperties>
</file>