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D330"/>
    <a:srgbClr val="00CC00"/>
    <a:srgbClr val="0C7CD2"/>
    <a:srgbClr val="1F7EE7"/>
    <a:srgbClr val="AE1517"/>
    <a:srgbClr val="CC0000"/>
    <a:srgbClr val="486DA2"/>
    <a:srgbClr val="248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>
      <p:cViewPr>
        <p:scale>
          <a:sx n="69" d="100"/>
          <a:sy n="69" d="100"/>
        </p:scale>
        <p:origin x="-13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31DB6-83AC-41F3-9F62-251A05E9B4F4}" type="datetimeFigureOut">
              <a:rPr lang="sl-SI" smtClean="0"/>
              <a:t>20.10.2012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B4898-86C1-48BA-8B1B-6DAF7A01924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306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4898-86C1-48BA-8B1B-6DAF7A019249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8450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237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296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887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753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170055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01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246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402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663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18836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508307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Free Powerpoint Templates</a:t>
            </a:r>
            <a:endParaRPr lang="fr-FR"/>
          </a:p>
        </p:txBody>
      </p:sp>
      <p:pic>
        <p:nvPicPr>
          <p:cNvPr id="1063" name="Picture 39" descr="jk titl kyzer yr jjkyt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8035925" y="6237288"/>
            <a:ext cx="1073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248FAF"/>
                </a:solidFill>
              </a:rPr>
              <a:t>Page </a:t>
            </a:r>
            <a:fld id="{FDEC3EB7-DC2D-4FBF-B7BC-1408E1E58B1B}" type="slidenum">
              <a:rPr lang="fr-FR" b="1">
                <a:solidFill>
                  <a:srgbClr val="248FAF"/>
                </a:solidFill>
              </a:rPr>
              <a:pPr/>
              <a:t>‹#›</a:t>
            </a:fld>
            <a:endParaRPr lang="fr-FR" b="1">
              <a:solidFill>
                <a:srgbClr val="248FA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werpointstyle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Andrej\Desktop\Edit%20Rreverbnation%20account.sw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cs.berkeley.edu/Pubs/TechRpts/2009/EECS-2009-28.pdf" TargetMode="External"/><Relationship Id="rId2" Type="http://schemas.openxmlformats.org/officeDocument/2006/relationships/hyperlink" Target="http://www.techdirt.com/articles/20091119/1634117011/future-music-business-models-those-who-are-already-there.shtml%20(dostopno%20na%20spletu,%2020.4.%202012)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hyperlink" Target="http://freedownload.is/pdf/discovering-the-cloud-25390947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>
                <a:hlinkClick r:id="rId3"/>
              </a:rPr>
              <a:t>Free Powerpoint Templates</a:t>
            </a:r>
            <a:endParaRPr lang="fr-FR"/>
          </a:p>
        </p:txBody>
      </p:sp>
      <p:pic>
        <p:nvPicPr>
          <p:cNvPr id="2083" name="Picture 35" descr="hnfg g erye zefgs g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44575" y="317500"/>
            <a:ext cx="8064500" cy="3071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0" tIns="180000" rIns="180000" bIns="180000">
            <a:spAutoFit/>
          </a:bodyPr>
          <a:lstStyle/>
          <a:p>
            <a:pPr algn="ctr"/>
            <a:r>
              <a:rPr lang="sl-SI" sz="4400" b="1" dirty="0" err="1">
                <a:solidFill>
                  <a:schemeClr val="tx2"/>
                </a:solidFill>
              </a:rPr>
              <a:t>Glazba</a:t>
            </a:r>
            <a:r>
              <a:rPr lang="sl-SI" sz="4400" b="1" dirty="0">
                <a:solidFill>
                  <a:schemeClr val="tx2"/>
                </a:solidFill>
              </a:rPr>
              <a:t> u </a:t>
            </a:r>
            <a:r>
              <a:rPr lang="sl-SI" sz="4400" b="1" dirty="0" err="1">
                <a:solidFill>
                  <a:schemeClr val="tx2"/>
                </a:solidFill>
              </a:rPr>
              <a:t>oblacima</a:t>
            </a:r>
            <a:r>
              <a:rPr lang="sl-SI" sz="4400" b="1" dirty="0">
                <a:solidFill>
                  <a:schemeClr val="tx2"/>
                </a:solidFill>
              </a:rPr>
              <a:t> »</a:t>
            </a:r>
            <a:r>
              <a:rPr lang="sl-SI" sz="4400" b="1" dirty="0" err="1">
                <a:solidFill>
                  <a:schemeClr val="tx2"/>
                </a:solidFill>
              </a:rPr>
              <a:t>Reverbnation</a:t>
            </a:r>
            <a:r>
              <a:rPr lang="sl-SI" sz="4400" b="1" dirty="0">
                <a:solidFill>
                  <a:schemeClr val="tx2"/>
                </a:solidFill>
              </a:rPr>
              <a:t>« </a:t>
            </a:r>
            <a:r>
              <a:rPr lang="sl-SI" sz="4400" b="1" dirty="0" err="1">
                <a:solidFill>
                  <a:schemeClr val="tx2"/>
                </a:solidFill>
              </a:rPr>
              <a:t>kao</a:t>
            </a:r>
            <a:r>
              <a:rPr lang="sl-SI" sz="4400" b="1" dirty="0">
                <a:solidFill>
                  <a:schemeClr val="tx2"/>
                </a:solidFill>
              </a:rPr>
              <a:t> poslovna </a:t>
            </a:r>
            <a:r>
              <a:rPr lang="sl-SI" sz="4400" b="1" dirty="0" smtClean="0">
                <a:solidFill>
                  <a:schemeClr val="tx2"/>
                </a:solidFill>
              </a:rPr>
              <a:t>prilika </a:t>
            </a:r>
            <a:r>
              <a:rPr lang="sl-SI" sz="4400" b="1" dirty="0">
                <a:solidFill>
                  <a:schemeClr val="tx2"/>
                </a:solidFill>
              </a:rPr>
              <a:t>u dobi digitalnih </a:t>
            </a:r>
            <a:r>
              <a:rPr lang="sl-SI" sz="4400" b="1" dirty="0" err="1" smtClean="0">
                <a:solidFill>
                  <a:schemeClr val="tx2"/>
                </a:solidFill>
              </a:rPr>
              <a:t>sadržaja</a:t>
            </a:r>
            <a:endParaRPr lang="fr-FR" sz="2800" i="1" dirty="0">
              <a:solidFill>
                <a:srgbClr val="248FAF"/>
              </a:solidFill>
            </a:endParaRPr>
          </a:p>
        </p:txBody>
      </p:sp>
      <p:pic>
        <p:nvPicPr>
          <p:cNvPr id="2084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2681" y="0"/>
            <a:ext cx="272604" cy="686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8640" y="0"/>
            <a:ext cx="118864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ravokotnik 2"/>
          <p:cNvSpPr/>
          <p:nvPr/>
        </p:nvSpPr>
        <p:spPr>
          <a:xfrm>
            <a:off x="4211960" y="50131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 smtClean="0"/>
              <a:t>Mr.Sc. </a:t>
            </a:r>
            <a:r>
              <a:rPr lang="sl-SI" dirty="0"/>
              <a:t>Andrej Kociper</a:t>
            </a:r>
          </a:p>
          <a:p>
            <a:r>
              <a:rPr lang="sl-SI" dirty="0"/>
              <a:t>OŠ Cerkvenjak-Vitomarci, Slovenija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88 -1.48148E-6 L -1.09392 -0.00023 " pathEditMode="relative" rAng="0" ptsTypes="AA">
                                      <p:cBhvr>
                                        <p:cTn id="6" dur="12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590" y="-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1.20278 0 " pathEditMode="relative" rAng="0" ptsTypes="AA">
                                      <p:cBhvr>
                                        <p:cTn id="8" dur="120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1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23850" y="188913"/>
            <a:ext cx="52373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sz="3200" b="1" dirty="0"/>
              <a:t>Š</a:t>
            </a:r>
            <a:r>
              <a:rPr lang="hr-HR" sz="3200" b="1" dirty="0" smtClean="0">
                <a:effectLst/>
              </a:rPr>
              <a:t>to je usluga u oblacima?</a:t>
            </a:r>
            <a:endParaRPr lang="fr-FR" sz="3200" b="1" u="sng" dirty="0">
              <a:solidFill>
                <a:srgbClr val="248FAF"/>
              </a:solidFill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27088" y="1125538"/>
            <a:ext cx="7921376" cy="4823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8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0" tIns="180000" rIns="180000" bIns="180000"/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hr-HR" sz="2800" dirty="0"/>
              <a:t>t</a:t>
            </a:r>
            <a:r>
              <a:rPr lang="hr-HR" sz="2800" dirty="0" smtClean="0"/>
              <a:t>o je </a:t>
            </a:r>
            <a:r>
              <a:rPr lang="hr-HR" sz="2800" dirty="0"/>
              <a:t>web </a:t>
            </a:r>
            <a:r>
              <a:rPr lang="hr-HR" sz="2800" dirty="0" smtClean="0"/>
              <a:t>servis, koji </a:t>
            </a:r>
            <a:r>
              <a:rPr lang="hr-HR" sz="2800" dirty="0"/>
              <a:t>na zahtjev korisnika pristupa zajedničkim </a:t>
            </a:r>
            <a:r>
              <a:rPr lang="hr-HR" sz="2800" dirty="0" smtClean="0"/>
              <a:t>informatičkim </a:t>
            </a:r>
            <a:r>
              <a:rPr lang="hr-HR" sz="2800" dirty="0" smtClean="0"/>
              <a:t>resursima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sl-SI" sz="2800" dirty="0" err="1" smtClean="0"/>
              <a:t>gdje</a:t>
            </a:r>
            <a:r>
              <a:rPr lang="sl-SI" sz="2800" dirty="0" smtClean="0"/>
              <a:t> </a:t>
            </a:r>
            <a:r>
              <a:rPr lang="sl-SI" sz="2800" dirty="0"/>
              <a:t>je interakcija </a:t>
            </a:r>
            <a:r>
              <a:rPr lang="sl-SI" sz="2800" dirty="0" err="1" smtClean="0"/>
              <a:t>među</a:t>
            </a:r>
            <a:r>
              <a:rPr lang="sl-SI" sz="2800" dirty="0" smtClean="0"/>
              <a:t> </a:t>
            </a:r>
            <a:r>
              <a:rPr lang="sl-SI" sz="2800" dirty="0" err="1" smtClean="0"/>
              <a:t>korisnicima</a:t>
            </a:r>
            <a:r>
              <a:rPr lang="sl-SI" sz="2800" dirty="0" smtClean="0"/>
              <a:t> i </a:t>
            </a:r>
            <a:r>
              <a:rPr lang="sl-SI" sz="2800" dirty="0" err="1" smtClean="0"/>
              <a:t>pružateljima</a:t>
            </a:r>
            <a:r>
              <a:rPr lang="sl-SI" sz="2800" dirty="0" smtClean="0"/>
              <a:t> usluge minimalna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hr-HR" sz="2800" dirty="0"/>
              <a:t>dinamička dodjela informatičkih </a:t>
            </a:r>
            <a:r>
              <a:rPr lang="hr-HR" sz="2800" dirty="0" smtClean="0"/>
              <a:t>resursa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hr-HR" sz="2800" dirty="0"/>
              <a:t>n</a:t>
            </a:r>
            <a:r>
              <a:rPr lang="hr-HR" sz="2800" dirty="0" smtClean="0"/>
              <a:t>aknada za korištenje usluge </a:t>
            </a:r>
            <a:r>
              <a:rPr lang="hr-HR" sz="2800" dirty="0" smtClean="0"/>
              <a:t>ili besplatno</a:t>
            </a:r>
            <a:endParaRPr lang="hr-HR" sz="28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hr-HR" sz="2800" dirty="0"/>
              <a:t>v</a:t>
            </a:r>
            <a:r>
              <a:rPr lang="hr-HR" sz="2800" dirty="0" smtClean="0"/>
              <a:t>isoka dostupnost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hr-HR" sz="2800" dirty="0"/>
              <a:t>geografski nezavisni pristup različitim uređajima i platformama</a:t>
            </a:r>
            <a:endParaRPr lang="hr-HR" sz="2800" dirty="0" smtClean="0"/>
          </a:p>
          <a:p>
            <a:pPr marL="342900" indent="-342900" algn="just">
              <a:buFont typeface="Arial" pitchFamily="34" charset="0"/>
              <a:buChar char="•"/>
            </a:pPr>
            <a:endParaRPr lang="hr-HR" sz="2800" dirty="0" smtClean="0"/>
          </a:p>
        </p:txBody>
      </p:sp>
      <p:pic>
        <p:nvPicPr>
          <p:cNvPr id="5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2681" y="0"/>
            <a:ext cx="272604" cy="686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8640" y="0"/>
            <a:ext cx="118864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88 -1.48148E-6 L -1.09392 -0.00023 " pathEditMode="relative" rAng="0" ptsTypes="AA">
                                      <p:cBhvr>
                                        <p:cTn id="6" dur="1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590" y="-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1.20278 0 " pathEditMode="relative" rAng="0" ptsTypes="AA">
                                      <p:cBhvr>
                                        <p:cTn id="8" dur="1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1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23850" y="188913"/>
            <a:ext cx="37818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sz="3200" b="1" dirty="0" err="1" smtClean="0"/>
              <a:t>Glazba</a:t>
            </a:r>
            <a:r>
              <a:rPr lang="sl-SI" sz="3200" b="1" dirty="0" smtClean="0"/>
              <a:t> u </a:t>
            </a:r>
            <a:r>
              <a:rPr lang="sl-SI" sz="3200" b="1" dirty="0" err="1" smtClean="0"/>
              <a:t>oblacima</a:t>
            </a:r>
            <a:endParaRPr lang="sl-SI" sz="3200" b="1" dirty="0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27088" y="1125538"/>
            <a:ext cx="7849368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8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0" tIns="180000" rIns="180000" bIns="180000"/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sl-SI" sz="2800" dirty="0" err="1">
                <a:latin typeface="+mn-lt"/>
              </a:rPr>
              <a:t>s</a:t>
            </a:r>
            <a:r>
              <a:rPr lang="sl-SI" sz="2800" dirty="0" err="1" smtClean="0">
                <a:latin typeface="+mn-lt"/>
              </a:rPr>
              <a:t>amopromocija</a:t>
            </a:r>
            <a:r>
              <a:rPr lang="sl-SI" sz="2800" dirty="0" smtClean="0">
                <a:latin typeface="+mn-lt"/>
              </a:rPr>
              <a:t> </a:t>
            </a:r>
            <a:r>
              <a:rPr lang="sl-SI" sz="2800" dirty="0" err="1" smtClean="0">
                <a:latin typeface="+mn-lt"/>
              </a:rPr>
              <a:t>glazbenika</a:t>
            </a:r>
            <a:r>
              <a:rPr lang="sl-SI" sz="2800" dirty="0" smtClean="0">
                <a:latin typeface="+mn-lt"/>
              </a:rPr>
              <a:t> in grupa</a:t>
            </a:r>
          </a:p>
          <a:p>
            <a:pPr algn="just"/>
            <a:endParaRPr lang="sl-SI" sz="2800" dirty="0" smtClean="0">
              <a:latin typeface="+mn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hr-HR" sz="2800" dirty="0" smtClean="0"/>
              <a:t>promicanje </a:t>
            </a:r>
            <a:r>
              <a:rPr lang="hr-HR" sz="2800" dirty="0"/>
              <a:t>ovu vrstu poduzetništva među </a:t>
            </a:r>
            <a:r>
              <a:rPr lang="hr-HR" sz="2800" dirty="0" smtClean="0"/>
              <a:t>mladima</a:t>
            </a:r>
          </a:p>
          <a:p>
            <a:pPr algn="just"/>
            <a:endParaRPr lang="hr-HR" sz="28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hr-HR" sz="2800" dirty="0"/>
              <a:t>pristup financijskim i kapitalnim </a:t>
            </a:r>
            <a:r>
              <a:rPr lang="hr-HR" sz="2800" dirty="0" smtClean="0"/>
              <a:t>tržištima</a:t>
            </a:r>
          </a:p>
          <a:p>
            <a:pPr algn="just"/>
            <a:endParaRPr lang="hr-HR" sz="28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hr-HR" sz="2800" dirty="0" smtClean="0"/>
              <a:t>uzimajući </a:t>
            </a:r>
            <a:r>
              <a:rPr lang="hr-HR" sz="2800" dirty="0"/>
              <a:t>u </a:t>
            </a:r>
            <a:r>
              <a:rPr lang="hr-HR" sz="2800" dirty="0" smtClean="0"/>
              <a:t>obzir </a:t>
            </a:r>
            <a:r>
              <a:rPr lang="hr-HR" sz="2800" dirty="0"/>
              <a:t>da licenciranja i autorska </a:t>
            </a:r>
            <a:r>
              <a:rPr lang="hr-HR" sz="2800" dirty="0" smtClean="0"/>
              <a:t>prava pružaju zaradu i mladim glazbenicima</a:t>
            </a:r>
            <a:endParaRPr lang="fr-FR" sz="2800" dirty="0">
              <a:latin typeface="+mn-lt"/>
            </a:endParaRPr>
          </a:p>
        </p:txBody>
      </p:sp>
      <p:pic>
        <p:nvPicPr>
          <p:cNvPr id="5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2681" y="0"/>
            <a:ext cx="272604" cy="686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8640" y="0"/>
            <a:ext cx="118864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88 -1.48148E-6 L -1.09392 -0.00023 " pathEditMode="relative" rAng="0" ptsTypes="AA">
                                      <p:cBhvr>
                                        <p:cTn id="6" dur="1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590" y="-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1.20278 0 " pathEditMode="relative" rAng="0" ptsTypes="AA">
                                      <p:cBhvr>
                                        <p:cTn id="8" dur="1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1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23528" y="188640"/>
            <a:ext cx="8254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b="1" dirty="0" err="1" smtClean="0">
                <a:effectLst/>
              </a:rPr>
              <a:t>Reverbnation</a:t>
            </a:r>
            <a:r>
              <a:rPr lang="hr-HR" sz="3200" b="1" dirty="0" smtClean="0">
                <a:effectLst/>
              </a:rPr>
              <a:t> "- moćan alat za glazbenike</a:t>
            </a:r>
            <a:endParaRPr lang="sl-SI" sz="3200" b="1" dirty="0"/>
          </a:p>
        </p:txBody>
      </p:sp>
      <p:sp>
        <p:nvSpPr>
          <p:cNvPr id="3" name="Pravokotnik 2"/>
          <p:cNvSpPr/>
          <p:nvPr/>
        </p:nvSpPr>
        <p:spPr>
          <a:xfrm>
            <a:off x="603751" y="1916832"/>
            <a:ext cx="81369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r-HR" dirty="0"/>
              <a:t>"</a:t>
            </a:r>
            <a:r>
              <a:rPr lang="hr-HR" sz="2800" dirty="0" err="1"/>
              <a:t>Reverbnation</a:t>
            </a:r>
            <a:r>
              <a:rPr lang="hr-HR" sz="2800" dirty="0"/>
              <a:t>" sadrži sve alate </a:t>
            </a:r>
            <a:r>
              <a:rPr lang="hr-HR" sz="2800" dirty="0" smtClean="0"/>
              <a:t> s kojima se </a:t>
            </a:r>
            <a:r>
              <a:rPr lang="hr-HR" sz="2800" dirty="0"/>
              <a:t>rješavaju </a:t>
            </a:r>
            <a:r>
              <a:rPr lang="hr-HR" sz="2800" dirty="0" smtClean="0"/>
              <a:t>stvarni problemi </a:t>
            </a:r>
            <a:r>
              <a:rPr lang="hr-HR" sz="2800" dirty="0"/>
              <a:t>marketinga, promocije, distribucije, prodaje i umrežavanje, </a:t>
            </a:r>
            <a:r>
              <a:rPr lang="hr-HR" sz="2800" dirty="0" smtClean="0"/>
              <a:t>s kojim se suočavaju glazbenici</a:t>
            </a:r>
            <a:endParaRPr lang="sl-SI" sz="2800" dirty="0"/>
          </a:p>
        </p:txBody>
      </p:sp>
      <p:pic>
        <p:nvPicPr>
          <p:cNvPr id="5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2681" y="0"/>
            <a:ext cx="272604" cy="686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8640" y="0"/>
            <a:ext cx="118864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642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88 -1.48148E-6 L -1.09392 -0.00023 " pathEditMode="relative" rAng="0" ptsTypes="AA">
                                      <p:cBhvr>
                                        <p:cTn id="6" dur="1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590" y="-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1.20278 0 " pathEditMode="relative" rAng="0" ptsTypes="AA">
                                      <p:cBhvr>
                                        <p:cTn id="8" dur="1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1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otnik 5"/>
          <p:cNvSpPr/>
          <p:nvPr/>
        </p:nvSpPr>
        <p:spPr>
          <a:xfrm>
            <a:off x="468257" y="1844824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2800" dirty="0" err="1"/>
              <a:t>Ako</a:t>
            </a:r>
            <a:r>
              <a:rPr lang="sl-SI" sz="2800" dirty="0"/>
              <a:t> </a:t>
            </a:r>
            <a:r>
              <a:rPr lang="sl-SI" sz="2800" dirty="0" smtClean="0"/>
              <a:t>smo </a:t>
            </a:r>
            <a:r>
              <a:rPr lang="sl-SI" sz="2800" dirty="0" err="1"/>
              <a:t>glazbenici</a:t>
            </a:r>
            <a:r>
              <a:rPr lang="sl-SI" sz="2800" dirty="0"/>
              <a:t> s više </a:t>
            </a:r>
            <a:r>
              <a:rPr lang="sl-SI" sz="2800" dirty="0" err="1"/>
              <a:t>web</a:t>
            </a:r>
            <a:r>
              <a:rPr lang="sl-SI" sz="2800" dirty="0"/>
              <a:t> </a:t>
            </a:r>
            <a:r>
              <a:rPr lang="sl-SI" sz="2800" dirty="0" err="1"/>
              <a:t>prezentacija</a:t>
            </a:r>
            <a:r>
              <a:rPr lang="sl-SI" sz="2800" dirty="0"/>
              <a:t>, </a:t>
            </a:r>
            <a:r>
              <a:rPr lang="sl-SI" sz="2800" dirty="0" err="1" smtClean="0"/>
              <a:t>onda</a:t>
            </a:r>
            <a:r>
              <a:rPr lang="sl-SI" sz="2800" dirty="0" smtClean="0"/>
              <a:t> </a:t>
            </a:r>
            <a:r>
              <a:rPr lang="sl-SI" sz="2800" dirty="0" err="1" smtClean="0"/>
              <a:t>će</a:t>
            </a:r>
            <a:r>
              <a:rPr lang="sl-SI" sz="2800" dirty="0" smtClean="0"/>
              <a:t> nam  </a:t>
            </a:r>
            <a:r>
              <a:rPr lang="sl-SI" sz="2800" dirty="0"/>
              <a:t>"</a:t>
            </a:r>
            <a:r>
              <a:rPr lang="sl-SI" sz="2800" dirty="0" err="1"/>
              <a:t>Reverbnation</a:t>
            </a:r>
            <a:r>
              <a:rPr lang="sl-SI" sz="2800" dirty="0"/>
              <a:t>" </a:t>
            </a:r>
            <a:r>
              <a:rPr lang="sl-SI" sz="2800" dirty="0" err="1" smtClean="0"/>
              <a:t>pomoći</a:t>
            </a:r>
            <a:r>
              <a:rPr lang="sl-SI" sz="2800" dirty="0" smtClean="0"/>
              <a:t> </a:t>
            </a:r>
            <a:r>
              <a:rPr lang="sl-SI" sz="2800" dirty="0"/>
              <a:t>u upravljanju </a:t>
            </a:r>
            <a:r>
              <a:rPr lang="sl-SI" sz="2800" dirty="0" err="1"/>
              <a:t>sve</a:t>
            </a:r>
            <a:r>
              <a:rPr lang="sl-SI" sz="2800" dirty="0"/>
              <a:t> </a:t>
            </a:r>
            <a:r>
              <a:rPr lang="sl-SI" sz="2800" dirty="0" err="1" smtClean="0"/>
              <a:t>sa</a:t>
            </a:r>
            <a:r>
              <a:rPr lang="sl-SI" sz="2800" dirty="0" smtClean="0"/>
              <a:t> </a:t>
            </a:r>
            <a:r>
              <a:rPr lang="sl-SI" sz="2800" dirty="0" err="1"/>
              <a:t>jednog</a:t>
            </a:r>
            <a:r>
              <a:rPr lang="sl-SI" sz="2800" dirty="0"/>
              <a:t> </a:t>
            </a:r>
            <a:r>
              <a:rPr lang="sl-SI" sz="2800" dirty="0" err="1"/>
              <a:t>mjesta</a:t>
            </a:r>
            <a:r>
              <a:rPr lang="sl-SI" sz="2800" dirty="0"/>
              <a:t>. Registracija je </a:t>
            </a:r>
            <a:r>
              <a:rPr lang="sl-SI" sz="2800" dirty="0" err="1"/>
              <a:t>besplatna</a:t>
            </a:r>
            <a:r>
              <a:rPr lang="sl-SI" sz="2800" dirty="0"/>
              <a:t> i ima izbor od šest opcija.</a:t>
            </a:r>
          </a:p>
        </p:txBody>
      </p:sp>
      <p:sp>
        <p:nvSpPr>
          <p:cNvPr id="8" name="Pravokotnik 7"/>
          <p:cNvSpPr/>
          <p:nvPr/>
        </p:nvSpPr>
        <p:spPr>
          <a:xfrm>
            <a:off x="323528" y="188640"/>
            <a:ext cx="8254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b="1" dirty="0" err="1" smtClean="0">
                <a:effectLst/>
              </a:rPr>
              <a:t>Reverbnation</a:t>
            </a:r>
            <a:r>
              <a:rPr lang="hr-HR" sz="3200" b="1" dirty="0" smtClean="0">
                <a:effectLst/>
              </a:rPr>
              <a:t> "- moćan alat za glazbenike</a:t>
            </a:r>
            <a:endParaRPr lang="sl-SI" sz="3200" b="1" dirty="0"/>
          </a:p>
        </p:txBody>
      </p:sp>
      <p:pic>
        <p:nvPicPr>
          <p:cNvPr id="9" name="Picture 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8640" y="0"/>
            <a:ext cx="118864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2681" y="0"/>
            <a:ext cx="272604" cy="686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Slika 6"/>
          <p:cNvPicPr/>
          <p:nvPr/>
        </p:nvPicPr>
        <p:blipFill rotWithShape="1">
          <a:blip r:embed="rId4" cstate="print"/>
          <a:srcRect l="1059" t="2255"/>
          <a:stretch/>
        </p:blipFill>
        <p:spPr bwMode="auto">
          <a:xfrm>
            <a:off x="3554790" y="3861048"/>
            <a:ext cx="4866991" cy="1656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8937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1.20278 0 " pathEditMode="relative" rAng="0" ptsTypes="AA">
                                      <p:cBhvr>
                                        <p:cTn id="6" dur="1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13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88 -1.48148E-6 L -1.09392 -0.00023 " pathEditMode="relative" rAng="0" ptsTypes="AA">
                                      <p:cBhvr>
                                        <p:cTn id="8" dur="1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590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23528" y="188640"/>
            <a:ext cx="45336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b="1" dirty="0" smtClean="0">
                <a:effectLst/>
              </a:rPr>
              <a:t> Registracija korisnika</a:t>
            </a:r>
            <a:endParaRPr lang="sl-SI" sz="3200" b="1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933" y="1124744"/>
            <a:ext cx="6820416" cy="47525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-28042" y="6871871"/>
            <a:ext cx="9144000" cy="116632"/>
          </a:xfrm>
          <a:prstGeom prst="rect">
            <a:avLst/>
          </a:prstGeom>
          <a:solidFill>
            <a:schemeClr val="tx1">
              <a:lumMod val="9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-28042" y="-774749"/>
            <a:ext cx="9144000" cy="720080"/>
          </a:xfrm>
          <a:prstGeom prst="rect">
            <a:avLst/>
          </a:prstGeom>
          <a:solidFill>
            <a:schemeClr val="tx1">
              <a:lumMod val="9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88958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0000">
        <p14:prism isInverted="1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13000" autoRev="1" fill="hold" grpId="0" nodeType="with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5E-6 -1.85185E-6 L 0.00312 -1.01435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5071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10000" decel="10000" autoRev="1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5E-6 4.81481E-6 L -0.00156 1.09606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54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23528" y="188640"/>
            <a:ext cx="70615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b="1" dirty="0" smtClean="0">
                <a:effectLst/>
              </a:rPr>
              <a:t> </a:t>
            </a:r>
            <a:r>
              <a:rPr lang="hr-HR" sz="3200" b="1" dirty="0" smtClean="0"/>
              <a:t>Praktičan prikaz uređivanja računa</a:t>
            </a:r>
            <a:endParaRPr lang="sl-SI" sz="3200" b="1" dirty="0"/>
          </a:p>
        </p:txBody>
      </p:sp>
      <p:pic>
        <p:nvPicPr>
          <p:cNvPr id="3" name="Edit Rreverbnation account.swf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59632" y="944724"/>
            <a:ext cx="6480720" cy="486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78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5000">
        <p14:prism isInverted="1"/>
      </p:transition>
    </mc:Choice>
    <mc:Fallback xmlns="">
      <p:transition advClick="0" advTm="10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23528" y="188640"/>
            <a:ext cx="36006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b="1" dirty="0" smtClean="0">
                <a:effectLst/>
              </a:rPr>
              <a:t> Literatura i izvori</a:t>
            </a:r>
            <a:endParaRPr lang="sl-SI" sz="3200" b="1" dirty="0"/>
          </a:p>
        </p:txBody>
      </p:sp>
      <p:sp>
        <p:nvSpPr>
          <p:cNvPr id="3" name="Pravokotnik 2"/>
          <p:cNvSpPr/>
          <p:nvPr/>
        </p:nvSpPr>
        <p:spPr>
          <a:xfrm>
            <a:off x="883715" y="980728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1600" dirty="0"/>
          </a:p>
          <a:p>
            <a:pPr marL="342900" lvl="0" indent="-342900">
              <a:buFont typeface="+mj-lt"/>
              <a:buAutoNum type="arabicPeriod"/>
            </a:pPr>
            <a:r>
              <a:rPr lang="sl-SI" sz="1600" dirty="0" err="1"/>
              <a:t>Masnick</a:t>
            </a:r>
            <a:r>
              <a:rPr lang="sl-SI" sz="1600" dirty="0"/>
              <a:t>, M.   </a:t>
            </a:r>
            <a:r>
              <a:rPr lang="sl-SI" sz="1600" dirty="0" err="1"/>
              <a:t>The</a:t>
            </a:r>
            <a:r>
              <a:rPr lang="sl-SI" sz="1600" dirty="0"/>
              <a:t> </a:t>
            </a:r>
            <a:r>
              <a:rPr lang="sl-SI" sz="1600" dirty="0" err="1"/>
              <a:t>Future</a:t>
            </a:r>
            <a:r>
              <a:rPr lang="sl-SI" sz="1600" dirty="0"/>
              <a:t> </a:t>
            </a:r>
            <a:r>
              <a:rPr lang="sl-SI" sz="1600" dirty="0" err="1"/>
              <a:t>Of</a:t>
            </a:r>
            <a:r>
              <a:rPr lang="sl-SI" sz="1600" dirty="0"/>
              <a:t> </a:t>
            </a:r>
            <a:r>
              <a:rPr lang="sl-SI" sz="1600" dirty="0" err="1"/>
              <a:t>Music</a:t>
            </a:r>
            <a:r>
              <a:rPr lang="sl-SI" sz="1600" dirty="0"/>
              <a:t> </a:t>
            </a:r>
            <a:r>
              <a:rPr lang="sl-SI" sz="1600" dirty="0" err="1"/>
              <a:t>Business</a:t>
            </a:r>
            <a:r>
              <a:rPr lang="sl-SI" sz="1600" dirty="0"/>
              <a:t> </a:t>
            </a:r>
            <a:r>
              <a:rPr lang="sl-SI" sz="1600" dirty="0" err="1"/>
              <a:t>Models</a:t>
            </a:r>
            <a:r>
              <a:rPr lang="sl-SI" sz="1600" dirty="0"/>
              <a:t> (</a:t>
            </a:r>
            <a:r>
              <a:rPr lang="sl-SI" sz="1600" dirty="0" err="1"/>
              <a:t>And</a:t>
            </a:r>
            <a:r>
              <a:rPr lang="sl-SI" sz="1600" dirty="0"/>
              <a:t> </a:t>
            </a:r>
            <a:r>
              <a:rPr lang="sl-SI" sz="1600" dirty="0" err="1"/>
              <a:t>Those</a:t>
            </a:r>
            <a:r>
              <a:rPr lang="sl-SI" sz="1600" dirty="0"/>
              <a:t> </a:t>
            </a:r>
            <a:r>
              <a:rPr lang="sl-SI" sz="1600" dirty="0" err="1"/>
              <a:t>Who</a:t>
            </a:r>
            <a:r>
              <a:rPr lang="sl-SI" sz="1600" dirty="0"/>
              <a:t> Are </a:t>
            </a:r>
            <a:r>
              <a:rPr lang="sl-SI" sz="1600" dirty="0" err="1"/>
              <a:t>Already</a:t>
            </a:r>
            <a:r>
              <a:rPr lang="sl-SI" sz="1600" dirty="0"/>
              <a:t> </a:t>
            </a:r>
            <a:r>
              <a:rPr lang="sl-SI" sz="1600" dirty="0" err="1"/>
              <a:t>There</a:t>
            </a:r>
            <a:r>
              <a:rPr lang="sl-SI" sz="1600" dirty="0"/>
              <a:t>). 2010.  </a:t>
            </a:r>
            <a:r>
              <a:rPr lang="sl-SI" sz="1600" u="sng" dirty="0">
                <a:hlinkClick r:id="rId2"/>
              </a:rPr>
              <a:t>http://www.techdirt.com/articles/20091119/1634117011/future-music-business-models-those-who-are-already-there.shtml (dostopno na spletu, 20.4. 2012)</a:t>
            </a:r>
            <a:endParaRPr lang="sl-SI" sz="1600" dirty="0"/>
          </a:p>
          <a:p>
            <a:pPr marL="342900" lvl="0" indent="-342900">
              <a:buFont typeface="+mj-lt"/>
              <a:buAutoNum type="arabicPeriod"/>
            </a:pPr>
            <a:r>
              <a:rPr lang="sl-SI" sz="1600" dirty="0" err="1"/>
              <a:t>Werker</a:t>
            </a:r>
            <a:r>
              <a:rPr lang="sl-SI" sz="1600" dirty="0"/>
              <a:t>, M. K.   </a:t>
            </a:r>
            <a:r>
              <a:rPr lang="sl-SI" sz="1600" dirty="0" err="1"/>
              <a:t>Sound</a:t>
            </a:r>
            <a:r>
              <a:rPr lang="sl-SI" sz="1600" dirty="0"/>
              <a:t> &amp; </a:t>
            </a:r>
            <a:r>
              <a:rPr lang="sl-SI" sz="1600" dirty="0" err="1"/>
              <a:t>Recording</a:t>
            </a:r>
            <a:r>
              <a:rPr lang="sl-SI" sz="1600" dirty="0"/>
              <a:t>, 04/12. Ulm: MM-</a:t>
            </a:r>
            <a:r>
              <a:rPr lang="sl-SI" sz="1600" dirty="0" err="1"/>
              <a:t>Musik</a:t>
            </a:r>
            <a:r>
              <a:rPr lang="sl-SI" sz="1600" dirty="0"/>
              <a:t>_</a:t>
            </a:r>
            <a:r>
              <a:rPr lang="sl-SI" sz="1600" dirty="0" err="1"/>
              <a:t>Media</a:t>
            </a:r>
            <a:r>
              <a:rPr lang="sl-SI" sz="1600" dirty="0"/>
              <a:t>-</a:t>
            </a:r>
            <a:r>
              <a:rPr lang="sl-SI" sz="1600" dirty="0" err="1"/>
              <a:t>Verlag</a:t>
            </a:r>
            <a:r>
              <a:rPr lang="sl-SI" sz="1600" dirty="0"/>
              <a:t>, 64-66. 2012.  </a:t>
            </a:r>
          </a:p>
          <a:p>
            <a:pPr marL="342900" lvl="0" indent="-342900">
              <a:buFont typeface="+mj-lt"/>
              <a:buAutoNum type="arabicPeriod"/>
            </a:pPr>
            <a:r>
              <a:rPr lang="sl-SI" sz="1600" dirty="0" err="1"/>
              <a:t>Armbrust</a:t>
            </a:r>
            <a:r>
              <a:rPr lang="sl-SI" sz="1600" dirty="0"/>
              <a:t>, M., </a:t>
            </a:r>
            <a:r>
              <a:rPr lang="sl-SI" sz="1600" dirty="0" err="1"/>
              <a:t>Fox</a:t>
            </a:r>
            <a:r>
              <a:rPr lang="sl-SI" sz="1600" dirty="0"/>
              <a:t>, A. idr.   </a:t>
            </a:r>
            <a:r>
              <a:rPr lang="sl-SI" sz="1600" dirty="0" err="1"/>
              <a:t>Above</a:t>
            </a:r>
            <a:r>
              <a:rPr lang="sl-SI" sz="1600" dirty="0"/>
              <a:t> </a:t>
            </a:r>
            <a:r>
              <a:rPr lang="sl-SI" sz="1600" dirty="0" err="1"/>
              <a:t>the</a:t>
            </a:r>
            <a:r>
              <a:rPr lang="sl-SI" sz="1600" dirty="0"/>
              <a:t> </a:t>
            </a:r>
            <a:r>
              <a:rPr lang="sl-SI" sz="1600" dirty="0" err="1"/>
              <a:t>Clouds</a:t>
            </a:r>
            <a:r>
              <a:rPr lang="sl-SI" sz="1600" dirty="0"/>
              <a:t>: A Berkeley </a:t>
            </a:r>
            <a:r>
              <a:rPr lang="sl-SI" sz="1600" dirty="0" err="1"/>
              <a:t>View</a:t>
            </a:r>
            <a:r>
              <a:rPr lang="sl-SI" sz="1600" dirty="0"/>
              <a:t> </a:t>
            </a:r>
            <a:r>
              <a:rPr lang="sl-SI" sz="1600" dirty="0" err="1"/>
              <a:t>of</a:t>
            </a:r>
            <a:r>
              <a:rPr lang="sl-SI" sz="1600" dirty="0"/>
              <a:t> </a:t>
            </a:r>
            <a:r>
              <a:rPr lang="sl-SI" sz="1600" dirty="0" err="1"/>
              <a:t>Cloud</a:t>
            </a:r>
            <a:r>
              <a:rPr lang="sl-SI" sz="1600" dirty="0"/>
              <a:t> </a:t>
            </a:r>
            <a:r>
              <a:rPr lang="sl-SI" sz="1600" dirty="0" err="1"/>
              <a:t>Computing</a:t>
            </a:r>
            <a:r>
              <a:rPr lang="sl-SI" sz="1600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sl-SI" sz="1600" dirty="0"/>
              <a:t>Anthony, D. J.  A Berkeley </a:t>
            </a:r>
            <a:r>
              <a:rPr lang="sl-SI" sz="1600" dirty="0" err="1"/>
              <a:t>View</a:t>
            </a:r>
            <a:r>
              <a:rPr lang="sl-SI" sz="1600" dirty="0"/>
              <a:t> </a:t>
            </a:r>
            <a:r>
              <a:rPr lang="sl-SI" sz="1600" dirty="0" err="1"/>
              <a:t>of</a:t>
            </a:r>
            <a:r>
              <a:rPr lang="sl-SI" sz="1600" dirty="0"/>
              <a:t> </a:t>
            </a:r>
            <a:r>
              <a:rPr lang="sl-SI" sz="1600" dirty="0" err="1"/>
              <a:t>Cloud</a:t>
            </a:r>
            <a:r>
              <a:rPr lang="sl-SI" sz="1600" dirty="0"/>
              <a:t> </a:t>
            </a:r>
            <a:r>
              <a:rPr lang="sl-SI" sz="1600" dirty="0" err="1"/>
              <a:t>Computing</a:t>
            </a:r>
            <a:r>
              <a:rPr lang="sl-SI" sz="1600" dirty="0"/>
              <a:t>.  V: SIRIKT 2011 – Kaj nam prinaša računalništvo v oblaku?: zbornik člankov. Ljubljana: Miška, 2011, str. 6. 2011. </a:t>
            </a:r>
            <a:r>
              <a:rPr lang="sl-SI" sz="1600" u="sng" dirty="0">
                <a:hlinkClick r:id="rId3"/>
              </a:rPr>
              <a:t>http://www.eecs.berkeley.edu/Pubs/TechRpts/2009/EECS-2009-28.pdf</a:t>
            </a:r>
            <a:endParaRPr lang="sl-SI" sz="1600" dirty="0"/>
          </a:p>
          <a:p>
            <a:pPr marL="342900" lvl="0" indent="-342900">
              <a:buFont typeface="+mj-lt"/>
              <a:buAutoNum type="arabicPeriod"/>
            </a:pPr>
            <a:r>
              <a:rPr lang="sl-SI" sz="1600" dirty="0" err="1"/>
              <a:t>Chertkow</a:t>
            </a:r>
            <a:r>
              <a:rPr lang="sl-SI" sz="1600" dirty="0"/>
              <a:t> R. in </a:t>
            </a:r>
            <a:r>
              <a:rPr lang="sl-SI" sz="1600" dirty="0" err="1"/>
              <a:t>Feehan</a:t>
            </a:r>
            <a:r>
              <a:rPr lang="sl-SI" sz="1600" dirty="0"/>
              <a:t>, J. (2008). THE INDIE BAND SURVIVAL GUIDE. New York: St. Martin’s </a:t>
            </a:r>
            <a:r>
              <a:rPr lang="sl-SI" sz="1600" dirty="0" err="1"/>
              <a:t>Press</a:t>
            </a:r>
            <a:r>
              <a:rPr lang="sl-SI" sz="1600" dirty="0"/>
              <a:t>. </a:t>
            </a:r>
            <a:r>
              <a:rPr lang="sl-SI" sz="1600" u="sng" dirty="0">
                <a:hlinkClick r:id="rId4"/>
              </a:rPr>
              <a:t>http://freedownload.is/pdf/discovering-the-cloud-25390947.html</a:t>
            </a:r>
            <a:r>
              <a:rPr lang="sl-SI" sz="1600" dirty="0"/>
              <a:t> (dostopno na spletu 31. 5. 2012)</a:t>
            </a:r>
          </a:p>
          <a:p>
            <a:pPr marL="342900" lvl="0" indent="-342900">
              <a:buFont typeface="+mj-lt"/>
              <a:buAutoNum type="arabicPeriod"/>
            </a:pPr>
            <a:r>
              <a:rPr lang="sl-SI" sz="1600" dirty="0"/>
              <a:t>Burgess, S.   </a:t>
            </a:r>
            <a:r>
              <a:rPr lang="sl-SI" sz="1600" dirty="0" err="1"/>
              <a:t>Discovering</a:t>
            </a:r>
            <a:r>
              <a:rPr lang="sl-SI" sz="1600" dirty="0"/>
              <a:t> </a:t>
            </a:r>
            <a:r>
              <a:rPr lang="sl-SI" sz="1600" dirty="0" err="1"/>
              <a:t>the</a:t>
            </a:r>
            <a:r>
              <a:rPr lang="sl-SI" sz="1600" dirty="0"/>
              <a:t> </a:t>
            </a:r>
            <a:r>
              <a:rPr lang="sl-SI" sz="1600" dirty="0" err="1"/>
              <a:t>cloud</a:t>
            </a:r>
            <a:r>
              <a:rPr lang="sl-SI" sz="1600" dirty="0"/>
              <a:t>. Nashville: </a:t>
            </a:r>
            <a:r>
              <a:rPr lang="sl-SI" sz="1600" dirty="0" err="1"/>
              <a:t>Guidant</a:t>
            </a:r>
            <a:r>
              <a:rPr lang="sl-SI" sz="1600" dirty="0"/>
              <a:t> </a:t>
            </a:r>
            <a:r>
              <a:rPr lang="sl-SI" sz="1600" dirty="0" err="1"/>
              <a:t>partners</a:t>
            </a:r>
            <a:r>
              <a:rPr lang="sl-SI" sz="1600" dirty="0"/>
              <a:t>. 2012. </a:t>
            </a:r>
            <a:r>
              <a:rPr lang="sl-SI" sz="1600" u="sng" dirty="0">
                <a:hlinkClick r:id="rId4"/>
              </a:rPr>
              <a:t>http://freedownload.is/pdf/discovering-the-cloud-25390947.html</a:t>
            </a:r>
            <a:r>
              <a:rPr lang="sl-SI" sz="1600" dirty="0"/>
              <a:t> (dostopno na spletu 30. 5. 2012)</a:t>
            </a:r>
          </a:p>
        </p:txBody>
      </p:sp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8640" y="0"/>
            <a:ext cx="118864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0"/>
            <a:ext cx="272604" cy="686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362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14:prism isInverted="1"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1.20278 0 " pathEditMode="relative" rAng="0" ptsTypes="AA">
                                      <p:cBhvr>
                                        <p:cTn id="6" dur="1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13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88 -1.48148E-6 L -1.09392 -0.00023 " pathEditMode="relative" rAng="0" ptsTypes="AA">
                                      <p:cBhvr>
                                        <p:cTn id="8" dur="1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590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368</Words>
  <Application>Microsoft Office PowerPoint</Application>
  <PresentationFormat>Diaprojekcija na zaslonu (4:3)</PresentationFormat>
  <Paragraphs>34</Paragraphs>
  <Slides>8</Slides>
  <Notes>1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Modèle par défaut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Guitarist and Flowers</dc:title>
  <dc:creator>www.powerpointstyles.com</dc:creator>
  <cp:lastModifiedBy>Andrej</cp:lastModifiedBy>
  <cp:revision>78</cp:revision>
  <dcterms:created xsi:type="dcterms:W3CDTF">2009-03-23T15:23:24Z</dcterms:created>
  <dcterms:modified xsi:type="dcterms:W3CDTF">2012-10-20T20:20:09Z</dcterms:modified>
</cp:coreProperties>
</file>