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r-HR"/>
  <c:style val="5"/>
  <c:chart>
    <c:title>
      <c:tx>
        <c:rich>
          <a:bodyPr/>
          <a:lstStyle/>
          <a:p>
            <a:pPr>
              <a:defRPr/>
            </a:pPr>
            <a:r>
              <a:rPr lang="hr-HR" sz="900"/>
              <a:t>1.pitanje: </a:t>
            </a:r>
            <a:r>
              <a:rPr lang="en-US" sz="900"/>
              <a:t>Je li ti učenje u sustavu Moodle zanimljivije od uobičajenog načina učenja?</a:t>
            </a:r>
          </a:p>
        </c:rich>
      </c:tx>
      <c:layout/>
    </c:title>
    <c:view3D>
      <c:perspective val="30"/>
    </c:view3D>
    <c:plotArea>
      <c:layout/>
      <c:bar3DChart>
        <c:barDir val="col"/>
        <c:grouping val="clustered"/>
        <c:ser>
          <c:idx val="0"/>
          <c:order val="0"/>
          <c:tx>
            <c:strRef>
              <c:f>List1!$B$1</c:f>
              <c:strCache>
                <c:ptCount val="1"/>
                <c:pt idx="0">
                  <c:v>Broj uč.</c:v>
                </c:pt>
              </c:strCache>
            </c:strRef>
          </c:tx>
          <c:cat>
            <c:strRef>
              <c:f>List1!$A$2:$A$3</c:f>
              <c:strCache>
                <c:ptCount val="2"/>
                <c:pt idx="0">
                  <c:v>DA</c:v>
                </c:pt>
                <c:pt idx="1">
                  <c:v>NE</c:v>
                </c:pt>
              </c:strCache>
            </c:strRef>
          </c:cat>
          <c:val>
            <c:numRef>
              <c:f>List1!$B$2:$B$3</c:f>
              <c:numCache>
                <c:formatCode>General</c:formatCode>
                <c:ptCount val="2"/>
                <c:pt idx="0">
                  <c:v>17</c:v>
                </c:pt>
                <c:pt idx="1">
                  <c:v>0</c:v>
                </c:pt>
              </c:numCache>
            </c:numRef>
          </c:val>
        </c:ser>
        <c:dLbls>
          <c:showVal val="1"/>
        </c:dLbls>
        <c:shape val="cylinder"/>
        <c:axId val="90391296"/>
        <c:axId val="109583744"/>
        <c:axId val="0"/>
      </c:bar3DChart>
      <c:catAx>
        <c:axId val="90391296"/>
        <c:scaling>
          <c:orientation val="minMax"/>
        </c:scaling>
        <c:axPos val="b"/>
        <c:tickLblPos val="nextTo"/>
        <c:crossAx val="109583744"/>
        <c:crosses val="autoZero"/>
        <c:auto val="1"/>
        <c:lblAlgn val="ctr"/>
        <c:lblOffset val="100"/>
      </c:catAx>
      <c:valAx>
        <c:axId val="109583744"/>
        <c:scaling>
          <c:orientation val="minMax"/>
        </c:scaling>
        <c:axPos val="l"/>
        <c:majorGridlines/>
        <c:numFmt formatCode="General" sourceLinked="1"/>
        <c:tickLblPos val="nextTo"/>
        <c:crossAx val="90391296"/>
        <c:crosses val="autoZero"/>
        <c:crossBetween val="between"/>
      </c:valAx>
      <c:spPr>
        <a:solidFill>
          <a:schemeClr val="bg1"/>
        </a:solidFill>
      </c:spPr>
    </c:plotArea>
    <c:plotVisOnly val="1"/>
  </c:chart>
  <c:spPr>
    <a:solidFill>
      <a:schemeClr val="bg1"/>
    </a:solidFill>
    <a:ln w="28575">
      <a:solidFill>
        <a:srgbClr val="92D050"/>
      </a:solid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hr-HR"/>
  <c:chart>
    <c:title>
      <c:tx>
        <c:rich>
          <a:bodyPr/>
          <a:lstStyle/>
          <a:p>
            <a:pPr>
              <a:defRPr sz="900"/>
            </a:pPr>
            <a:r>
              <a:rPr lang="hr-HR"/>
              <a:t>5. pitanje: </a:t>
            </a:r>
            <a:r>
              <a:rPr lang="en-US"/>
              <a:t>Negativne strane ovakvog učenja</a:t>
            </a:r>
          </a:p>
        </c:rich>
      </c:tx>
    </c:title>
    <c:plotArea>
      <c:layout/>
      <c:barChart>
        <c:barDir val="col"/>
        <c:grouping val="clustered"/>
        <c:ser>
          <c:idx val="0"/>
          <c:order val="0"/>
          <c:tx>
            <c:strRef>
              <c:f>List1!$B$1</c:f>
              <c:strCache>
                <c:ptCount val="1"/>
                <c:pt idx="0">
                  <c:v>Negativne strane ovakvog učenja</c:v>
                </c:pt>
              </c:strCache>
            </c:strRef>
          </c:tx>
          <c:cat>
            <c:strRef>
              <c:f>List1!$A$2:$A$4</c:f>
              <c:strCache>
                <c:ptCount val="3"/>
                <c:pt idx="0">
                  <c:v>to što ne pišu rukom i ne usavršavaju svoj rukopis koji je inače loš</c:v>
                </c:pt>
                <c:pt idx="1">
                  <c:v>nisam ih našla/našao  u ovako kratkom periodu</c:v>
                </c:pt>
                <c:pt idx="2">
                  <c:v>previše vremena za računalom </c:v>
                </c:pt>
              </c:strCache>
            </c:strRef>
          </c:cat>
          <c:val>
            <c:numRef>
              <c:f>List1!$B$2:$B$4</c:f>
              <c:numCache>
                <c:formatCode>General</c:formatCode>
                <c:ptCount val="3"/>
                <c:pt idx="0">
                  <c:v>2</c:v>
                </c:pt>
                <c:pt idx="1">
                  <c:v>6</c:v>
                </c:pt>
                <c:pt idx="2">
                  <c:v>2</c:v>
                </c:pt>
              </c:numCache>
            </c:numRef>
          </c:val>
        </c:ser>
        <c:axId val="113956736"/>
        <c:axId val="113958272"/>
      </c:barChart>
      <c:catAx>
        <c:axId val="113956736"/>
        <c:scaling>
          <c:orientation val="minMax"/>
        </c:scaling>
        <c:axPos val="b"/>
        <c:tickLblPos val="nextTo"/>
        <c:txPr>
          <a:bodyPr/>
          <a:lstStyle/>
          <a:p>
            <a:pPr>
              <a:defRPr sz="600"/>
            </a:pPr>
            <a:endParaRPr lang="sr-Latn-CS"/>
          </a:p>
        </c:txPr>
        <c:crossAx val="113958272"/>
        <c:crosses val="autoZero"/>
        <c:auto val="1"/>
        <c:lblAlgn val="ctr"/>
        <c:lblOffset val="100"/>
      </c:catAx>
      <c:valAx>
        <c:axId val="113958272"/>
        <c:scaling>
          <c:orientation val="minMax"/>
        </c:scaling>
        <c:axPos val="l"/>
        <c:majorGridlines/>
        <c:numFmt formatCode="General" sourceLinked="1"/>
        <c:tickLblPos val="nextTo"/>
        <c:crossAx val="113956736"/>
        <c:crosses val="autoZero"/>
        <c:crossBetween val="between"/>
      </c:valAx>
    </c:plotArea>
    <c:plotVisOnly val="1"/>
  </c:chart>
  <c:spPr>
    <a:solidFill>
      <a:schemeClr val="bg1"/>
    </a:solidFill>
    <a:ln w="28575">
      <a:solidFill>
        <a:srgbClr val="92D05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hr-HR"/>
  <c:chart>
    <c:title>
      <c:tx>
        <c:rich>
          <a:bodyPr/>
          <a:lstStyle/>
          <a:p>
            <a:pPr>
              <a:defRPr/>
            </a:pPr>
            <a:r>
              <a:rPr lang="hr-HR" sz="900"/>
              <a:t>2.pitanje:</a:t>
            </a:r>
            <a:r>
              <a:rPr lang="en-US" sz="900"/>
              <a:t>Što je bilo najzanimljivije?</a:t>
            </a:r>
          </a:p>
        </c:rich>
      </c:tx>
      <c:layout/>
      <c:spPr>
        <a:solidFill>
          <a:schemeClr val="bg1"/>
        </a:solidFill>
      </c:spPr>
    </c:title>
    <c:view3D>
      <c:rotX val="75"/>
      <c:perspective val="30"/>
    </c:view3D>
    <c:plotArea>
      <c:layout/>
      <c:pie3DChart>
        <c:varyColors val="1"/>
        <c:ser>
          <c:idx val="0"/>
          <c:order val="0"/>
          <c:tx>
            <c:strRef>
              <c:f>List1!$B$1</c:f>
              <c:strCache>
                <c:ptCount val="1"/>
                <c:pt idx="0">
                  <c:v>Što je bilo najzanimljivije?</c:v>
                </c:pt>
              </c:strCache>
            </c:strRef>
          </c:tx>
          <c:dLbls>
            <c:dLblPos val="ctr"/>
            <c:showVal val="1"/>
            <c:showLeaderLines val="1"/>
          </c:dLbls>
          <c:cat>
            <c:strRef>
              <c:f>List1!$A$2:$A$4</c:f>
              <c:strCache>
                <c:ptCount val="3"/>
                <c:pt idx="0">
                  <c:v>igrice</c:v>
                </c:pt>
                <c:pt idx="1">
                  <c:v>filmovi</c:v>
                </c:pt>
                <c:pt idx="2">
                  <c:v>ostalo</c:v>
                </c:pt>
              </c:strCache>
            </c:strRef>
          </c:cat>
          <c:val>
            <c:numRef>
              <c:f>List1!$B$2:$B$4</c:f>
              <c:numCache>
                <c:formatCode>General</c:formatCode>
                <c:ptCount val="3"/>
                <c:pt idx="0">
                  <c:v>6</c:v>
                </c:pt>
                <c:pt idx="1">
                  <c:v>4</c:v>
                </c:pt>
                <c:pt idx="2">
                  <c:v>7</c:v>
                </c:pt>
              </c:numCache>
            </c:numRef>
          </c:val>
        </c:ser>
        <c:dLbls>
          <c:showVal val="1"/>
        </c:dLbls>
      </c:pie3DChart>
    </c:plotArea>
    <c:legend>
      <c:legendPos val="r"/>
      <c:layout>
        <c:manualLayout>
          <c:xMode val="edge"/>
          <c:yMode val="edge"/>
          <c:x val="0.60658272100475663"/>
          <c:y val="0.28439100802513773"/>
          <c:w val="0.21222831430564579"/>
          <c:h val="0.64508122046518201"/>
        </c:manualLayout>
      </c:layout>
    </c:legend>
    <c:plotVisOnly val="1"/>
  </c:chart>
  <c:spPr>
    <a:solidFill>
      <a:schemeClr val="bg1"/>
    </a:solidFill>
    <a:ln w="28575">
      <a:solidFill>
        <a:srgbClr val="92D050"/>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hr-HR"/>
  <c:chart>
    <c:title>
      <c:tx>
        <c:rich>
          <a:bodyPr/>
          <a:lstStyle/>
          <a:p>
            <a:pPr>
              <a:defRPr/>
            </a:pPr>
            <a:r>
              <a:rPr lang="hr-HR" sz="900"/>
              <a:t>3.pitanje: Što</a:t>
            </a:r>
            <a:r>
              <a:rPr lang="hr-HR" sz="900" baseline="0"/>
              <a:t> vam se nije dopalo?</a:t>
            </a:r>
            <a:endParaRPr lang="en-US" sz="900"/>
          </a:p>
        </c:rich>
      </c:tx>
      <c:layout/>
    </c:title>
    <c:view3D>
      <c:rAngAx val="1"/>
    </c:view3D>
    <c:plotArea>
      <c:layout/>
      <c:bar3DChart>
        <c:barDir val="col"/>
        <c:grouping val="clustered"/>
        <c:ser>
          <c:idx val="0"/>
          <c:order val="0"/>
          <c:tx>
            <c:strRef>
              <c:f>List1!$B$1</c:f>
              <c:strCache>
                <c:ptCount val="1"/>
                <c:pt idx="0">
                  <c:v>Broj učenika</c:v>
                </c:pt>
              </c:strCache>
            </c:strRef>
          </c:tx>
          <c:cat>
            <c:strRef>
              <c:f>List1!$A$2:$A$5</c:f>
              <c:strCache>
                <c:ptCount val="4"/>
                <c:pt idx="0">
                  <c:v>Završni ispit</c:v>
                </c:pt>
                <c:pt idx="1">
                  <c:v>Kvizovi</c:v>
                </c:pt>
                <c:pt idx="2">
                  <c:v>Sve mi se dopalo</c:v>
                </c:pt>
                <c:pt idx="3">
                  <c:v>Hrvatski jezik</c:v>
                </c:pt>
              </c:strCache>
            </c:strRef>
          </c:cat>
          <c:val>
            <c:numRef>
              <c:f>List1!$B$2:$B$5</c:f>
              <c:numCache>
                <c:formatCode>General</c:formatCode>
                <c:ptCount val="4"/>
                <c:pt idx="0">
                  <c:v>10</c:v>
                </c:pt>
                <c:pt idx="1">
                  <c:v>1</c:v>
                </c:pt>
                <c:pt idx="2">
                  <c:v>5</c:v>
                </c:pt>
                <c:pt idx="3">
                  <c:v>1</c:v>
                </c:pt>
              </c:numCache>
            </c:numRef>
          </c:val>
        </c:ser>
        <c:dLbls>
          <c:showVal val="1"/>
        </c:dLbls>
        <c:shape val="cylinder"/>
        <c:axId val="114420736"/>
        <c:axId val="114569984"/>
        <c:axId val="0"/>
      </c:bar3DChart>
      <c:catAx>
        <c:axId val="114420736"/>
        <c:scaling>
          <c:orientation val="minMax"/>
        </c:scaling>
        <c:axPos val="b"/>
        <c:tickLblPos val="nextTo"/>
        <c:txPr>
          <a:bodyPr/>
          <a:lstStyle/>
          <a:p>
            <a:pPr>
              <a:defRPr sz="800"/>
            </a:pPr>
            <a:endParaRPr lang="sr-Latn-CS"/>
          </a:p>
        </c:txPr>
        <c:crossAx val="114569984"/>
        <c:crosses val="autoZero"/>
        <c:auto val="1"/>
        <c:lblAlgn val="ctr"/>
        <c:lblOffset val="100"/>
      </c:catAx>
      <c:valAx>
        <c:axId val="114569984"/>
        <c:scaling>
          <c:orientation val="minMax"/>
        </c:scaling>
        <c:axPos val="l"/>
        <c:majorGridlines/>
        <c:numFmt formatCode="General" sourceLinked="1"/>
        <c:tickLblPos val="nextTo"/>
        <c:crossAx val="114420736"/>
        <c:crosses val="autoZero"/>
        <c:crossBetween val="between"/>
      </c:valAx>
    </c:plotArea>
    <c:plotVisOnly val="1"/>
  </c:chart>
  <c:spPr>
    <a:solidFill>
      <a:schemeClr val="bg1"/>
    </a:solidFill>
    <a:ln w="28575">
      <a:solidFill>
        <a:srgbClr val="92D050"/>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hr-HR"/>
  <c:chart>
    <c:title>
      <c:tx>
        <c:rich>
          <a:bodyPr/>
          <a:lstStyle/>
          <a:p>
            <a:pPr>
              <a:defRPr sz="800"/>
            </a:pPr>
            <a:r>
              <a:rPr lang="hr-HR" sz="800"/>
              <a:t>4.pitanje: Prednosti  takvog učenja</a:t>
            </a:r>
            <a:endParaRPr lang="en-US" sz="800"/>
          </a:p>
        </c:rich>
      </c:tx>
      <c:layout/>
    </c:title>
    <c:view3D>
      <c:rotX val="30"/>
      <c:perspective val="30"/>
    </c:view3D>
    <c:plotArea>
      <c:layout>
        <c:manualLayout>
          <c:layoutTarget val="inner"/>
          <c:xMode val="edge"/>
          <c:yMode val="edge"/>
          <c:x val="3.3251072150712276E-2"/>
          <c:y val="0.23466104350833239"/>
          <c:w val="0.3977381790381353"/>
          <c:h val="0.53069074610413614"/>
        </c:manualLayout>
      </c:layout>
      <c:pie3DChart>
        <c:varyColors val="1"/>
        <c:ser>
          <c:idx val="0"/>
          <c:order val="0"/>
          <c:tx>
            <c:strRef>
              <c:f>List1!$B$1</c:f>
              <c:strCache>
                <c:ptCount val="1"/>
                <c:pt idx="0">
                  <c:v>Prednosti  takvog učenja</c:v>
                </c:pt>
              </c:strCache>
            </c:strRef>
          </c:tx>
          <c:dLbls>
            <c:dLblPos val="ctr"/>
            <c:showVal val="1"/>
            <c:showLeaderLines val="1"/>
          </c:dLbls>
          <c:cat>
            <c:strRef>
              <c:f>List1!$A$2:$A$4</c:f>
              <c:strCache>
                <c:ptCount val="3"/>
                <c:pt idx="0">
                  <c:v> kad je netko bolestan da može pogledati šta je bilo u školi</c:v>
                </c:pt>
                <c:pt idx="1">
                  <c:v>bolje je zato što možeš riješiti zadaću na kompjuteru</c:v>
                </c:pt>
                <c:pt idx="2">
                  <c:v> ne moramo nositi knjige</c:v>
                </c:pt>
              </c:strCache>
            </c:strRef>
          </c:cat>
          <c:val>
            <c:numRef>
              <c:f>List1!$B$2:$B$4</c:f>
              <c:numCache>
                <c:formatCode>General</c:formatCode>
                <c:ptCount val="3"/>
                <c:pt idx="0">
                  <c:v>5</c:v>
                </c:pt>
                <c:pt idx="1">
                  <c:v>3</c:v>
                </c:pt>
                <c:pt idx="2">
                  <c:v>9</c:v>
                </c:pt>
              </c:numCache>
            </c:numRef>
          </c:val>
        </c:ser>
        <c:dLbls>
          <c:showVal val="1"/>
        </c:dLbls>
      </c:pie3DChart>
    </c:plotArea>
    <c:legend>
      <c:legendPos val="r"/>
      <c:layout>
        <c:manualLayout>
          <c:xMode val="edge"/>
          <c:yMode val="edge"/>
          <c:x val="0.43410837406532232"/>
          <c:y val="0.21124875674964391"/>
          <c:w val="0.52960691921522951"/>
          <c:h val="0.62289834942368616"/>
        </c:manualLayout>
      </c:layout>
      <c:txPr>
        <a:bodyPr/>
        <a:lstStyle/>
        <a:p>
          <a:pPr>
            <a:defRPr sz="800"/>
          </a:pPr>
          <a:endParaRPr lang="sr-Latn-CS"/>
        </a:p>
      </c:txPr>
    </c:legend>
    <c:plotVisOnly val="1"/>
  </c:chart>
  <c:spPr>
    <a:solidFill>
      <a:schemeClr val="bg1"/>
    </a:solidFill>
    <a:ln w="28575">
      <a:solidFill>
        <a:srgbClr val="92D050"/>
      </a:solid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hr-HR"/>
  <c:chart>
    <c:title>
      <c:tx>
        <c:rich>
          <a:bodyPr/>
          <a:lstStyle/>
          <a:p>
            <a:pPr>
              <a:defRPr/>
            </a:pPr>
            <a:r>
              <a:rPr lang="hr-HR" sz="900"/>
              <a:t>5. pitanje: Kada</a:t>
            </a:r>
            <a:r>
              <a:rPr lang="hr-HR" sz="900" baseline="0"/>
              <a:t> bi mogli birati odabrali bi:</a:t>
            </a:r>
            <a:endParaRPr lang="en-US" sz="900"/>
          </a:p>
        </c:rich>
      </c:tx>
      <c:layout/>
    </c:title>
    <c:view3D>
      <c:rAngAx val="1"/>
    </c:view3D>
    <c:plotArea>
      <c:layout>
        <c:manualLayout>
          <c:layoutTarget val="inner"/>
          <c:xMode val="edge"/>
          <c:yMode val="edge"/>
          <c:x val="0.10653902178487056"/>
          <c:y val="0.2510300311298298"/>
          <c:w val="0.61802641375068956"/>
          <c:h val="0.32821178966001441"/>
        </c:manualLayout>
      </c:layout>
      <c:bar3DChart>
        <c:barDir val="col"/>
        <c:grouping val="clustered"/>
        <c:ser>
          <c:idx val="0"/>
          <c:order val="0"/>
          <c:tx>
            <c:strRef>
              <c:f>List1!$B$1</c:f>
              <c:strCache>
                <c:ptCount val="1"/>
                <c:pt idx="0">
                  <c:v>Broj učenika</c:v>
                </c:pt>
              </c:strCache>
            </c:strRef>
          </c:tx>
          <c:cat>
            <c:strRef>
              <c:f>List1!$A$2:$A$3</c:f>
              <c:strCache>
                <c:ptCount val="2"/>
                <c:pt idx="0">
                  <c:v>učiti ovako svaki dan</c:v>
                </c:pt>
                <c:pt idx="1">
                  <c:v> ponekad koristiti Moodle </c:v>
                </c:pt>
              </c:strCache>
            </c:strRef>
          </c:cat>
          <c:val>
            <c:numRef>
              <c:f>List1!$B$2:$B$3</c:f>
              <c:numCache>
                <c:formatCode>General</c:formatCode>
                <c:ptCount val="2"/>
                <c:pt idx="0">
                  <c:v>12</c:v>
                </c:pt>
                <c:pt idx="1">
                  <c:v>5</c:v>
                </c:pt>
              </c:numCache>
            </c:numRef>
          </c:val>
        </c:ser>
        <c:dLbls>
          <c:showVal val="1"/>
        </c:dLbls>
        <c:shape val="cylinder"/>
        <c:axId val="114549120"/>
        <c:axId val="114550656"/>
        <c:axId val="0"/>
      </c:bar3DChart>
      <c:catAx>
        <c:axId val="114549120"/>
        <c:scaling>
          <c:orientation val="minMax"/>
        </c:scaling>
        <c:axPos val="b"/>
        <c:tickLblPos val="nextTo"/>
        <c:txPr>
          <a:bodyPr/>
          <a:lstStyle/>
          <a:p>
            <a:pPr>
              <a:defRPr sz="800"/>
            </a:pPr>
            <a:endParaRPr lang="sr-Latn-CS"/>
          </a:p>
        </c:txPr>
        <c:crossAx val="114550656"/>
        <c:crosses val="autoZero"/>
        <c:auto val="1"/>
        <c:lblAlgn val="ctr"/>
        <c:lblOffset val="100"/>
      </c:catAx>
      <c:valAx>
        <c:axId val="114550656"/>
        <c:scaling>
          <c:orientation val="minMax"/>
        </c:scaling>
        <c:axPos val="l"/>
        <c:majorGridlines/>
        <c:numFmt formatCode="General" sourceLinked="1"/>
        <c:tickLblPos val="nextTo"/>
        <c:crossAx val="114549120"/>
        <c:crosses val="autoZero"/>
        <c:crossBetween val="between"/>
      </c:valAx>
    </c:plotArea>
    <c:plotVisOnly val="1"/>
  </c:chart>
  <c:spPr>
    <a:solidFill>
      <a:schemeClr val="bg1"/>
    </a:solidFill>
    <a:ln w="28575">
      <a:solidFill>
        <a:srgbClr val="92D050"/>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hr-HR"/>
  <c:chart>
    <c:title>
      <c:tx>
        <c:rich>
          <a:bodyPr/>
          <a:lstStyle/>
          <a:p>
            <a:pPr>
              <a:defRPr sz="900"/>
            </a:pPr>
            <a:r>
              <a:rPr lang="hr-HR" sz="900" dirty="0"/>
              <a:t>1.pitanje: </a:t>
            </a:r>
            <a:r>
              <a:rPr lang="en-US" sz="900" dirty="0" err="1"/>
              <a:t>Jeste</a:t>
            </a:r>
            <a:r>
              <a:rPr lang="en-US" sz="900" dirty="0"/>
              <a:t> </a:t>
            </a:r>
            <a:r>
              <a:rPr lang="hr-HR" sz="900" dirty="0"/>
              <a:t>li </a:t>
            </a:r>
            <a:r>
              <a:rPr lang="hr-HR" sz="900" dirty="0" smtClean="0"/>
              <a:t>svom  djetetu </a:t>
            </a:r>
            <a:r>
              <a:rPr lang="en-US" sz="900" dirty="0" err="1" smtClean="0"/>
              <a:t>morali</a:t>
            </a:r>
            <a:r>
              <a:rPr lang="en-US" sz="900" dirty="0" smtClean="0"/>
              <a:t> </a:t>
            </a:r>
            <a:r>
              <a:rPr lang="en-US" sz="900" dirty="0" err="1"/>
              <a:t>posebno</a:t>
            </a:r>
            <a:r>
              <a:rPr lang="en-US" sz="900" dirty="0"/>
              <a:t> </a:t>
            </a:r>
            <a:r>
              <a:rPr lang="en-US" sz="900" dirty="0" err="1"/>
              <a:t>pomagati</a:t>
            </a:r>
            <a:r>
              <a:rPr lang="en-US" sz="900" dirty="0"/>
              <a:t> u </a:t>
            </a:r>
            <a:r>
              <a:rPr lang="en-US" sz="900" dirty="0" err="1"/>
              <a:t>radu</a:t>
            </a:r>
            <a:r>
              <a:rPr lang="en-US" sz="900" dirty="0"/>
              <a:t> </a:t>
            </a:r>
            <a:r>
              <a:rPr lang="en-US" sz="900" dirty="0" err="1"/>
              <a:t>na</a:t>
            </a:r>
            <a:r>
              <a:rPr lang="en-US" sz="900" dirty="0"/>
              <a:t> </a:t>
            </a:r>
            <a:r>
              <a:rPr lang="en-US" sz="900" dirty="0" err="1"/>
              <a:t>stranici</a:t>
            </a:r>
            <a:r>
              <a:rPr lang="en-US" sz="900" dirty="0"/>
              <a:t> </a:t>
            </a:r>
            <a:r>
              <a:rPr lang="en-US" sz="900" dirty="0" err="1"/>
              <a:t>Moodle</a:t>
            </a:r>
            <a:r>
              <a:rPr lang="en-US" sz="900" dirty="0"/>
              <a:t>-a?</a:t>
            </a:r>
          </a:p>
        </c:rich>
      </c:tx>
      <c:layout/>
    </c:title>
    <c:view3D>
      <c:perspective val="30"/>
    </c:view3D>
    <c:plotArea>
      <c:layout>
        <c:manualLayout>
          <c:layoutTarget val="inner"/>
          <c:xMode val="edge"/>
          <c:yMode val="edge"/>
          <c:x val="0.15932513692151445"/>
          <c:y val="0.5174935969065475"/>
          <c:w val="0.77304914071281483"/>
          <c:h val="0.28693384942074562"/>
        </c:manualLayout>
      </c:layout>
      <c:bar3DChart>
        <c:barDir val="col"/>
        <c:grouping val="clustered"/>
        <c:ser>
          <c:idx val="0"/>
          <c:order val="0"/>
          <c:tx>
            <c:strRef>
              <c:f>List1!$B$1</c:f>
              <c:strCache>
                <c:ptCount val="1"/>
                <c:pt idx="0">
                  <c:v>Jeli ste mu morali posebno pomagati u radu na stranici Moodle-a?</c:v>
                </c:pt>
              </c:strCache>
            </c:strRef>
          </c:tx>
          <c:cat>
            <c:strRef>
              <c:f>List1!$A$2:$A$3</c:f>
              <c:strCache>
                <c:ptCount val="2"/>
                <c:pt idx="0">
                  <c:v>DA</c:v>
                </c:pt>
                <c:pt idx="1">
                  <c:v>NE</c:v>
                </c:pt>
              </c:strCache>
            </c:strRef>
          </c:cat>
          <c:val>
            <c:numRef>
              <c:f>List1!$B$2:$B$3</c:f>
              <c:numCache>
                <c:formatCode>General</c:formatCode>
                <c:ptCount val="2"/>
                <c:pt idx="0">
                  <c:v>0</c:v>
                </c:pt>
                <c:pt idx="1">
                  <c:v>10</c:v>
                </c:pt>
              </c:numCache>
            </c:numRef>
          </c:val>
        </c:ser>
        <c:shape val="cylinder"/>
        <c:axId val="114560000"/>
        <c:axId val="114596480"/>
        <c:axId val="0"/>
      </c:bar3DChart>
      <c:catAx>
        <c:axId val="114560000"/>
        <c:scaling>
          <c:orientation val="minMax"/>
        </c:scaling>
        <c:axPos val="b"/>
        <c:tickLblPos val="nextTo"/>
        <c:crossAx val="114596480"/>
        <c:crosses val="autoZero"/>
        <c:auto val="1"/>
        <c:lblAlgn val="ctr"/>
        <c:lblOffset val="100"/>
      </c:catAx>
      <c:valAx>
        <c:axId val="114596480"/>
        <c:scaling>
          <c:orientation val="minMax"/>
        </c:scaling>
        <c:axPos val="l"/>
        <c:majorGridlines/>
        <c:numFmt formatCode="General" sourceLinked="1"/>
        <c:tickLblPos val="nextTo"/>
        <c:crossAx val="114560000"/>
        <c:crosses val="autoZero"/>
        <c:crossBetween val="between"/>
      </c:valAx>
    </c:plotArea>
    <c:plotVisOnly val="1"/>
  </c:chart>
  <c:spPr>
    <a:solidFill>
      <a:schemeClr val="bg1"/>
    </a:solidFill>
    <a:ln w="28575">
      <a:solidFill>
        <a:srgbClr val="92D050"/>
      </a:solid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hr-HR"/>
  <c:chart>
    <c:title>
      <c:tx>
        <c:rich>
          <a:bodyPr/>
          <a:lstStyle/>
          <a:p>
            <a:pPr>
              <a:defRPr/>
            </a:pPr>
            <a:r>
              <a:rPr lang="hr-HR" sz="900"/>
              <a:t>2. pitanje: Jeste li primjetili  razliku u pristupu učenju</a:t>
            </a:r>
            <a:r>
              <a:rPr lang="hr-HR" sz="900" baseline="0"/>
              <a:t> i obavezama kod vašeg djeteta tijekom prošlog tjedna?</a:t>
            </a:r>
            <a:endParaRPr lang="hr-HR" sz="900"/>
          </a:p>
        </c:rich>
      </c:tx>
      <c:layout/>
    </c:title>
    <c:plotArea>
      <c:layout/>
      <c:barChart>
        <c:barDir val="col"/>
        <c:grouping val="clustered"/>
        <c:ser>
          <c:idx val="0"/>
          <c:order val="0"/>
          <c:tx>
            <c:strRef>
              <c:f>List1!$B$1</c:f>
              <c:strCache>
                <c:ptCount val="1"/>
                <c:pt idx="0">
                  <c:v>Broj roditelja</c:v>
                </c:pt>
              </c:strCache>
            </c:strRef>
          </c:tx>
          <c:spPr>
            <a:solidFill>
              <a:schemeClr val="accent3">
                <a:lumMod val="75000"/>
              </a:schemeClr>
            </a:solidFill>
          </c:spPr>
          <c:cat>
            <c:strRef>
              <c:f>List1!$A$2:$A$4</c:f>
              <c:strCache>
                <c:ptCount val="3"/>
                <c:pt idx="0">
                  <c:v>Da, bio je više motiviran/a </c:v>
                </c:pt>
                <c:pt idx="1">
                  <c:v> Govorio je više o školi i onome što uči nego inače </c:v>
                </c:pt>
                <c:pt idx="2">
                  <c:v> Manje vremena je posvetio učenju nego inače </c:v>
                </c:pt>
              </c:strCache>
            </c:strRef>
          </c:cat>
          <c:val>
            <c:numRef>
              <c:f>List1!$B$2:$B$4</c:f>
              <c:numCache>
                <c:formatCode>General</c:formatCode>
                <c:ptCount val="3"/>
                <c:pt idx="0">
                  <c:v>7</c:v>
                </c:pt>
                <c:pt idx="1">
                  <c:v>2</c:v>
                </c:pt>
                <c:pt idx="2">
                  <c:v>1</c:v>
                </c:pt>
              </c:numCache>
            </c:numRef>
          </c:val>
        </c:ser>
        <c:axId val="107695488"/>
        <c:axId val="107689088"/>
      </c:barChart>
      <c:catAx>
        <c:axId val="107695488"/>
        <c:scaling>
          <c:orientation val="minMax"/>
        </c:scaling>
        <c:axPos val="b"/>
        <c:tickLblPos val="nextTo"/>
        <c:txPr>
          <a:bodyPr/>
          <a:lstStyle/>
          <a:p>
            <a:pPr>
              <a:defRPr sz="800"/>
            </a:pPr>
            <a:endParaRPr lang="sr-Latn-CS"/>
          </a:p>
        </c:txPr>
        <c:crossAx val="107689088"/>
        <c:crosses val="autoZero"/>
        <c:auto val="1"/>
        <c:lblAlgn val="ctr"/>
        <c:lblOffset val="100"/>
      </c:catAx>
      <c:valAx>
        <c:axId val="107689088"/>
        <c:scaling>
          <c:orientation val="minMax"/>
        </c:scaling>
        <c:axPos val="l"/>
        <c:majorGridlines/>
        <c:numFmt formatCode="General" sourceLinked="1"/>
        <c:tickLblPos val="nextTo"/>
        <c:crossAx val="107695488"/>
        <c:crosses val="autoZero"/>
        <c:crossBetween val="between"/>
      </c:valAx>
    </c:plotArea>
    <c:plotVisOnly val="1"/>
  </c:chart>
  <c:spPr>
    <a:solidFill>
      <a:schemeClr val="bg1"/>
    </a:solidFill>
    <a:ln w="28575">
      <a:solidFill>
        <a:srgbClr val="92D050"/>
      </a:solid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hr-HR"/>
  <c:chart>
    <c:title>
      <c:tx>
        <c:rich>
          <a:bodyPr/>
          <a:lstStyle/>
          <a:p>
            <a:pPr>
              <a:defRPr/>
            </a:pPr>
            <a:r>
              <a:rPr lang="hr-HR" sz="900"/>
              <a:t>3. pitanje: Što</a:t>
            </a:r>
            <a:r>
              <a:rPr lang="hr-HR" sz="900" baseline="0"/>
              <a:t> vi kao roditelj mislite o ovakvom načinu učenja?</a:t>
            </a:r>
            <a:endParaRPr lang="en-US" sz="900"/>
          </a:p>
        </c:rich>
      </c:tx>
      <c:layout/>
    </c:title>
    <c:plotArea>
      <c:layout/>
      <c:barChart>
        <c:barDir val="col"/>
        <c:grouping val="clustered"/>
        <c:ser>
          <c:idx val="0"/>
          <c:order val="0"/>
          <c:tx>
            <c:strRef>
              <c:f>List1!$B$1</c:f>
              <c:strCache>
                <c:ptCount val="1"/>
                <c:pt idx="0">
                  <c:v>Stupac1</c:v>
                </c:pt>
              </c:strCache>
            </c:strRef>
          </c:tx>
          <c:spPr>
            <a:solidFill>
              <a:schemeClr val="accent6">
                <a:lumMod val="75000"/>
              </a:schemeClr>
            </a:solidFill>
          </c:spPr>
          <c:cat>
            <c:strRef>
              <c:f>List1!$A$2:$A$4</c:f>
              <c:strCache>
                <c:ptCount val="3"/>
                <c:pt idx="0">
                  <c:v> Odlično barem nema onih teških torbi</c:v>
                </c:pt>
                <c:pt idx="1">
                  <c:v>Mislim da bi trebalo biti više ovakvih "tjedana"</c:v>
                </c:pt>
                <c:pt idx="2">
                  <c:v> Ja sam ipak osoba koja vjeruje u knjige mada nije loša kombinacija knjiga i računala...</c:v>
                </c:pt>
              </c:strCache>
            </c:strRef>
          </c:cat>
          <c:val>
            <c:numRef>
              <c:f>List1!$B$2:$B$4</c:f>
              <c:numCache>
                <c:formatCode>General</c:formatCode>
                <c:ptCount val="3"/>
                <c:pt idx="0">
                  <c:v>4</c:v>
                </c:pt>
                <c:pt idx="1">
                  <c:v>4</c:v>
                </c:pt>
                <c:pt idx="2">
                  <c:v>2</c:v>
                </c:pt>
              </c:numCache>
            </c:numRef>
          </c:val>
        </c:ser>
        <c:axId val="90268032"/>
        <c:axId val="90269568"/>
      </c:barChart>
      <c:catAx>
        <c:axId val="90268032"/>
        <c:scaling>
          <c:orientation val="minMax"/>
        </c:scaling>
        <c:axPos val="b"/>
        <c:tickLblPos val="nextTo"/>
        <c:txPr>
          <a:bodyPr/>
          <a:lstStyle/>
          <a:p>
            <a:pPr>
              <a:defRPr sz="600"/>
            </a:pPr>
            <a:endParaRPr lang="sr-Latn-CS"/>
          </a:p>
        </c:txPr>
        <c:crossAx val="90269568"/>
        <c:crosses val="autoZero"/>
        <c:auto val="1"/>
        <c:lblAlgn val="ctr"/>
        <c:lblOffset val="100"/>
      </c:catAx>
      <c:valAx>
        <c:axId val="90269568"/>
        <c:scaling>
          <c:orientation val="minMax"/>
        </c:scaling>
        <c:axPos val="l"/>
        <c:majorGridlines/>
        <c:numFmt formatCode="General" sourceLinked="1"/>
        <c:tickLblPos val="nextTo"/>
        <c:crossAx val="90268032"/>
        <c:crosses val="autoZero"/>
        <c:crossBetween val="between"/>
      </c:valAx>
      <c:spPr>
        <a:noFill/>
      </c:spPr>
    </c:plotArea>
    <c:plotVisOnly val="1"/>
  </c:chart>
  <c:spPr>
    <a:solidFill>
      <a:schemeClr val="bg1"/>
    </a:solidFill>
    <a:ln w="28575">
      <a:solidFill>
        <a:srgbClr val="92D050"/>
      </a:solid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hr-HR"/>
  <c:chart>
    <c:title>
      <c:tx>
        <c:rich>
          <a:bodyPr/>
          <a:lstStyle/>
          <a:p>
            <a:pPr>
              <a:defRPr/>
            </a:pPr>
            <a:r>
              <a:rPr lang="hr-HR"/>
              <a:t>4. pitanje: </a:t>
            </a:r>
            <a:r>
              <a:rPr lang="en-US"/>
              <a:t>Navedite pozitivne strane ovakvog načina učenja</a:t>
            </a:r>
          </a:p>
        </c:rich>
      </c:tx>
      <c:layout>
        <c:manualLayout>
          <c:xMode val="edge"/>
          <c:yMode val="edge"/>
          <c:x val="0.27584641906747115"/>
          <c:y val="4.1392976882945909E-2"/>
        </c:manualLayout>
      </c:layout>
    </c:title>
    <c:plotArea>
      <c:layout/>
      <c:barChart>
        <c:barDir val="col"/>
        <c:grouping val="clustered"/>
        <c:ser>
          <c:idx val="0"/>
          <c:order val="0"/>
          <c:tx>
            <c:strRef>
              <c:f>List1!$B$1</c:f>
              <c:strCache>
                <c:ptCount val="1"/>
                <c:pt idx="0">
                  <c:v>Navedite pozitivne strane ovakvog načina učenja</c:v>
                </c:pt>
              </c:strCache>
            </c:strRef>
          </c:tx>
          <c:spPr>
            <a:solidFill>
              <a:srgbClr val="FFC000"/>
            </a:solidFill>
          </c:spPr>
          <c:cat>
            <c:strRef>
              <c:f>List1!$A$2:$A$5</c:f>
              <c:strCache>
                <c:ptCount val="4"/>
                <c:pt idx="0">
                  <c:v>potiče samostalnost u snalaženju s računalom, potiče istraživački rad i kreativnost</c:v>
                </c:pt>
                <c:pt idx="1">
                  <c:v>imaju lakši pristup informacijama...</c:v>
                </c:pt>
                <c:pt idx="2">
                  <c:v>više je zainteresiran za školu</c:v>
                </c:pt>
                <c:pt idx="3">
                  <c:v> zabavnije je</c:v>
                </c:pt>
              </c:strCache>
            </c:strRef>
          </c:cat>
          <c:val>
            <c:numRef>
              <c:f>List1!$B$2:$B$5</c:f>
              <c:numCache>
                <c:formatCode>General</c:formatCode>
                <c:ptCount val="4"/>
                <c:pt idx="0">
                  <c:v>2</c:v>
                </c:pt>
                <c:pt idx="1">
                  <c:v>4</c:v>
                </c:pt>
                <c:pt idx="2">
                  <c:v>1</c:v>
                </c:pt>
                <c:pt idx="3">
                  <c:v>3</c:v>
                </c:pt>
              </c:numCache>
            </c:numRef>
          </c:val>
        </c:ser>
        <c:axId val="90305664"/>
        <c:axId val="90307200"/>
      </c:barChart>
      <c:catAx>
        <c:axId val="90305664"/>
        <c:scaling>
          <c:orientation val="minMax"/>
        </c:scaling>
        <c:axPos val="b"/>
        <c:tickLblPos val="nextTo"/>
        <c:txPr>
          <a:bodyPr/>
          <a:lstStyle/>
          <a:p>
            <a:pPr>
              <a:defRPr sz="600"/>
            </a:pPr>
            <a:endParaRPr lang="sr-Latn-CS"/>
          </a:p>
        </c:txPr>
        <c:crossAx val="90307200"/>
        <c:crosses val="autoZero"/>
        <c:auto val="1"/>
        <c:lblAlgn val="ctr"/>
        <c:lblOffset val="100"/>
      </c:catAx>
      <c:valAx>
        <c:axId val="90307200"/>
        <c:scaling>
          <c:orientation val="minMax"/>
        </c:scaling>
        <c:axPos val="l"/>
        <c:majorGridlines/>
        <c:numFmt formatCode="General" sourceLinked="1"/>
        <c:tickLblPos val="nextTo"/>
        <c:crossAx val="90305664"/>
        <c:crosses val="autoZero"/>
        <c:crossBetween val="between"/>
      </c:valAx>
    </c:plotArea>
    <c:plotVisOnly val="1"/>
  </c:chart>
  <c:spPr>
    <a:solidFill>
      <a:schemeClr val="bg1"/>
    </a:solidFill>
    <a:ln w="28575">
      <a:solidFill>
        <a:srgbClr val="92D050"/>
      </a:solidFill>
    </a:ln>
  </c:spPr>
  <c:txPr>
    <a:bodyPr/>
    <a:lstStyle/>
    <a:p>
      <a:pPr>
        <a:defRPr sz="800"/>
      </a:pPr>
      <a:endParaRPr lang="sr-Latn-C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drawing1.xml><?xml version="1.0" encoding="utf-8"?>
<c:userShapes xmlns:c="http://schemas.openxmlformats.org/drawingml/2006/chart">
  <cdr:relSizeAnchor xmlns:cdr="http://schemas.openxmlformats.org/drawingml/2006/chartDrawing">
    <cdr:from>
      <cdr:x>0.22949</cdr:x>
      <cdr:y>0</cdr:y>
    </cdr:from>
    <cdr:to>
      <cdr:x>0.68904</cdr:x>
      <cdr:y>0.08611</cdr:y>
    </cdr:to>
    <cdr:sp macro="" textlink="">
      <cdr:nvSpPr>
        <cdr:cNvPr id="2" name="TekstniOkvir 1"/>
        <cdr:cNvSpPr txBox="1"/>
      </cdr:nvSpPr>
      <cdr:spPr>
        <a:xfrm xmlns:a="http://schemas.openxmlformats.org/drawingml/2006/main">
          <a:off x="610506" y="0"/>
          <a:ext cx="1222537" cy="2488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r-HR" sz="80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kstniOkvir 6"/>
          <p:cNvSpPr txBox="1"/>
          <p:nvPr userDrawn="1"/>
        </p:nvSpPr>
        <p:spPr>
          <a:xfrm>
            <a:off x="6172200" y="6172200"/>
            <a:ext cx="2819400" cy="307777"/>
          </a:xfrm>
          <a:prstGeom prst="rect">
            <a:avLst/>
          </a:prstGeom>
          <a:noFill/>
        </p:spPr>
        <p:txBody>
          <a:bodyPr wrap="square" rtlCol="0">
            <a:spAutoFit/>
          </a:bodyPr>
          <a:lstStyle/>
          <a:p>
            <a:r>
              <a:rPr lang="hr-HR" sz="1400" dirty="0" smtClean="0"/>
              <a:t>Dubravka Petković,  OŠ Fažana</a:t>
            </a:r>
            <a:endParaRPr lang="hr-HR"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www.quizyourfriends.com/" TargetMode="External"/><Relationship Id="rId3" Type="http://schemas.openxmlformats.org/officeDocument/2006/relationships/hyperlink" Target="http://www.proprofs.com/quiz-school/" TargetMode="External"/><Relationship Id="rId7" Type="http://schemas.openxmlformats.org/officeDocument/2006/relationships/hyperlink" Target="file:///C:\Documents%20and%20Settings\Administrator.KUCA-6B62BB7DD9\Desktop\classtools.net" TargetMode="External"/><Relationship Id="rId2" Type="http://schemas.openxmlformats.org/officeDocument/2006/relationships/hyperlink" Target="http://www.open.hr/wp-content/uploads/2012/04/Moodle_prirucnik.pdf" TargetMode="External"/><Relationship Id="rId1" Type="http://schemas.openxmlformats.org/officeDocument/2006/relationships/slideLayout" Target="../slideLayouts/slideLayout7.xml"/><Relationship Id="rId6" Type="http://schemas.openxmlformats.org/officeDocument/2006/relationships/hyperlink" Target="http://polldaddy.com/" TargetMode="External"/><Relationship Id="rId5" Type="http://schemas.openxmlformats.org/officeDocument/2006/relationships/hyperlink" Target="http://www.purposegames.com/create" TargetMode="External"/><Relationship Id="rId10" Type="http://schemas.openxmlformats.org/officeDocument/2006/relationships/hyperlink" Target="file:///C:\Documents%20and%20Settings\Administrator.KUCA-6B62BB7DD9\Desktop\docs.google.com" TargetMode="External"/><Relationship Id="rId4" Type="http://schemas.openxmlformats.org/officeDocument/2006/relationships/hyperlink" Target="http://www.zondle.com/publicPages/welcome.asp" TargetMode="External"/><Relationship Id="rId9" Type="http://schemas.openxmlformats.org/officeDocument/2006/relationships/hyperlink" Target="http://www.appappeal.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control" Target="../activeX/activeX2.xml"/><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control" Target="../activeX/activeX1.xml"/><Relationship Id="rId16" Type="http://schemas.openxmlformats.org/officeDocument/2006/relationships/image" Target="../media/image17.png"/><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hyperlink" Target="http://www.youtube.com/watch?v=JC4hwrafdww" TargetMode="External"/><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slideLayout" Target="../slideLayouts/slideLayout7.xml"/><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09600" y="1905000"/>
            <a:ext cx="7772400" cy="1828800"/>
          </a:xfrm>
          <a:prstGeom prst="roundRect">
            <a:avLst/>
          </a:prstGeom>
          <a:solidFill>
            <a:srgbClr val="92D050"/>
          </a:solidFill>
          <a:ln w="28575">
            <a:solidFill>
              <a:schemeClr val="accent3">
                <a:lumMod val="50000"/>
              </a:schemeClr>
            </a:solidFill>
          </a:ln>
        </p:spPr>
        <p:txBody>
          <a:bodyPr>
            <a:normAutofit fontScale="90000"/>
          </a:bodyPr>
          <a:lstStyle/>
          <a:p>
            <a:r>
              <a:rPr lang="hr-HR" b="1" dirty="0" smtClean="0">
                <a:latin typeface="Maiandra GD" pitchFamily="34" charset="0"/>
                <a:ea typeface="fingerlinger" pitchFamily="2" charset="0"/>
              </a:rPr>
              <a:t/>
            </a:r>
            <a:br>
              <a:rPr lang="hr-HR" b="1" dirty="0" smtClean="0">
                <a:latin typeface="Maiandra GD" pitchFamily="34" charset="0"/>
                <a:ea typeface="fingerlinger" pitchFamily="2" charset="0"/>
              </a:rPr>
            </a:br>
            <a:r>
              <a:rPr lang="hr-HR" b="1" dirty="0" smtClean="0">
                <a:solidFill>
                  <a:schemeClr val="bg1"/>
                </a:solidFill>
                <a:latin typeface="Maiandra GD" pitchFamily="34" charset="0"/>
                <a:ea typeface="fingerlinger" pitchFamily="2" charset="0"/>
              </a:rPr>
              <a:t>Projekt Tjedan bez knjiga </a:t>
            </a:r>
            <a:br>
              <a:rPr lang="hr-HR" b="1" dirty="0" smtClean="0">
                <a:solidFill>
                  <a:schemeClr val="bg1"/>
                </a:solidFill>
                <a:latin typeface="Maiandra GD" pitchFamily="34" charset="0"/>
                <a:ea typeface="fingerlinger" pitchFamily="2" charset="0"/>
              </a:rPr>
            </a:br>
            <a:r>
              <a:rPr lang="hr-HR" b="1" dirty="0" smtClean="0">
                <a:solidFill>
                  <a:schemeClr val="bg1"/>
                </a:solidFill>
                <a:latin typeface="Maiandra GD" pitchFamily="34" charset="0"/>
                <a:ea typeface="fingerlinger" pitchFamily="2" charset="0"/>
              </a:rPr>
              <a:t>u e-okruženju</a:t>
            </a:r>
            <a:r>
              <a:rPr lang="hr-HR" dirty="0" smtClean="0"/>
              <a:t/>
            </a:r>
            <a:br>
              <a:rPr lang="hr-HR" dirty="0" smtClean="0"/>
            </a:br>
            <a:endParaRPr lang="hr-HR" dirty="0"/>
          </a:p>
        </p:txBody>
      </p:sp>
      <p:sp>
        <p:nvSpPr>
          <p:cNvPr id="3" name="Podnaslov 2"/>
          <p:cNvSpPr>
            <a:spLocks noGrp="1"/>
          </p:cNvSpPr>
          <p:nvPr>
            <p:ph type="subTitle" idx="1"/>
          </p:nvPr>
        </p:nvSpPr>
        <p:spPr>
          <a:xfrm>
            <a:off x="5029200" y="4648200"/>
            <a:ext cx="3581400" cy="1295400"/>
          </a:xfrm>
          <a:prstGeom prst="roundRect">
            <a:avLst/>
          </a:prstGeom>
          <a:solidFill>
            <a:srgbClr val="92D050"/>
          </a:solidFill>
          <a:ln w="28575">
            <a:solidFill>
              <a:schemeClr val="accent3">
                <a:lumMod val="50000"/>
              </a:schemeClr>
            </a:solidFill>
          </a:ln>
        </p:spPr>
        <p:txBody>
          <a:bodyPr>
            <a:normAutofit/>
          </a:bodyPr>
          <a:lstStyle/>
          <a:p>
            <a:r>
              <a:rPr lang="hr-HR" sz="2000" dirty="0" smtClean="0">
                <a:solidFill>
                  <a:schemeClr val="bg1"/>
                </a:solidFill>
              </a:rPr>
              <a:t>CUC 2012.</a:t>
            </a:r>
          </a:p>
          <a:p>
            <a:r>
              <a:rPr lang="hr-HR" sz="2000" dirty="0" smtClean="0">
                <a:solidFill>
                  <a:schemeClr val="bg1"/>
                </a:solidFill>
              </a:rPr>
              <a:t>Dubravka Petković</a:t>
            </a:r>
          </a:p>
          <a:p>
            <a:r>
              <a:rPr lang="hr-HR" sz="2000" dirty="0" smtClean="0">
                <a:solidFill>
                  <a:schemeClr val="bg1"/>
                </a:solidFill>
              </a:rPr>
              <a:t>OŠ Fažana, Fažana</a:t>
            </a:r>
            <a:endParaRPr lang="hr-HR" sz="20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3124200" y="609600"/>
            <a:ext cx="24384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hr-HR" sz="2400" b="1" dirty="0" smtClean="0"/>
              <a:t>Evaluacija</a:t>
            </a:r>
          </a:p>
        </p:txBody>
      </p:sp>
      <p:sp>
        <p:nvSpPr>
          <p:cNvPr id="3" name="TekstniOkvir 2"/>
          <p:cNvSpPr txBox="1"/>
          <p:nvPr/>
        </p:nvSpPr>
        <p:spPr>
          <a:xfrm>
            <a:off x="2895600" y="1371600"/>
            <a:ext cx="280544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hr-HR" dirty="0" smtClean="0"/>
              <a:t>Anketa za učenike i roditelje</a:t>
            </a:r>
            <a:endParaRPr lang="hr-HR" dirty="0"/>
          </a:p>
        </p:txBody>
      </p:sp>
      <p:sp>
        <p:nvSpPr>
          <p:cNvPr id="22529" name="Rectangle 1"/>
          <p:cNvSpPr>
            <a:spLocks noChangeArrowheads="1"/>
          </p:cNvSpPr>
          <p:nvPr/>
        </p:nvSpPr>
        <p:spPr bwMode="auto">
          <a:xfrm>
            <a:off x="533400" y="2163633"/>
            <a:ext cx="2667000" cy="36933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b="1" i="0" u="none" strike="noStrike" cap="none" normalizeH="0" baseline="0" dirty="0" smtClean="0">
                <a:ln>
                  <a:noFill/>
                </a:ln>
                <a:solidFill>
                  <a:schemeClr val="accent3">
                    <a:lumMod val="50000"/>
                  </a:schemeClr>
                </a:solidFill>
                <a:effectLst/>
                <a:latin typeface="Calibri" pitchFamily="34" charset="0"/>
                <a:ea typeface="Times New Roman" pitchFamily="18" charset="0"/>
                <a:cs typeface="Times New Roman" pitchFamily="18" charset="0"/>
              </a:rPr>
              <a:t>Rezultati  ankete -učenici</a:t>
            </a:r>
            <a:endParaRPr kumimoji="0" lang="hr-HR" b="0" i="0" u="none" strike="noStrike" cap="none" normalizeH="0" baseline="0" dirty="0" smtClean="0">
              <a:ln>
                <a:noFill/>
              </a:ln>
              <a:solidFill>
                <a:schemeClr val="accent3">
                  <a:lumMod val="50000"/>
                </a:schemeClr>
              </a:solidFill>
              <a:effectLst/>
              <a:latin typeface="Arial" pitchFamily="34" charset="0"/>
            </a:endParaRPr>
          </a:p>
        </p:txBody>
      </p:sp>
      <p:graphicFrame>
        <p:nvGraphicFramePr>
          <p:cNvPr id="6" name="Grafikon 5"/>
          <p:cNvGraphicFramePr/>
          <p:nvPr/>
        </p:nvGraphicFramePr>
        <p:xfrm>
          <a:off x="381000" y="2590800"/>
          <a:ext cx="2671694" cy="15584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kon 6"/>
          <p:cNvGraphicFramePr/>
          <p:nvPr/>
        </p:nvGraphicFramePr>
        <p:xfrm>
          <a:off x="3200400" y="2590800"/>
          <a:ext cx="2673599" cy="1555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kon 7"/>
          <p:cNvGraphicFramePr/>
          <p:nvPr/>
        </p:nvGraphicFramePr>
        <p:xfrm>
          <a:off x="6096000" y="2590800"/>
          <a:ext cx="2671694" cy="152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fikon 8"/>
          <p:cNvGraphicFramePr/>
          <p:nvPr/>
        </p:nvGraphicFramePr>
        <p:xfrm>
          <a:off x="1371600" y="4495800"/>
          <a:ext cx="2673598" cy="14805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fikon 9"/>
          <p:cNvGraphicFramePr/>
          <p:nvPr/>
        </p:nvGraphicFramePr>
        <p:xfrm>
          <a:off x="4419600" y="4419600"/>
          <a:ext cx="2669154" cy="157342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533400"/>
            <a:ext cx="2819400" cy="36933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b="1" i="0" u="none" strike="noStrike" cap="none" normalizeH="0" baseline="0" dirty="0" smtClean="0">
                <a:ln>
                  <a:noFill/>
                </a:ln>
                <a:solidFill>
                  <a:schemeClr val="accent3">
                    <a:lumMod val="50000"/>
                  </a:schemeClr>
                </a:solidFill>
                <a:effectLst/>
                <a:latin typeface="Calibri" pitchFamily="34" charset="0"/>
                <a:ea typeface="Times New Roman" pitchFamily="18" charset="0"/>
                <a:cs typeface="Times New Roman" pitchFamily="18" charset="0"/>
              </a:rPr>
              <a:t>Rezultati  ankete -</a:t>
            </a:r>
            <a:r>
              <a:rPr kumimoji="0" lang="hr-HR" b="1" i="0" u="none" strike="noStrike" cap="none" normalizeH="0" dirty="0" smtClean="0">
                <a:ln>
                  <a:noFill/>
                </a:ln>
                <a:solidFill>
                  <a:schemeClr val="accent3">
                    <a:lumMod val="50000"/>
                  </a:schemeClr>
                </a:solidFill>
                <a:effectLst/>
                <a:latin typeface="Calibri" pitchFamily="34" charset="0"/>
                <a:ea typeface="Times New Roman" pitchFamily="18" charset="0"/>
                <a:cs typeface="Times New Roman" pitchFamily="18" charset="0"/>
              </a:rPr>
              <a:t> roditelji</a:t>
            </a:r>
            <a:endParaRPr kumimoji="0" lang="hr-HR" b="0" i="0" u="none" strike="noStrike" cap="none" normalizeH="0" baseline="0" dirty="0" smtClean="0">
              <a:ln>
                <a:noFill/>
              </a:ln>
              <a:solidFill>
                <a:schemeClr val="accent3">
                  <a:lumMod val="50000"/>
                </a:schemeClr>
              </a:solidFill>
              <a:effectLst/>
              <a:latin typeface="Arial" pitchFamily="34" charset="0"/>
            </a:endParaRPr>
          </a:p>
        </p:txBody>
      </p:sp>
      <p:graphicFrame>
        <p:nvGraphicFramePr>
          <p:cNvPr id="3" name="Grafikon 2"/>
          <p:cNvGraphicFramePr/>
          <p:nvPr/>
        </p:nvGraphicFramePr>
        <p:xfrm>
          <a:off x="457200" y="1219200"/>
          <a:ext cx="2670424" cy="19878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fikon 3"/>
          <p:cNvGraphicFramePr/>
          <p:nvPr/>
        </p:nvGraphicFramePr>
        <p:xfrm>
          <a:off x="3352800" y="1219200"/>
          <a:ext cx="2648171" cy="1987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kon 4"/>
          <p:cNvGraphicFramePr/>
          <p:nvPr/>
        </p:nvGraphicFramePr>
        <p:xfrm>
          <a:off x="6172200" y="1219200"/>
          <a:ext cx="2643682"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kon 5"/>
          <p:cNvGraphicFramePr/>
          <p:nvPr/>
        </p:nvGraphicFramePr>
        <p:xfrm>
          <a:off x="2209800" y="3276600"/>
          <a:ext cx="2646266" cy="18408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afikon 6"/>
          <p:cNvGraphicFramePr/>
          <p:nvPr/>
        </p:nvGraphicFramePr>
        <p:xfrm>
          <a:off x="5181600" y="3276600"/>
          <a:ext cx="2642768"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23553" name="Rectangle 1"/>
          <p:cNvSpPr>
            <a:spLocks noChangeArrowheads="1"/>
          </p:cNvSpPr>
          <p:nvPr/>
        </p:nvSpPr>
        <p:spPr bwMode="auto">
          <a:xfrm>
            <a:off x="457200" y="5257800"/>
            <a:ext cx="8084393" cy="646331"/>
          </a:xfrm>
          <a:prstGeom prst="rect">
            <a:avLst/>
          </a:prstGeom>
          <a:solidFill>
            <a:schemeClr val="bg1"/>
          </a:solidFill>
          <a:ln w="28575">
            <a:solidFill>
              <a:srgbClr val="92D050"/>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Analizom  ankete može se zaključiti da su učenici zainteresirani za ovakve oblike rada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 da bi u njima i nadalje željeli sudjelovati</a:t>
            </a:r>
            <a:r>
              <a:rPr kumimoji="0" lang="hr-H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hr-HR"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1981200" y="304800"/>
            <a:ext cx="5486400" cy="1143000"/>
          </a:xfrm>
          <a:prstGeom prst="roundRect">
            <a:avLst/>
          </a:prstGeom>
          <a:solidFill>
            <a:srgbClr val="92D050"/>
          </a:solidFill>
          <a:ln>
            <a:solidFill>
              <a:schemeClr val="accent3">
                <a:lumMod val="50000"/>
              </a:schemeClr>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sz="4400" b="0" i="0" u="none" strike="noStrike" kern="1200" cap="none" spc="0" normalizeH="0" baseline="0" noProof="0" dirty="0" smtClean="0">
                <a:ln>
                  <a:noFill/>
                </a:ln>
                <a:solidFill>
                  <a:schemeClr val="bg1"/>
                </a:solidFill>
                <a:effectLst/>
                <a:uLnTx/>
                <a:uFillTx/>
                <a:latin typeface="Maiandra GD" pitchFamily="34" charset="0"/>
                <a:ea typeface="+mj-ea"/>
                <a:cs typeface="+mj-cs"/>
              </a:rPr>
              <a:t>Na</a:t>
            </a:r>
            <a:r>
              <a:rPr kumimoji="0" lang="hr-HR" sz="4400" b="0" i="0" u="none" strike="noStrike" kern="1200" cap="none" spc="0" normalizeH="0" noProof="0" dirty="0" smtClean="0">
                <a:ln>
                  <a:noFill/>
                </a:ln>
                <a:solidFill>
                  <a:schemeClr val="bg1"/>
                </a:solidFill>
                <a:effectLst/>
                <a:uLnTx/>
                <a:uFillTx/>
                <a:latin typeface="Maiandra GD" pitchFamily="34" charset="0"/>
                <a:ea typeface="+mj-ea"/>
                <a:cs typeface="+mj-cs"/>
              </a:rPr>
              <a:t> kraju</a:t>
            </a:r>
            <a:endParaRPr kumimoji="0" lang="hr-HR" sz="4400" b="0" i="0" u="none" strike="noStrike" kern="1200" cap="none" spc="0" normalizeH="0" baseline="0" noProof="0" dirty="0">
              <a:ln>
                <a:noFill/>
              </a:ln>
              <a:solidFill>
                <a:schemeClr val="bg1"/>
              </a:solidFill>
              <a:effectLst/>
              <a:uLnTx/>
              <a:uFillTx/>
              <a:latin typeface="Maiandra GD" pitchFamily="34" charset="0"/>
              <a:ea typeface="+mj-ea"/>
              <a:cs typeface="+mj-cs"/>
            </a:endParaRPr>
          </a:p>
        </p:txBody>
      </p:sp>
      <p:sp>
        <p:nvSpPr>
          <p:cNvPr id="24577" name="Rectangle 1"/>
          <p:cNvSpPr>
            <a:spLocks noChangeArrowheads="1"/>
          </p:cNvSpPr>
          <p:nvPr/>
        </p:nvSpPr>
        <p:spPr bwMode="auto">
          <a:xfrm>
            <a:off x="1066800" y="1461701"/>
            <a:ext cx="7315200" cy="5109091"/>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Uspjeh </a:t>
            </a:r>
            <a:r>
              <a:rPr kumimoji="0" lang="hr-HR" b="0"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Tjedna bez knjiga </a:t>
            </a:r>
            <a:r>
              <a:rPr kumimoji="0" lang="hr-HR"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najlakše je mjeriti zadovoljstvom učenika, koje su izražavali tijekom cijelog tjedna, a i nakon završetka projekta. </a:t>
            </a:r>
          </a:p>
          <a:p>
            <a:pPr marL="0" marR="0" lvl="0" indent="0" algn="l" defTabSz="914400" rtl="0" eaLnBrk="1" fontAlgn="base" latinLnBrk="0" hangingPunct="1">
              <a:lnSpc>
                <a:spcPct val="100000"/>
              </a:lnSpc>
              <a:spcBef>
                <a:spcPct val="0"/>
              </a:spcBef>
              <a:spcAft>
                <a:spcPct val="0"/>
              </a:spcAft>
              <a:buClrTx/>
              <a:buSzTx/>
              <a:buFontTx/>
              <a:buNone/>
              <a:tabLst/>
            </a:pPr>
            <a:endParaRPr lang="hr-HR"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r-HR"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Najviše im se ipak svidjelo što, za razliku od drugih učenika, ne moraju nositi školske torbe pune knjiga kao i samo učenje putem računala. </a:t>
            </a:r>
            <a:endParaRPr kumimoji="0" lang="hr-HR"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Sama činjenica da su se učenici vraćali i nakon završetka rada i ponovo pregledavali sadržaje dovoljno govori o njihovoj zainteresiranosti i uspješnosti projekta.</a:t>
            </a:r>
            <a:endParaRPr kumimoji="0" lang="hr-HR"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pPr>
            <a:r>
              <a:rPr kumimoji="0" lang="hr-HR"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Odabrani načini prezentacije sadržaja i aktivnosti bile su zanimljivi učenicima što se vidjelo tijekom rada i u evaluaciji. Učenici su se s lakoćom snašli u sustavu Moodle</a:t>
            </a:r>
            <a:r>
              <a:rPr lang="hr-HR" dirty="0" smtClean="0">
                <a:solidFill>
                  <a:srgbClr val="000000"/>
                </a:solidFill>
                <a:latin typeface="Calibri" pitchFamily="34" charset="0"/>
                <a:ea typeface="Times New Roman" pitchFamily="18" charset="0"/>
                <a:cs typeface="Times New Roman" pitchFamily="18" charset="0"/>
              </a:rPr>
              <a:t>. </a:t>
            </a:r>
          </a:p>
          <a:p>
            <a:pPr lvl="0" eaLnBrk="0" fontAlgn="base" hangingPunct="0">
              <a:spcBef>
                <a:spcPct val="0"/>
              </a:spcBef>
              <a:spcAft>
                <a:spcPct val="0"/>
              </a:spcAft>
            </a:pPr>
            <a:r>
              <a:rPr lang="hr-HR" dirty="0" smtClean="0">
                <a:solidFill>
                  <a:srgbClr val="000000"/>
                </a:solidFill>
                <a:latin typeface="Calibri" pitchFamily="34" charset="0"/>
                <a:ea typeface="Times New Roman" pitchFamily="18" charset="0"/>
                <a:cs typeface="Times New Roman" pitchFamily="18" charset="0"/>
              </a:rPr>
              <a:t>Učenici su pokazali da učenje u e-okruženju za njih nije novost, da su sposobni vrlo brzo naučiti i svladati neke od prepreka, da u sigurnom i dobro organiziranom okruženju mogu puno naučiti, istražujući i suradnički dijeleći.</a:t>
            </a:r>
            <a:endParaRPr kumimoji="0" lang="hr-HR"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eaLnBrk="0" fontAlgn="base" hangingPunct="0">
              <a:spcBef>
                <a:spcPct val="0"/>
              </a:spcBef>
              <a:spcAft>
                <a:spcPct val="0"/>
              </a:spcAft>
            </a:pPr>
            <a:endParaRPr lang="hr-HR"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sz="20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609600" y="1219200"/>
            <a:ext cx="5943600" cy="227754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hr-HR"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nedostak tima stručnjaka i podrške, koji su neophodni za izradu ovakvog načina e-učenja</a:t>
            </a:r>
          </a:p>
          <a:p>
            <a:pPr marL="0" marR="0" lvl="0" indent="0" algn="l" defTabSz="914400" rtl="0" eaLnBrk="1" fontAlgn="base" latinLnBrk="0" hangingPunct="1">
              <a:lnSpc>
                <a:spcPct val="100000"/>
              </a:lnSpc>
              <a:spcBef>
                <a:spcPct val="0"/>
              </a:spcBef>
              <a:spcAft>
                <a:spcPct val="0"/>
              </a:spcAft>
              <a:buClrTx/>
              <a:buSzTx/>
              <a:tabLst/>
            </a:pPr>
            <a:endParaRPr kumimoji="0" lang="hr-HR"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lvl="0" fontAlgn="base">
              <a:spcBef>
                <a:spcPct val="0"/>
              </a:spcBef>
              <a:spcAft>
                <a:spcPct val="0"/>
              </a:spcAft>
              <a:buFont typeface="Arial" pitchFamily="34" charset="0"/>
              <a:buChar char="•"/>
            </a:pPr>
            <a:r>
              <a:rPr lang="hr-HR" dirty="0" smtClean="0">
                <a:solidFill>
                  <a:srgbClr val="000000"/>
                </a:solidFill>
                <a:latin typeface="Calibri" pitchFamily="34" charset="0"/>
                <a:ea typeface="Times New Roman" pitchFamily="18" charset="0"/>
                <a:cs typeface="Times New Roman" pitchFamily="18" charset="0"/>
              </a:rPr>
              <a:t>neadekvatna opremljenost informatičke učionice, u kojoj su računala u veoma lošem stanju, slabih konfiguracija te je ponekad bilo nemoguće pokrenuti i instalirati neke web 2.0 alate, prikazati film s Portala Baltazar itd.</a:t>
            </a:r>
            <a:endParaRPr lang="hr-HR" dirty="0" smtClean="0">
              <a:solidFill>
                <a:srgbClr val="000000"/>
              </a:solidFill>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sz="1600" b="0" i="0" u="none" strike="noStrike" cap="none" normalizeH="0" baseline="0" dirty="0" smtClean="0">
              <a:ln>
                <a:noFill/>
              </a:ln>
              <a:solidFill>
                <a:schemeClr val="tx1"/>
              </a:solidFill>
              <a:effectLst/>
              <a:latin typeface="Arial" pitchFamily="34" charset="0"/>
            </a:endParaRPr>
          </a:p>
        </p:txBody>
      </p:sp>
      <p:sp>
        <p:nvSpPr>
          <p:cNvPr id="5" name="TekstniOkvir 4"/>
          <p:cNvSpPr txBox="1"/>
          <p:nvPr/>
        </p:nvSpPr>
        <p:spPr>
          <a:xfrm>
            <a:off x="990600" y="3886200"/>
            <a:ext cx="6934200"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hr-HR" b="1" dirty="0" smtClean="0">
                <a:solidFill>
                  <a:schemeClr val="accent3">
                    <a:lumMod val="50000"/>
                  </a:schemeClr>
                </a:solidFill>
              </a:rPr>
              <a:t>ZAKLJUČAK</a:t>
            </a:r>
          </a:p>
          <a:p>
            <a:r>
              <a:rPr lang="hr-HR" dirty="0" smtClean="0"/>
              <a:t>Ovakav oblik učenja moguće je primjenjivati u osnovnoj školi kao sastavni dio pojedinih školskih predmeta ili kao potpuno zaseban projekt, ako je dobro planiran te ako su škole spremne na drugačiji oblik nastave koji odudara od tradicijskih oblika. </a:t>
            </a:r>
          </a:p>
          <a:p>
            <a:endParaRPr lang="hr-HR" dirty="0"/>
          </a:p>
        </p:txBody>
      </p:sp>
      <p:sp>
        <p:nvSpPr>
          <p:cNvPr id="6" name="TekstniOkvir 5"/>
          <p:cNvSpPr txBox="1"/>
          <p:nvPr/>
        </p:nvSpPr>
        <p:spPr>
          <a:xfrm>
            <a:off x="685800" y="762000"/>
            <a:ext cx="2438400"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hr-HR" sz="2000" b="1" dirty="0" smtClean="0"/>
              <a:t>Nedostatci</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1752600" y="838200"/>
            <a:ext cx="5257800" cy="5355312"/>
          </a:xfrm>
          <a:prstGeom prst="rect">
            <a:avLst/>
          </a:prstGeom>
          <a:solidFill>
            <a:schemeClr val="bg1"/>
          </a:solidFill>
        </p:spPr>
        <p:txBody>
          <a:bodyPr wrap="square" rtlCol="0">
            <a:spAutoFit/>
          </a:bodyPr>
          <a:lstStyle/>
          <a:p>
            <a:r>
              <a:rPr lang="hr-HR" b="1" dirty="0" smtClean="0"/>
              <a:t>Literatura</a:t>
            </a:r>
            <a:endParaRPr lang="hr-HR" dirty="0" smtClean="0"/>
          </a:p>
          <a:p>
            <a:r>
              <a:rPr lang="hr-HR" b="1" dirty="0" smtClean="0"/>
              <a:t> </a:t>
            </a:r>
            <a:endParaRPr lang="hr-HR" dirty="0" smtClean="0"/>
          </a:p>
          <a:p>
            <a:r>
              <a:rPr lang="hr-HR" dirty="0" smtClean="0"/>
              <a:t>1. Ministarstvo znanosti, obrazovanja i sporta. </a:t>
            </a:r>
            <a:r>
              <a:rPr lang="hr-HR" i="1" dirty="0" smtClean="0"/>
              <a:t>Nacionalni okvirni kurikulum. </a:t>
            </a:r>
            <a:r>
              <a:rPr lang="hr-HR" dirty="0" smtClean="0"/>
              <a:t>Zagreb, 2008. </a:t>
            </a:r>
          </a:p>
          <a:p>
            <a:r>
              <a:rPr lang="hr-HR" dirty="0" smtClean="0"/>
              <a:t>2. Ministarstvo znanosti, obrazovanja i sporta. </a:t>
            </a:r>
            <a:r>
              <a:rPr lang="hr-HR" i="1" dirty="0" smtClean="0"/>
              <a:t>Nacionalni plan i program za osnovnu školu. </a:t>
            </a:r>
            <a:r>
              <a:rPr lang="hr-HR" dirty="0" smtClean="0"/>
              <a:t>Zagreb, 2006. </a:t>
            </a:r>
            <a:br>
              <a:rPr lang="hr-HR" dirty="0" smtClean="0"/>
            </a:br>
            <a:r>
              <a:rPr lang="hr-HR" dirty="0" smtClean="0"/>
              <a:t>3. Bosnić,I. </a:t>
            </a:r>
            <a:r>
              <a:rPr lang="hr-HR" i="1" dirty="0" smtClean="0"/>
              <a:t>Moodle priručnik za seminar</a:t>
            </a:r>
            <a:r>
              <a:rPr lang="hr-HR" dirty="0" smtClean="0"/>
              <a:t> (2006).Preuzeto 15.siječnja s </a:t>
            </a:r>
            <a:r>
              <a:rPr lang="hr-HR" u="sng" dirty="0" smtClean="0">
                <a:hlinkClick r:id="rId2"/>
              </a:rPr>
              <a:t>http://www.open.hr/wp-content/uploads/2012/04/Moodle_prirucnik.pdf</a:t>
            </a:r>
            <a:endParaRPr lang="hr-HR" dirty="0" smtClean="0"/>
          </a:p>
          <a:p>
            <a:r>
              <a:rPr lang="hr-HR" dirty="0" smtClean="0"/>
              <a:t>4.  </a:t>
            </a:r>
            <a:r>
              <a:rPr lang="hr-HR" u="sng" dirty="0" smtClean="0">
                <a:hlinkClick r:id="rId3"/>
              </a:rPr>
              <a:t>http://www.proprofs.com/quiz-school/</a:t>
            </a:r>
            <a:endParaRPr lang="hr-HR" dirty="0" smtClean="0"/>
          </a:p>
          <a:p>
            <a:r>
              <a:rPr lang="hr-HR" dirty="0" smtClean="0"/>
              <a:t>5. </a:t>
            </a:r>
            <a:r>
              <a:rPr lang="hr-HR" u="sng" dirty="0" smtClean="0">
                <a:hlinkClick r:id="rId4"/>
              </a:rPr>
              <a:t>http://www.zondle.com/publicPages/welcome.asp</a:t>
            </a:r>
            <a:endParaRPr lang="hr-HR" dirty="0" smtClean="0"/>
          </a:p>
          <a:p>
            <a:r>
              <a:rPr lang="hr-HR" dirty="0" smtClean="0"/>
              <a:t>6.  </a:t>
            </a:r>
            <a:r>
              <a:rPr lang="hr-HR" u="sng" dirty="0" smtClean="0">
                <a:hlinkClick r:id="rId5"/>
              </a:rPr>
              <a:t>http://www.purposegames.com/create</a:t>
            </a:r>
            <a:endParaRPr lang="hr-HR" dirty="0" smtClean="0"/>
          </a:p>
          <a:p>
            <a:r>
              <a:rPr lang="hr-HR" dirty="0" smtClean="0"/>
              <a:t>7.  </a:t>
            </a:r>
            <a:r>
              <a:rPr lang="hr-HR" u="sng" dirty="0" smtClean="0">
                <a:hlinkClick r:id="rId6"/>
              </a:rPr>
              <a:t>http://polldaddy.com/</a:t>
            </a:r>
            <a:endParaRPr lang="hr-HR" dirty="0" smtClean="0"/>
          </a:p>
          <a:p>
            <a:r>
              <a:rPr lang="hr-HR" dirty="0" smtClean="0"/>
              <a:t>8. </a:t>
            </a:r>
            <a:r>
              <a:rPr lang="hr-HR" b="1" i="1" dirty="0" smtClean="0"/>
              <a:t> </a:t>
            </a:r>
            <a:r>
              <a:rPr lang="hr-HR" u="sng" dirty="0" smtClean="0">
                <a:hlinkClick r:id="rId7" action="ppaction://hlinkfile"/>
              </a:rPr>
              <a:t>classtools.net</a:t>
            </a:r>
            <a:endParaRPr lang="hr-HR" dirty="0" smtClean="0"/>
          </a:p>
          <a:p>
            <a:r>
              <a:rPr lang="hr-HR" dirty="0" smtClean="0"/>
              <a:t>9. </a:t>
            </a:r>
            <a:r>
              <a:rPr lang="hr-HR" u="sng" dirty="0" smtClean="0">
                <a:hlinkClick r:id="rId8"/>
              </a:rPr>
              <a:t>http://www.quizyourfriends.com/</a:t>
            </a:r>
            <a:endParaRPr lang="hr-HR" dirty="0" smtClean="0"/>
          </a:p>
          <a:p>
            <a:r>
              <a:rPr lang="hr-HR" dirty="0" smtClean="0"/>
              <a:t>10.</a:t>
            </a:r>
            <a:r>
              <a:rPr lang="hr-HR" i="1" dirty="0" smtClean="0"/>
              <a:t> </a:t>
            </a:r>
            <a:r>
              <a:rPr lang="hr-HR" u="sng" dirty="0" smtClean="0">
                <a:hlinkClick r:id="rId9"/>
              </a:rPr>
              <a:t>www.appappeal.com</a:t>
            </a:r>
            <a:endParaRPr lang="hr-HR" dirty="0" smtClean="0"/>
          </a:p>
          <a:p>
            <a:r>
              <a:rPr lang="hr-HR" dirty="0" smtClean="0"/>
              <a:t>11. </a:t>
            </a:r>
            <a:r>
              <a:rPr lang="hr-HR" u="sng" dirty="0" smtClean="0">
                <a:hlinkClick r:id="rId10" action="ppaction://hlinkfile"/>
              </a:rPr>
              <a:t>docs.google.com</a:t>
            </a:r>
            <a:endParaRPr lang="hr-HR" dirty="0" smtClean="0"/>
          </a:p>
          <a:p>
            <a:endParaRPr lang="hr-HR"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rot="20857671">
            <a:off x="1735142" y="2555687"/>
            <a:ext cx="5486400" cy="1143000"/>
          </a:xfrm>
          <a:prstGeom prst="roundRect">
            <a:avLst/>
          </a:prstGeom>
          <a:solidFill>
            <a:srgbClr val="92D050"/>
          </a:solidFill>
          <a:ln>
            <a:solidFill>
              <a:schemeClr val="accent3">
                <a:lumMod val="50000"/>
              </a:schemeClr>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sz="4400" b="0" i="0" u="none" strike="noStrike" kern="1200" cap="none" spc="0" normalizeH="0" baseline="0" noProof="0" dirty="0" smtClean="0">
                <a:ln>
                  <a:noFill/>
                </a:ln>
                <a:solidFill>
                  <a:schemeClr val="bg1"/>
                </a:solidFill>
                <a:effectLst/>
                <a:uLnTx/>
                <a:uFillTx/>
                <a:latin typeface="Maiandra GD" pitchFamily="34" charset="0"/>
                <a:ea typeface="+mj-ea"/>
                <a:cs typeface="+mj-cs"/>
              </a:rPr>
              <a:t>Hvala</a:t>
            </a:r>
            <a:r>
              <a:rPr kumimoji="0" lang="hr-HR" sz="4400" b="0" i="0" u="none" strike="noStrike" kern="1200" cap="none" spc="0" normalizeH="0" noProof="0" dirty="0" smtClean="0">
                <a:ln>
                  <a:noFill/>
                </a:ln>
                <a:solidFill>
                  <a:schemeClr val="bg1"/>
                </a:solidFill>
                <a:effectLst/>
                <a:uLnTx/>
                <a:uFillTx/>
                <a:latin typeface="Maiandra GD" pitchFamily="34" charset="0"/>
                <a:ea typeface="+mj-ea"/>
                <a:cs typeface="+mj-cs"/>
              </a:rPr>
              <a:t> !!!!!</a:t>
            </a:r>
            <a:endParaRPr kumimoji="0" lang="hr-HR" sz="4400" b="0" i="0" u="none" strike="noStrike" kern="1200" cap="none" spc="0" normalizeH="0" baseline="0" noProof="0" dirty="0">
              <a:ln>
                <a:noFill/>
              </a:ln>
              <a:solidFill>
                <a:schemeClr val="bg1"/>
              </a:solidFill>
              <a:effectLst/>
              <a:uLnTx/>
              <a:uFillTx/>
              <a:latin typeface="Maiandra GD" pitchFamily="34" charset="0"/>
              <a:ea typeface="+mj-ea"/>
              <a:cs typeface="+mj-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niOkvir 7"/>
          <p:cNvSpPr txBox="1"/>
          <p:nvPr/>
        </p:nvSpPr>
        <p:spPr>
          <a:xfrm>
            <a:off x="1524000" y="2286000"/>
            <a:ext cx="5638800" cy="2677656"/>
          </a:xfrm>
          <a:prstGeom prst="rect">
            <a:avLst/>
          </a:prstGeom>
          <a:solidFill>
            <a:schemeClr val="bg1"/>
          </a:solidFill>
          <a:ln w="28575">
            <a:solidFill>
              <a:schemeClr val="accent3">
                <a:lumMod val="50000"/>
              </a:schemeClr>
            </a:solidFill>
          </a:ln>
        </p:spPr>
        <p:txBody>
          <a:bodyPr wrap="square" rtlCol="0">
            <a:spAutoFit/>
          </a:bodyPr>
          <a:lstStyle/>
          <a:p>
            <a:pPr algn="ctr"/>
            <a:r>
              <a:rPr lang="hr-HR" sz="2800" i="1" dirty="0" smtClean="0"/>
              <a:t> Projekt Tjedan bez knjiga je inovativan i specifičan rad namijenjen učenicima četvrtog razreda  osnovne škole u kojem se istraživala  mogućnost integracije ICT-e u nastavni plan i program</a:t>
            </a:r>
            <a:endParaRPr lang="hr-HR" sz="2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24000" y="381000"/>
            <a:ext cx="5486400" cy="1143000"/>
          </a:xfrm>
          <a:prstGeom prst="roundRect">
            <a:avLst/>
          </a:prstGeom>
          <a:solidFill>
            <a:srgbClr val="92D050"/>
          </a:solidFill>
          <a:ln>
            <a:solidFill>
              <a:schemeClr val="accent3">
                <a:lumMod val="50000"/>
              </a:schemeClr>
            </a:solidFill>
          </a:ln>
        </p:spPr>
        <p:txBody>
          <a:bodyPr/>
          <a:lstStyle/>
          <a:p>
            <a:r>
              <a:rPr lang="hr-HR" dirty="0" smtClean="0">
                <a:solidFill>
                  <a:schemeClr val="bg1"/>
                </a:solidFill>
                <a:latin typeface="Maiandra GD" pitchFamily="34" charset="0"/>
              </a:rPr>
              <a:t>Priprema projekta</a:t>
            </a:r>
            <a:endParaRPr lang="hr-HR" dirty="0">
              <a:solidFill>
                <a:schemeClr val="bg1"/>
              </a:solidFill>
              <a:latin typeface="Maiandra GD" pitchFamily="34" charset="0"/>
            </a:endParaRPr>
          </a:p>
        </p:txBody>
      </p:sp>
      <p:sp>
        <p:nvSpPr>
          <p:cNvPr id="3" name="TekstniOkvir 2"/>
          <p:cNvSpPr txBox="1"/>
          <p:nvPr/>
        </p:nvSpPr>
        <p:spPr>
          <a:xfrm>
            <a:off x="1066800" y="2667000"/>
            <a:ext cx="2362200" cy="34163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hr-HR" i="1" dirty="0" smtClean="0"/>
              <a:t>Sinteza :</a:t>
            </a:r>
          </a:p>
          <a:p>
            <a:pPr>
              <a:buFont typeface="Arial" pitchFamily="34" charset="0"/>
              <a:buChar char="•"/>
            </a:pPr>
            <a:r>
              <a:rPr lang="hr-HR" dirty="0" smtClean="0"/>
              <a:t>stečenih znanja i vještina same učiteljice u oblikovanju nastavnih sadržaja i poučavanju u online okruženju</a:t>
            </a:r>
          </a:p>
          <a:p>
            <a:pPr>
              <a:buFont typeface="Arial" pitchFamily="34" charset="0"/>
              <a:buChar char="•"/>
            </a:pPr>
            <a:r>
              <a:rPr lang="hr-HR" dirty="0" smtClean="0"/>
              <a:t>informatičkih znanja i vještina koje su stekli učenici tijekom četiri  godine</a:t>
            </a:r>
          </a:p>
          <a:p>
            <a:endParaRPr lang="hr-HR" dirty="0"/>
          </a:p>
        </p:txBody>
      </p:sp>
      <p:sp>
        <p:nvSpPr>
          <p:cNvPr id="4" name="TekstniOkvir 3"/>
          <p:cNvSpPr txBox="1"/>
          <p:nvPr/>
        </p:nvSpPr>
        <p:spPr>
          <a:xfrm>
            <a:off x="3276600" y="1905000"/>
            <a:ext cx="23622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hr-HR" b="1" dirty="0" smtClean="0"/>
              <a:t>Određenje projekta</a:t>
            </a:r>
          </a:p>
        </p:txBody>
      </p:sp>
      <p:sp>
        <p:nvSpPr>
          <p:cNvPr id="5" name="TekstniOkvir 4"/>
          <p:cNvSpPr txBox="1"/>
          <p:nvPr/>
        </p:nvSpPr>
        <p:spPr>
          <a:xfrm>
            <a:off x="5257800" y="2667000"/>
            <a:ext cx="2362200" cy="34163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hr-HR" i="1" dirty="0" smtClean="0"/>
              <a:t>Ideja</a:t>
            </a:r>
            <a:r>
              <a:rPr lang="hr-HR" dirty="0" smtClean="0"/>
              <a:t>:</a:t>
            </a:r>
          </a:p>
          <a:p>
            <a:pPr>
              <a:buFont typeface="Arial" pitchFamily="34" charset="0"/>
              <a:buChar char="•"/>
            </a:pPr>
            <a:r>
              <a:rPr lang="hr-HR" dirty="0" smtClean="0"/>
              <a:t>osmisliti nastavni  tjedan u kojem će se učenici okušati u učenju online</a:t>
            </a:r>
          </a:p>
          <a:p>
            <a:pPr>
              <a:buFont typeface="Arial" pitchFamily="34" charset="0"/>
              <a:buChar char="•"/>
            </a:pPr>
            <a:r>
              <a:rPr lang="hr-HR" dirty="0" smtClean="0"/>
              <a:t>sve potrebne sadržaje predviđene Godišnjim planom i programom taj tjedan oblikovati i pripremiti u online obliku</a:t>
            </a:r>
          </a:p>
          <a:p>
            <a:pPr>
              <a:buFont typeface="Arial" pitchFamily="34" charset="0"/>
              <a:buChar char="•"/>
            </a:pPr>
            <a:endParaRPr lang="hr-HR"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p:cNvSpPr txBox="1"/>
          <p:nvPr/>
        </p:nvSpPr>
        <p:spPr>
          <a:xfrm>
            <a:off x="1219200" y="1066800"/>
            <a:ext cx="17526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hr-HR" b="1" dirty="0" smtClean="0"/>
              <a:t>Izrada sadržaja</a:t>
            </a:r>
          </a:p>
        </p:txBody>
      </p:sp>
      <p:sp>
        <p:nvSpPr>
          <p:cNvPr id="4" name="TekstniOkvir 3"/>
          <p:cNvSpPr txBox="1"/>
          <p:nvPr/>
        </p:nvSpPr>
        <p:spPr>
          <a:xfrm>
            <a:off x="533400" y="1752600"/>
            <a:ext cx="3124200" cy="34163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Arial" pitchFamily="34" charset="0"/>
              <a:buChar char="•"/>
            </a:pPr>
            <a:endParaRPr lang="hr-HR" dirty="0" smtClean="0"/>
          </a:p>
          <a:p>
            <a:r>
              <a:rPr lang="hr-HR" dirty="0" smtClean="0"/>
              <a:t>Pri izradi sadržaja bilo je potrebno:</a:t>
            </a:r>
          </a:p>
          <a:p>
            <a:pPr>
              <a:buFont typeface="Arial" pitchFamily="34" charset="0"/>
              <a:buChar char="•"/>
            </a:pPr>
            <a:r>
              <a:rPr lang="hr-HR" dirty="0" smtClean="0"/>
              <a:t>poštivati Nastavni plan i program</a:t>
            </a:r>
          </a:p>
          <a:p>
            <a:pPr>
              <a:buFont typeface="Arial" pitchFamily="34" charset="0"/>
              <a:buChar char="•"/>
            </a:pPr>
            <a:r>
              <a:rPr lang="hr-HR" dirty="0" smtClean="0"/>
              <a:t>razraditi   aktivnosti</a:t>
            </a:r>
          </a:p>
          <a:p>
            <a:pPr>
              <a:buFont typeface="Arial" pitchFamily="34" charset="0"/>
              <a:buChar char="•"/>
            </a:pPr>
            <a:r>
              <a:rPr lang="hr-HR" dirty="0" smtClean="0"/>
              <a:t>odabrati  sustav  za provedbu</a:t>
            </a:r>
          </a:p>
          <a:p>
            <a:pPr>
              <a:buFont typeface="Arial" pitchFamily="34" charset="0"/>
              <a:buChar char="•"/>
            </a:pPr>
            <a:r>
              <a:rPr lang="hr-HR" dirty="0" smtClean="0"/>
              <a:t>odabrati  način prikaza rada</a:t>
            </a:r>
          </a:p>
          <a:p>
            <a:pPr>
              <a:buFont typeface="Arial" pitchFamily="34" charset="0"/>
              <a:buChar char="•"/>
            </a:pPr>
            <a:r>
              <a:rPr lang="hr-HR" dirty="0" smtClean="0"/>
              <a:t>prilagoditi  dizajn  Moodle sustava uzrastu </a:t>
            </a:r>
          </a:p>
          <a:p>
            <a:pPr>
              <a:buFont typeface="Arial" pitchFamily="34" charset="0"/>
              <a:buChar char="•"/>
            </a:pPr>
            <a:r>
              <a:rPr lang="hr-HR" dirty="0" smtClean="0"/>
              <a:t>pridržavanje pravila</a:t>
            </a:r>
          </a:p>
          <a:p>
            <a:r>
              <a:rPr lang="hr-HR" dirty="0" smtClean="0"/>
              <a:t>instrukcijskog dizajna</a:t>
            </a:r>
          </a:p>
        </p:txBody>
      </p:sp>
      <p:pic>
        <p:nvPicPr>
          <p:cNvPr id="8" name="Slika 7" descr="Naslovnica.png"/>
          <p:cNvPicPr>
            <a:picLocks noChangeAspect="1"/>
          </p:cNvPicPr>
          <p:nvPr/>
        </p:nvPicPr>
        <p:blipFill>
          <a:blip r:embed="rId2" cstate="print"/>
          <a:stretch>
            <a:fillRect/>
          </a:stretch>
        </p:blipFill>
        <p:spPr>
          <a:xfrm>
            <a:off x="3891760" y="304800"/>
            <a:ext cx="5252240" cy="6096000"/>
          </a:xfrm>
          <a:prstGeom prst="rect">
            <a:avLst/>
          </a:prstGeom>
        </p:spPr>
      </p:pic>
      <p:sp>
        <p:nvSpPr>
          <p:cNvPr id="9" name="Pravokutnik 8"/>
          <p:cNvSpPr/>
          <p:nvPr/>
        </p:nvSpPr>
        <p:spPr>
          <a:xfrm>
            <a:off x="3962400" y="3276600"/>
            <a:ext cx="838200" cy="304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p:cNvSpPr txBox="1"/>
          <p:nvPr/>
        </p:nvSpPr>
        <p:spPr>
          <a:xfrm>
            <a:off x="3733800" y="838200"/>
            <a:ext cx="17526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hr-HR" b="1" dirty="0" smtClean="0"/>
              <a:t>Korišteni resursi</a:t>
            </a:r>
          </a:p>
        </p:txBody>
      </p:sp>
      <p:sp>
        <p:nvSpPr>
          <p:cNvPr id="4" name="TekstniOkvir 3"/>
          <p:cNvSpPr txBox="1"/>
          <p:nvPr/>
        </p:nvSpPr>
        <p:spPr>
          <a:xfrm>
            <a:off x="1295400" y="1828800"/>
            <a:ext cx="17526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hr-HR" b="1" dirty="0" smtClean="0"/>
              <a:t>LMS Moodle</a:t>
            </a:r>
          </a:p>
        </p:txBody>
      </p:sp>
      <p:sp>
        <p:nvSpPr>
          <p:cNvPr id="5" name="TekstniOkvir 4"/>
          <p:cNvSpPr txBox="1"/>
          <p:nvPr/>
        </p:nvSpPr>
        <p:spPr>
          <a:xfrm>
            <a:off x="6019800" y="1828800"/>
            <a:ext cx="17526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hr-HR" b="1" dirty="0" smtClean="0"/>
              <a:t>Web 2.0 alati</a:t>
            </a:r>
          </a:p>
        </p:txBody>
      </p:sp>
      <p:sp>
        <p:nvSpPr>
          <p:cNvPr id="9" name="TekstniOkvir 8"/>
          <p:cNvSpPr txBox="1"/>
          <p:nvPr/>
        </p:nvSpPr>
        <p:spPr>
          <a:xfrm>
            <a:off x="228600" y="2362200"/>
            <a:ext cx="4114800" cy="3970318"/>
          </a:xfrm>
          <a:prstGeom prst="rect">
            <a:avLst/>
          </a:prstGeom>
          <a:solidFill>
            <a:schemeClr val="bg1"/>
          </a:solidFill>
          <a:ln w="28575">
            <a:solidFill>
              <a:srgbClr val="92D050"/>
            </a:solidFill>
          </a:ln>
        </p:spPr>
        <p:txBody>
          <a:bodyPr wrap="square" rtlCol="0">
            <a:spAutoFit/>
          </a:bodyPr>
          <a:lstStyle/>
          <a:p>
            <a:pPr algn="ctr"/>
            <a:r>
              <a:rPr lang="hr-HR" b="1" dirty="0" smtClean="0">
                <a:solidFill>
                  <a:schemeClr val="accent3">
                    <a:lumMod val="50000"/>
                  </a:schemeClr>
                </a:solidFill>
              </a:rPr>
              <a:t>Za izradu  nastavnih sadržaja</a:t>
            </a:r>
          </a:p>
          <a:p>
            <a:pPr>
              <a:buFont typeface="Arial" pitchFamily="34" charset="0"/>
              <a:buChar char="•"/>
            </a:pPr>
            <a:r>
              <a:rPr lang="hr-HR" i="1" dirty="0" smtClean="0"/>
              <a:t>Bookovi</a:t>
            </a:r>
            <a:r>
              <a:rPr lang="hr-HR" dirty="0" smtClean="0"/>
              <a:t> - sadržaji u pisanom,</a:t>
            </a:r>
            <a:br>
              <a:rPr lang="hr-HR" dirty="0" smtClean="0"/>
            </a:br>
            <a:r>
              <a:rPr lang="hr-HR" dirty="0" smtClean="0"/>
              <a:t> audio ili video obliku ovisno o sadržaju i potrebi</a:t>
            </a:r>
          </a:p>
          <a:p>
            <a:pPr>
              <a:buFont typeface="Arial" pitchFamily="34" charset="0"/>
              <a:buChar char="•"/>
            </a:pPr>
            <a:r>
              <a:rPr lang="hr-HR" i="1" dirty="0" smtClean="0"/>
              <a:t>Forumi, Pitanja  i Testovi </a:t>
            </a:r>
          </a:p>
          <a:p>
            <a:pPr algn="ctr"/>
            <a:r>
              <a:rPr lang="hr-HR" b="1" dirty="0" smtClean="0">
                <a:solidFill>
                  <a:schemeClr val="accent3">
                    <a:lumMod val="50000"/>
                  </a:schemeClr>
                </a:solidFill>
              </a:rPr>
              <a:t>Za aktivnost učenika</a:t>
            </a:r>
          </a:p>
          <a:p>
            <a:pPr>
              <a:buFont typeface="Arial" pitchFamily="34" charset="0"/>
              <a:buChar char="•"/>
            </a:pPr>
            <a:r>
              <a:rPr lang="hr-HR" i="1" dirty="0" smtClean="0"/>
              <a:t> Forumi </a:t>
            </a:r>
            <a:r>
              <a:rPr lang="hr-HR" dirty="0" smtClean="0"/>
              <a:t>- za izradu zadataka, međusobno ocjenjivanje i   </a:t>
            </a:r>
            <a:br>
              <a:rPr lang="hr-HR" dirty="0" smtClean="0"/>
            </a:br>
            <a:r>
              <a:rPr lang="hr-HR" dirty="0" smtClean="0"/>
              <a:t> komunikaciju</a:t>
            </a:r>
            <a:r>
              <a:rPr lang="hr-HR" i="1" dirty="0" smtClean="0"/>
              <a:t>.</a:t>
            </a:r>
          </a:p>
          <a:p>
            <a:pPr>
              <a:buFont typeface="Arial" pitchFamily="34" charset="0"/>
              <a:buChar char="•"/>
            </a:pPr>
            <a:r>
              <a:rPr lang="hr-HR" i="1" dirty="0" smtClean="0"/>
              <a:t>Test</a:t>
            </a:r>
            <a:r>
              <a:rPr lang="hr-HR" dirty="0" smtClean="0"/>
              <a:t>  - za formativnu i sumativnu procjenu znanja </a:t>
            </a:r>
          </a:p>
          <a:p>
            <a:pPr>
              <a:buFont typeface="Arial" pitchFamily="34" charset="0"/>
              <a:buChar char="•"/>
            </a:pPr>
            <a:r>
              <a:rPr lang="hr-HR" i="1" dirty="0" smtClean="0"/>
              <a:t>Pitanje</a:t>
            </a:r>
            <a:r>
              <a:rPr lang="hr-HR" dirty="0" smtClean="0"/>
              <a:t> - za odabir teme za  samostalan rad i grupni rad </a:t>
            </a:r>
          </a:p>
          <a:p>
            <a:endParaRPr lang="hr-HR" dirty="0"/>
          </a:p>
        </p:txBody>
      </p:sp>
      <p:sp>
        <p:nvSpPr>
          <p:cNvPr id="11" name="TekstniOkvir 10"/>
          <p:cNvSpPr txBox="1"/>
          <p:nvPr/>
        </p:nvSpPr>
        <p:spPr>
          <a:xfrm>
            <a:off x="4876800" y="2362200"/>
            <a:ext cx="4038600"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hr-HR" i="1" dirty="0" smtClean="0"/>
              <a:t>Proprofs,  Zondle PurposeGames, Surveydaddy, ClassTools, Quizyour friends, Studystack </a:t>
            </a:r>
            <a:r>
              <a:rPr lang="hr-HR" dirty="0" smtClean="0"/>
              <a:t>– korišteni za izradu sadržaja i aktivnosti učenika pri uvježbavanju ili formativnoj  provjeri znanja u obliku igrica,  rješavanja kvizova i križaljki.</a:t>
            </a:r>
          </a:p>
          <a:p>
            <a:pPr lvl="0"/>
            <a:r>
              <a:rPr lang="hr-HR" i="1" dirty="0" smtClean="0"/>
              <a:t>GoogleDocs</a:t>
            </a:r>
            <a:r>
              <a:rPr lang="hr-HR" dirty="0" smtClean="0"/>
              <a:t> -korišten za suradnički rad na tjednom zadatku.</a:t>
            </a:r>
          </a:p>
          <a:p>
            <a:pPr lvl="0"/>
            <a:r>
              <a:rPr lang="hr-HR" i="1" dirty="0" smtClean="0"/>
              <a:t>Flipsneck i Lino </a:t>
            </a:r>
            <a:r>
              <a:rPr lang="hr-HR" dirty="0" smtClean="0"/>
              <a:t>učenici su  koristili za prezentaciju samostalnnog ili grupnog zadatka.</a:t>
            </a:r>
          </a:p>
          <a:p>
            <a:pPr lvl="0"/>
            <a:r>
              <a:rPr lang="hr-HR" i="1" dirty="0" smtClean="0"/>
              <a:t>Audacity i  Podsneck </a:t>
            </a:r>
            <a:r>
              <a:rPr lang="hr-HR" dirty="0" smtClean="0"/>
              <a:t>korišteni su za  snimanje priča.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p:cNvSpPr txBox="1"/>
          <p:nvPr/>
        </p:nvSpPr>
        <p:spPr>
          <a:xfrm>
            <a:off x="1219200" y="1143000"/>
            <a:ext cx="24384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hr-HR" b="1" dirty="0" smtClean="0"/>
              <a:t>Edukacija učenika</a:t>
            </a:r>
          </a:p>
        </p:txBody>
      </p:sp>
      <p:sp>
        <p:nvSpPr>
          <p:cNvPr id="4" name="TekstniOkvir 3"/>
          <p:cNvSpPr txBox="1"/>
          <p:nvPr/>
        </p:nvSpPr>
        <p:spPr>
          <a:xfrm>
            <a:off x="1219200" y="3657600"/>
            <a:ext cx="25146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hr-HR" b="1" dirty="0" smtClean="0"/>
              <a:t>Vrijeme provedbe</a:t>
            </a:r>
          </a:p>
        </p:txBody>
      </p:sp>
      <p:sp>
        <p:nvSpPr>
          <p:cNvPr id="5" name="TekstniOkvir 4"/>
          <p:cNvSpPr txBox="1"/>
          <p:nvPr/>
        </p:nvSpPr>
        <p:spPr>
          <a:xfrm>
            <a:off x="1066800" y="1676400"/>
            <a:ext cx="6858000" cy="1754326"/>
          </a:xfrm>
          <a:prstGeom prst="rect">
            <a:avLst/>
          </a:prstGeom>
          <a:noFill/>
        </p:spPr>
        <p:txBody>
          <a:bodyPr wrap="square" rtlCol="0">
            <a:spAutoFit/>
          </a:bodyPr>
          <a:lstStyle/>
          <a:p>
            <a:pPr>
              <a:buFont typeface="Arial" pitchFamily="34" charset="0"/>
              <a:buChar char="•"/>
            </a:pPr>
            <a:r>
              <a:rPr lang="hr-HR" dirty="0" smtClean="0"/>
              <a:t>Upoznavanje sa sustavom Moodle, njegovim  korištenjem</a:t>
            </a:r>
          </a:p>
          <a:p>
            <a:pPr>
              <a:buFont typeface="Arial" pitchFamily="34" charset="0"/>
              <a:buChar char="•"/>
            </a:pPr>
            <a:r>
              <a:rPr lang="hr-HR" dirty="0" smtClean="0"/>
              <a:t>Pristupanje sustavu učenja korištenjem  AAI@Edu identitet</a:t>
            </a:r>
          </a:p>
          <a:p>
            <a:pPr>
              <a:buFont typeface="Arial" pitchFamily="34" charset="0"/>
              <a:buChar char="•"/>
            </a:pPr>
            <a:r>
              <a:rPr lang="hr-HR" dirty="0" smtClean="0"/>
              <a:t>kako surađivati, kako procjenjivati nečije uradke, predavati vježbe </a:t>
            </a:r>
          </a:p>
          <a:p>
            <a:pPr>
              <a:buFont typeface="Arial" pitchFamily="34" charset="0"/>
              <a:buChar char="•"/>
            </a:pPr>
            <a:r>
              <a:rPr lang="hr-HR" dirty="0" smtClean="0"/>
              <a:t> Web2.0 alate učenici su upoznali i koristili tijekom školske godine u sklopu projekta </a:t>
            </a:r>
            <a:r>
              <a:rPr lang="hr-HR" i="1" dirty="0" smtClean="0"/>
              <a:t>Svaki tjedan alat jedan</a:t>
            </a:r>
            <a:r>
              <a:rPr lang="hr-HR" dirty="0" smtClean="0"/>
              <a:t>.</a:t>
            </a:r>
          </a:p>
          <a:p>
            <a:endParaRPr lang="hr-HR" dirty="0"/>
          </a:p>
        </p:txBody>
      </p:sp>
      <p:sp>
        <p:nvSpPr>
          <p:cNvPr id="6" name="TekstniOkvir 5"/>
          <p:cNvSpPr txBox="1"/>
          <p:nvPr/>
        </p:nvSpPr>
        <p:spPr>
          <a:xfrm>
            <a:off x="1066800" y="4267200"/>
            <a:ext cx="6858000" cy="923330"/>
          </a:xfrm>
          <a:prstGeom prst="rect">
            <a:avLst/>
          </a:prstGeom>
          <a:noFill/>
        </p:spPr>
        <p:txBody>
          <a:bodyPr wrap="square" rtlCol="0">
            <a:spAutoFit/>
          </a:bodyPr>
          <a:lstStyle/>
          <a:p>
            <a:r>
              <a:rPr lang="hr-HR" dirty="0" smtClean="0"/>
              <a:t>Priprema projekta: dva mjeseca</a:t>
            </a:r>
          </a:p>
          <a:p>
            <a:endParaRPr lang="hr-HR" dirty="0" smtClean="0"/>
          </a:p>
          <a:p>
            <a:r>
              <a:rPr lang="hr-HR" dirty="0" smtClean="0"/>
              <a:t>Provedba projekta: jedan radni tjedan od 23. do 27. travnja  2012</a:t>
            </a:r>
            <a:endParaRPr lang="hr-HR"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a:spLocks noGrp="1"/>
          </p:cNvSpPr>
          <p:nvPr>
            <p:ph type="title"/>
          </p:nvPr>
        </p:nvSpPr>
        <p:spPr>
          <a:xfrm>
            <a:off x="1981200" y="304800"/>
            <a:ext cx="5486400" cy="1143000"/>
          </a:xfrm>
          <a:prstGeom prst="roundRect">
            <a:avLst/>
          </a:prstGeom>
          <a:solidFill>
            <a:srgbClr val="92D050"/>
          </a:solidFill>
          <a:ln>
            <a:solidFill>
              <a:schemeClr val="accent3">
                <a:lumMod val="50000"/>
              </a:schemeClr>
            </a:solidFill>
          </a:ln>
        </p:spPr>
        <p:txBody>
          <a:bodyPr/>
          <a:lstStyle/>
          <a:p>
            <a:r>
              <a:rPr lang="hr-HR" dirty="0" smtClean="0">
                <a:solidFill>
                  <a:schemeClr val="bg1"/>
                </a:solidFill>
                <a:latin typeface="Maiandra GD" pitchFamily="34" charset="0"/>
              </a:rPr>
              <a:t>Tijek projekta</a:t>
            </a:r>
            <a:endParaRPr lang="hr-HR" dirty="0">
              <a:solidFill>
                <a:schemeClr val="bg1"/>
              </a:solidFill>
              <a:latin typeface="Maiandra GD" pitchFamily="34" charset="0"/>
            </a:endParaRPr>
          </a:p>
        </p:txBody>
      </p:sp>
      <p:sp>
        <p:nvSpPr>
          <p:cNvPr id="4" name="TekstniOkvir 3"/>
          <p:cNvSpPr txBox="1"/>
          <p:nvPr/>
        </p:nvSpPr>
        <p:spPr>
          <a:xfrm>
            <a:off x="152400" y="1600200"/>
            <a:ext cx="3733800" cy="4985980"/>
          </a:xfrm>
          <a:prstGeom prst="rect">
            <a:avLst/>
          </a:prstGeom>
          <a:noFill/>
        </p:spPr>
        <p:txBody>
          <a:bodyPr wrap="square" rtlCol="0">
            <a:spAutoFit/>
          </a:bodyPr>
          <a:lstStyle/>
          <a:p>
            <a:pPr marL="342900" indent="-342900">
              <a:buFont typeface="Arial" pitchFamily="34" charset="0"/>
              <a:buChar char="•"/>
            </a:pPr>
            <a:r>
              <a:rPr lang="hr-HR" dirty="0" smtClean="0"/>
              <a:t>informatička učionica</a:t>
            </a:r>
          </a:p>
          <a:p>
            <a:pPr marL="342900" indent="-342900">
              <a:buFont typeface="Arial" pitchFamily="34" charset="0"/>
              <a:buChar char="•"/>
            </a:pPr>
            <a:r>
              <a:rPr lang="hr-HR" dirty="0" smtClean="0"/>
              <a:t>dostupnost sadržaja samo dan kada se radilo   i  svih dana koji su prošli</a:t>
            </a:r>
          </a:p>
          <a:p>
            <a:pPr marL="342900" indent="-342900">
              <a:buFont typeface="Arial" pitchFamily="34" charset="0"/>
              <a:buChar char="•"/>
            </a:pPr>
            <a:r>
              <a:rPr lang="hr-HR" dirty="0" smtClean="0"/>
              <a:t>na početku dana upoznavanje s ishodima učenja  i aktivnostima za taj dan</a:t>
            </a:r>
          </a:p>
          <a:p>
            <a:pPr marL="342900" indent="-342900">
              <a:buFont typeface="Arial" pitchFamily="34" charset="0"/>
              <a:buChar char="•"/>
            </a:pPr>
            <a:r>
              <a:rPr lang="hr-HR" dirty="0" smtClean="0"/>
              <a:t>rad se provodio prema rasporedu </a:t>
            </a:r>
          </a:p>
          <a:p>
            <a:pPr marL="342900" indent="-342900">
              <a:buFont typeface="Arial" pitchFamily="34" charset="0"/>
              <a:buChar char="•"/>
            </a:pPr>
            <a:r>
              <a:rPr lang="hr-HR" dirty="0" smtClean="0"/>
              <a:t>klasičan način potpomognut sadržajima na internetu </a:t>
            </a:r>
          </a:p>
          <a:p>
            <a:pPr marL="342900" indent="-342900">
              <a:buFont typeface="Arial" pitchFamily="34" charset="0"/>
              <a:buChar char="•"/>
            </a:pPr>
            <a:r>
              <a:rPr lang="hr-HR" dirty="0" smtClean="0"/>
              <a:t>ovisno o sadržaju  korišten frontalni oblik rada, samostalan rad i grupni oblik rada.</a:t>
            </a:r>
          </a:p>
          <a:p>
            <a:pPr marL="342900" indent="-342900">
              <a:buFont typeface="Arial" pitchFamily="34" charset="0"/>
              <a:buChar char="•"/>
            </a:pPr>
            <a:r>
              <a:rPr lang="vi-VN" sz="1600" dirty="0" smtClean="0"/>
              <a:t> svi sadržaju rađeni u školi bili su postavljeni u sustavu Moodle i tako dostupni i kod kuće</a:t>
            </a:r>
            <a:endParaRPr lang="hr-HR" sz="1600" dirty="0" smtClean="0"/>
          </a:p>
          <a:p>
            <a:endParaRPr lang="hr-HR" dirty="0" smtClean="0"/>
          </a:p>
          <a:p>
            <a:endParaRPr lang="hr-HR" dirty="0"/>
          </a:p>
        </p:txBody>
      </p:sp>
      <p:pic>
        <p:nvPicPr>
          <p:cNvPr id="5" name="Slika 4" descr="jedan dan.png"/>
          <p:cNvPicPr>
            <a:picLocks noChangeAspect="1"/>
          </p:cNvPicPr>
          <p:nvPr/>
        </p:nvPicPr>
        <p:blipFill>
          <a:blip r:embed="rId2" cstate="print"/>
          <a:stretch>
            <a:fillRect/>
          </a:stretch>
        </p:blipFill>
        <p:spPr>
          <a:xfrm>
            <a:off x="4419600" y="1981200"/>
            <a:ext cx="3810000" cy="1228725"/>
          </a:xfrm>
          <a:prstGeom prst="rect">
            <a:avLst/>
          </a:prstGeom>
        </p:spPr>
      </p:pic>
      <p:pic>
        <p:nvPicPr>
          <p:cNvPr id="6" name="Slika 5" descr="ishodi.png"/>
          <p:cNvPicPr>
            <a:picLocks noChangeAspect="1"/>
          </p:cNvPicPr>
          <p:nvPr/>
        </p:nvPicPr>
        <p:blipFill>
          <a:blip r:embed="rId3" cstate="print"/>
          <a:stretch>
            <a:fillRect/>
          </a:stretch>
        </p:blipFill>
        <p:spPr>
          <a:xfrm>
            <a:off x="4114800" y="3505200"/>
            <a:ext cx="4933813" cy="22860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2819400" y="381000"/>
            <a:ext cx="25908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hr-HR" sz="2400" b="1" dirty="0" smtClean="0"/>
              <a:t>Primjeri  rada</a:t>
            </a:r>
          </a:p>
        </p:txBody>
      </p:sp>
      <p:sp>
        <p:nvSpPr>
          <p:cNvPr id="3" name="TekstniOkvir 2">
            <a:hlinkClick r:id="rId5"/>
          </p:cNvPr>
          <p:cNvSpPr txBox="1"/>
          <p:nvPr/>
        </p:nvSpPr>
        <p:spPr>
          <a:xfrm>
            <a:off x="533400" y="1295400"/>
            <a:ext cx="25908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hr-HR" sz="2400" b="1" dirty="0" smtClean="0"/>
              <a:t>Hrvatski jezik</a:t>
            </a:r>
          </a:p>
        </p:txBody>
      </p:sp>
      <p:pic>
        <p:nvPicPr>
          <p:cNvPr id="7" name="Slika 6" descr="Hj nas.png"/>
          <p:cNvPicPr>
            <a:picLocks noChangeAspect="1"/>
          </p:cNvPicPr>
          <p:nvPr/>
        </p:nvPicPr>
        <p:blipFill>
          <a:blip r:embed="rId6" cstate="print"/>
          <a:stretch>
            <a:fillRect/>
          </a:stretch>
        </p:blipFill>
        <p:spPr>
          <a:xfrm>
            <a:off x="457200" y="2362200"/>
            <a:ext cx="8343900" cy="3933825"/>
          </a:xfrm>
          <a:prstGeom prst="rect">
            <a:avLst/>
          </a:prstGeom>
        </p:spPr>
      </p:pic>
      <p:pic>
        <p:nvPicPr>
          <p:cNvPr id="8" name="Slika 7" descr="Memori hj.png"/>
          <p:cNvPicPr>
            <a:picLocks noChangeAspect="1"/>
          </p:cNvPicPr>
          <p:nvPr/>
        </p:nvPicPr>
        <p:blipFill>
          <a:blip r:embed="rId7" cstate="print"/>
          <a:stretch>
            <a:fillRect/>
          </a:stretch>
        </p:blipFill>
        <p:spPr>
          <a:xfrm>
            <a:off x="2057400" y="2667000"/>
            <a:ext cx="4810125" cy="3829050"/>
          </a:xfrm>
          <a:prstGeom prst="rect">
            <a:avLst/>
          </a:prstGeom>
        </p:spPr>
      </p:pic>
      <p:pic>
        <p:nvPicPr>
          <p:cNvPr id="9" name="Slika 8" descr="uvež.png"/>
          <p:cNvPicPr>
            <a:picLocks noChangeAspect="1"/>
          </p:cNvPicPr>
          <p:nvPr/>
        </p:nvPicPr>
        <p:blipFill>
          <a:blip r:embed="rId8" cstate="print"/>
          <a:stretch>
            <a:fillRect/>
          </a:stretch>
        </p:blipFill>
        <p:spPr>
          <a:xfrm>
            <a:off x="3505200" y="1143000"/>
            <a:ext cx="4495800" cy="5486400"/>
          </a:xfrm>
          <a:prstGeom prst="rect">
            <a:avLst/>
          </a:prstGeom>
        </p:spPr>
      </p:pic>
      <p:pic>
        <p:nvPicPr>
          <p:cNvPr id="10" name="Slika 9" descr="kviz.png"/>
          <p:cNvPicPr>
            <a:picLocks noChangeAspect="1"/>
          </p:cNvPicPr>
          <p:nvPr/>
        </p:nvPicPr>
        <p:blipFill>
          <a:blip r:embed="rId9" cstate="print"/>
          <a:stretch>
            <a:fillRect/>
          </a:stretch>
        </p:blipFill>
        <p:spPr>
          <a:xfrm>
            <a:off x="3200400" y="1295400"/>
            <a:ext cx="5405437" cy="4248401"/>
          </a:xfrm>
          <a:prstGeom prst="rect">
            <a:avLst/>
          </a:prstGeom>
        </p:spPr>
      </p:pic>
      <p:sp>
        <p:nvSpPr>
          <p:cNvPr id="11" name="TekstniOkvir 10"/>
          <p:cNvSpPr txBox="1"/>
          <p:nvPr/>
        </p:nvSpPr>
        <p:spPr>
          <a:xfrm>
            <a:off x="304800" y="1447800"/>
            <a:ext cx="25908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hr-HR" sz="2400" b="1" dirty="0" smtClean="0"/>
              <a:t>Matematika</a:t>
            </a:r>
          </a:p>
        </p:txBody>
      </p:sp>
      <p:pic>
        <p:nvPicPr>
          <p:cNvPr id="12" name="Slika 11" descr="križaljka mat.png"/>
          <p:cNvPicPr>
            <a:picLocks noChangeAspect="1"/>
          </p:cNvPicPr>
          <p:nvPr/>
        </p:nvPicPr>
        <p:blipFill>
          <a:blip r:embed="rId10" cstate="print"/>
          <a:stretch>
            <a:fillRect/>
          </a:stretch>
        </p:blipFill>
        <p:spPr>
          <a:xfrm>
            <a:off x="2971800" y="1295400"/>
            <a:ext cx="5943600" cy="4800600"/>
          </a:xfrm>
          <a:prstGeom prst="rect">
            <a:avLst/>
          </a:prstGeom>
        </p:spPr>
      </p:pic>
      <p:pic>
        <p:nvPicPr>
          <p:cNvPr id="13" name="Slika 12" descr="video mat.png"/>
          <p:cNvPicPr>
            <a:picLocks noChangeAspect="1"/>
          </p:cNvPicPr>
          <p:nvPr/>
        </p:nvPicPr>
        <p:blipFill>
          <a:blip r:embed="rId11" cstate="print"/>
          <a:stretch>
            <a:fillRect/>
          </a:stretch>
        </p:blipFill>
        <p:spPr>
          <a:xfrm>
            <a:off x="3276599" y="1143000"/>
            <a:ext cx="5802635" cy="4495800"/>
          </a:xfrm>
          <a:prstGeom prst="rect">
            <a:avLst/>
          </a:prstGeom>
        </p:spPr>
      </p:pic>
      <p:pic>
        <p:nvPicPr>
          <p:cNvPr id="14" name="Slika 13" descr="ključni pojm mat.png"/>
          <p:cNvPicPr>
            <a:picLocks noChangeAspect="1"/>
          </p:cNvPicPr>
          <p:nvPr/>
        </p:nvPicPr>
        <p:blipFill>
          <a:blip r:embed="rId12" cstate="print"/>
          <a:stretch>
            <a:fillRect/>
          </a:stretch>
        </p:blipFill>
        <p:spPr>
          <a:xfrm>
            <a:off x="3276600" y="1219200"/>
            <a:ext cx="5773189" cy="4114800"/>
          </a:xfrm>
          <a:prstGeom prst="rect">
            <a:avLst/>
          </a:prstGeom>
        </p:spPr>
      </p:pic>
      <p:pic>
        <p:nvPicPr>
          <p:cNvPr id="15" name="Slika 14" descr="uvježb. mat.png"/>
          <p:cNvPicPr>
            <a:picLocks noChangeAspect="1"/>
          </p:cNvPicPr>
          <p:nvPr/>
        </p:nvPicPr>
        <p:blipFill>
          <a:blip r:embed="rId13" cstate="print"/>
          <a:stretch>
            <a:fillRect/>
          </a:stretch>
        </p:blipFill>
        <p:spPr>
          <a:xfrm>
            <a:off x="3657600" y="1219200"/>
            <a:ext cx="3609975" cy="4162425"/>
          </a:xfrm>
          <a:prstGeom prst="rect">
            <a:avLst/>
          </a:prstGeom>
        </p:spPr>
      </p:pic>
      <p:sp>
        <p:nvSpPr>
          <p:cNvPr id="16" name="TekstniOkvir 15"/>
          <p:cNvSpPr txBox="1"/>
          <p:nvPr/>
        </p:nvSpPr>
        <p:spPr>
          <a:xfrm>
            <a:off x="304800" y="1447800"/>
            <a:ext cx="24384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hr-HR" sz="2400" b="1" dirty="0" smtClean="0"/>
              <a:t>Priroda i društvo</a:t>
            </a:r>
          </a:p>
        </p:txBody>
      </p:sp>
      <p:pic>
        <p:nvPicPr>
          <p:cNvPr id="17" name="Slika 16" descr="Baltazar.png"/>
          <p:cNvPicPr>
            <a:picLocks noChangeAspect="1"/>
          </p:cNvPicPr>
          <p:nvPr/>
        </p:nvPicPr>
        <p:blipFill>
          <a:blip r:embed="rId14" cstate="print"/>
          <a:stretch>
            <a:fillRect/>
          </a:stretch>
        </p:blipFill>
        <p:spPr>
          <a:xfrm>
            <a:off x="533400" y="2209800"/>
            <a:ext cx="7800975" cy="3238500"/>
          </a:xfrm>
          <a:prstGeom prst="rect">
            <a:avLst/>
          </a:prstGeom>
        </p:spPr>
      </p:pic>
      <p:pic>
        <p:nvPicPr>
          <p:cNvPr id="18" name="Slika 17" descr="Ključ. poj.png"/>
          <p:cNvPicPr>
            <a:picLocks noChangeAspect="1"/>
          </p:cNvPicPr>
          <p:nvPr/>
        </p:nvPicPr>
        <p:blipFill>
          <a:blip r:embed="rId15" cstate="print"/>
          <a:stretch>
            <a:fillRect/>
          </a:stretch>
        </p:blipFill>
        <p:spPr>
          <a:xfrm>
            <a:off x="3048000" y="1295400"/>
            <a:ext cx="4857750" cy="3571875"/>
          </a:xfrm>
          <a:prstGeom prst="rect">
            <a:avLst/>
          </a:prstGeom>
        </p:spPr>
      </p:pic>
      <p:pic>
        <p:nvPicPr>
          <p:cNvPr id="19" name="Slika 18" descr="vješala.png"/>
          <p:cNvPicPr>
            <a:picLocks noChangeAspect="1"/>
          </p:cNvPicPr>
          <p:nvPr/>
        </p:nvPicPr>
        <p:blipFill>
          <a:blip r:embed="rId16" cstate="print"/>
          <a:stretch>
            <a:fillRect/>
          </a:stretch>
        </p:blipFill>
        <p:spPr>
          <a:xfrm>
            <a:off x="3352800" y="1371600"/>
            <a:ext cx="4610100" cy="3352800"/>
          </a:xfrm>
          <a:prstGeom prst="rect">
            <a:avLst/>
          </a:prstGeom>
        </p:spPr>
      </p:pic>
      <p:pic>
        <p:nvPicPr>
          <p:cNvPr id="20" name="Slika 19" descr="igre pid.png"/>
          <p:cNvPicPr>
            <a:picLocks noChangeAspect="1"/>
          </p:cNvPicPr>
          <p:nvPr/>
        </p:nvPicPr>
        <p:blipFill>
          <a:blip r:embed="rId17" cstate="print"/>
          <a:stretch>
            <a:fillRect/>
          </a:stretch>
        </p:blipFill>
        <p:spPr>
          <a:xfrm>
            <a:off x="3048000" y="1066800"/>
            <a:ext cx="5791200" cy="5065113"/>
          </a:xfrm>
          <a:prstGeom prst="rect">
            <a:avLst/>
          </a:prstGeom>
        </p:spPr>
      </p:pic>
      <p:pic>
        <p:nvPicPr>
          <p:cNvPr id="21" name="Slika 20" descr="složi riječ.png"/>
          <p:cNvPicPr>
            <a:picLocks noChangeAspect="1"/>
          </p:cNvPicPr>
          <p:nvPr/>
        </p:nvPicPr>
        <p:blipFill>
          <a:blip r:embed="rId18" cstate="print"/>
          <a:stretch>
            <a:fillRect/>
          </a:stretch>
        </p:blipFill>
        <p:spPr>
          <a:xfrm>
            <a:off x="1447800" y="3200400"/>
            <a:ext cx="5743575" cy="2152650"/>
          </a:xfrm>
          <a:prstGeom prst="rect">
            <a:avLst/>
          </a:prstGeom>
        </p:spPr>
      </p:pic>
      <p:pic>
        <p:nvPicPr>
          <p:cNvPr id="22" name="Slika 21" descr="lino.png"/>
          <p:cNvPicPr>
            <a:picLocks noChangeAspect="1"/>
          </p:cNvPicPr>
          <p:nvPr/>
        </p:nvPicPr>
        <p:blipFill>
          <a:blip r:embed="rId19" cstate="print"/>
          <a:stretch>
            <a:fillRect/>
          </a:stretch>
        </p:blipFill>
        <p:spPr>
          <a:xfrm>
            <a:off x="304800" y="914400"/>
            <a:ext cx="8183670" cy="5334000"/>
          </a:xfrm>
          <a:prstGeom prst="rect">
            <a:avLst/>
          </a:prstGeom>
        </p:spPr>
      </p:pic>
    </p:spTree>
    <p:controls>
      <p:control spid="1026" name="ShockwaveFlash1" r:id="rId2" imgW="4419720" imgH="2133720"/>
      <p:control spid="1027" name="ShockwaveFlash2" r:id="rId3" imgW="4724280" imgH="2057400"/>
    </p:controls>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2"/>
                                        </p:tgtEl>
                                        <p:attrNameLst>
                                          <p:attrName>style.visibility</p:attrName>
                                        </p:attrNameLst>
                                      </p:cBhvr>
                                      <p:to>
                                        <p:strVal val="hidden"/>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14"/>
                                        </p:tgtEl>
                                        <p:attrNameLst>
                                          <p:attrName>style.visibility</p:attrName>
                                        </p:attrNameLst>
                                      </p:cBhvr>
                                      <p:to>
                                        <p:strVal val="hidden"/>
                                      </p:to>
                                    </p:set>
                                  </p:childTnLst>
                                </p:cTn>
                              </p:par>
                            </p:childTnLst>
                          </p:cTn>
                        </p:par>
                        <p:par>
                          <p:cTn id="66" fill="hold">
                            <p:stCondLst>
                              <p:cond delay="0"/>
                            </p:stCondLst>
                            <p:childTnLst>
                              <p:par>
                                <p:cTn id="67" presetID="1" presetClass="entr" presetSubtype="0"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18"/>
                                        </p:tgtEl>
                                        <p:attrNameLst>
                                          <p:attrName>style.visibility</p:attrName>
                                        </p:attrNameLst>
                                      </p:cBhvr>
                                      <p:to>
                                        <p:strVal val="hidden"/>
                                      </p:to>
                                    </p:set>
                                  </p:childTnLst>
                                </p:cTn>
                              </p:par>
                            </p:childTnLst>
                          </p:cTn>
                        </p:par>
                        <p:par>
                          <p:cTn id="97" fill="hold">
                            <p:stCondLst>
                              <p:cond delay="0"/>
                            </p:stCondLst>
                            <p:childTnLst>
                              <p:par>
                                <p:cTn id="98" presetID="1" presetClass="entr" presetSubtype="0"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19"/>
                                        </p:tgtEl>
                                        <p:attrNameLst>
                                          <p:attrName>style.visibility</p:attrName>
                                        </p:attrNameLst>
                                      </p:cBhvr>
                                      <p:to>
                                        <p:strVal val="hidden"/>
                                      </p:to>
                                    </p:set>
                                  </p:childTnLst>
                                </p:cTn>
                              </p:par>
                            </p:childTnLst>
                          </p:cTn>
                        </p:par>
                        <p:par>
                          <p:cTn id="104" fill="hold">
                            <p:stCondLst>
                              <p:cond delay="0"/>
                            </p:stCondLst>
                            <p:childTnLst>
                              <p:par>
                                <p:cTn id="105" presetID="1" presetClass="entr" presetSubtype="0" fill="hold" nodeType="afterEffect">
                                  <p:stCondLst>
                                    <p:cond delay="0"/>
                                  </p:stCondLst>
                                  <p:childTnLst>
                                    <p:set>
                                      <p:cBhvr>
                                        <p:cTn id="106" dur="1" fill="hold">
                                          <p:stCondLst>
                                            <p:cond delay="0"/>
                                          </p:stCondLst>
                                        </p:cTn>
                                        <p:tgtEl>
                                          <p:spTgt spid="2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20"/>
                                        </p:tgtEl>
                                        <p:attrNameLst>
                                          <p:attrName>style.visibility</p:attrName>
                                        </p:attrNameLst>
                                      </p:cBhvr>
                                      <p:to>
                                        <p:strVal val="hidden"/>
                                      </p:to>
                                    </p:set>
                                  </p:childTnLst>
                                </p:cTn>
                              </p:par>
                            </p:childTnLst>
                          </p:cTn>
                        </p:par>
                        <p:par>
                          <p:cTn id="111" fill="hold">
                            <p:stCondLst>
                              <p:cond delay="0"/>
                            </p:stCondLst>
                            <p:childTnLst>
                              <p:par>
                                <p:cTn id="112" presetID="1" presetClass="entr" presetSubtype="0" fill="hold" nodeType="afterEffect">
                                  <p:stCondLst>
                                    <p:cond delay="0"/>
                                  </p:stCondLst>
                                  <p:childTnLst>
                                    <p:set>
                                      <p:cBhvr>
                                        <p:cTn id="113" dur="1" fill="hold">
                                          <p:stCondLst>
                                            <p:cond delay="0"/>
                                          </p:stCondLst>
                                        </p:cTn>
                                        <p:tgtEl>
                                          <p:spTgt spid="21"/>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21"/>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animBg="1"/>
      <p:bldP spid="11" grpId="1"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3200400" y="914400"/>
            <a:ext cx="24384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hr-HR" sz="2400" b="1" dirty="0" smtClean="0"/>
              <a:t>Posljednji dan</a:t>
            </a:r>
          </a:p>
        </p:txBody>
      </p:sp>
      <p:sp>
        <p:nvSpPr>
          <p:cNvPr id="8" name="TekstniOkvir 7"/>
          <p:cNvSpPr txBox="1"/>
          <p:nvPr/>
        </p:nvSpPr>
        <p:spPr>
          <a:xfrm>
            <a:off x="457200" y="1981200"/>
            <a:ext cx="4038600" cy="3139321"/>
          </a:xfrm>
          <a:prstGeom prst="rect">
            <a:avLst/>
          </a:prstGeom>
          <a:noFill/>
        </p:spPr>
        <p:txBody>
          <a:bodyPr wrap="square" rtlCol="0">
            <a:spAutoFit/>
          </a:bodyPr>
          <a:lstStyle/>
          <a:p>
            <a:pPr>
              <a:buFont typeface="Arial" pitchFamily="34" charset="0"/>
              <a:buChar char="•"/>
            </a:pPr>
            <a:r>
              <a:rPr lang="hr-HR" dirty="0" smtClean="0"/>
              <a:t>provjera  znanja iz svih  nastavnih predmeta, integrirani  zadaciuz pomoć testa u sustavu Moodle.</a:t>
            </a:r>
          </a:p>
          <a:p>
            <a:pPr>
              <a:buFont typeface="Arial" pitchFamily="34" charset="0"/>
              <a:buChar char="•"/>
            </a:pPr>
            <a:r>
              <a:rPr lang="hr-HR" dirty="0" smtClean="0"/>
              <a:t>postignuti rezultati nešto su  niži od rezultata formativnih provjera provedenih tijekom tjedna</a:t>
            </a:r>
          </a:p>
          <a:p>
            <a:pPr>
              <a:buFont typeface="Arial" pitchFamily="34" charset="0"/>
              <a:buChar char="•"/>
            </a:pPr>
            <a:r>
              <a:rPr lang="hr-HR" dirty="0" smtClean="0"/>
              <a:t>prezentacija tjednog  zadatak: Knjiga o Nacionalnim parkovima u Republici Hrvatskoj koju su učenici Izradilina satu informatike objedinjujući radove grupa nastalih   u GoogleDocsu.</a:t>
            </a:r>
            <a:endParaRPr lang="hr-HR" dirty="0"/>
          </a:p>
        </p:txBody>
      </p:sp>
      <p:pic>
        <p:nvPicPr>
          <p:cNvPr id="9" name="Slika 8" descr="book nas.png"/>
          <p:cNvPicPr>
            <a:picLocks noChangeAspect="1"/>
          </p:cNvPicPr>
          <p:nvPr/>
        </p:nvPicPr>
        <p:blipFill>
          <a:blip r:embed="rId2" cstate="print"/>
          <a:srcRect t="10526"/>
          <a:stretch>
            <a:fillRect/>
          </a:stretch>
        </p:blipFill>
        <p:spPr>
          <a:xfrm>
            <a:off x="4419600" y="2133600"/>
            <a:ext cx="4557432" cy="26670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TotalTime>
  <Words>805</Words>
  <Application>Microsoft Office PowerPoint</Application>
  <PresentationFormat>Prikaz na zaslonu (4:3)</PresentationFormat>
  <Paragraphs>106</Paragraphs>
  <Slides>15</Slides>
  <Notes>0</Notes>
  <HiddenSlides>0</HiddenSlides>
  <MMClips>0</MMClips>
  <ScaleCrop>false</ScaleCrop>
  <HeadingPairs>
    <vt:vector size="4" baseType="variant">
      <vt:variant>
        <vt:lpstr>Tema</vt:lpstr>
      </vt:variant>
      <vt:variant>
        <vt:i4>1</vt:i4>
      </vt:variant>
      <vt:variant>
        <vt:lpstr>Naslovi slajdova</vt:lpstr>
      </vt:variant>
      <vt:variant>
        <vt:i4>15</vt:i4>
      </vt:variant>
    </vt:vector>
  </HeadingPairs>
  <TitlesOfParts>
    <vt:vector size="16" baseType="lpstr">
      <vt:lpstr>Office Theme</vt:lpstr>
      <vt:lpstr> Projekt Tjedan bez knjiga  u e-okruženju </vt:lpstr>
      <vt:lpstr>Slajd 2</vt:lpstr>
      <vt:lpstr>Priprema projekta</vt:lpstr>
      <vt:lpstr>Slajd 4</vt:lpstr>
      <vt:lpstr>Slajd 5</vt:lpstr>
      <vt:lpstr>Slajd 6</vt:lpstr>
      <vt:lpstr>Tijek projekta</vt:lpstr>
      <vt:lpstr>Slajd 8</vt:lpstr>
      <vt:lpstr>Slajd 9</vt:lpstr>
      <vt:lpstr>Slajd 10</vt:lpstr>
      <vt:lpstr>Slajd 11</vt:lpstr>
      <vt:lpstr>Slajd 12</vt:lpstr>
      <vt:lpstr>Slajd 13</vt:lpstr>
      <vt:lpstr>Slajd 14</vt:lpstr>
      <vt:lpstr>Slajd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
  <cp:lastModifiedBy>Dubravka</cp:lastModifiedBy>
  <cp:revision>96</cp:revision>
  <dcterms:created xsi:type="dcterms:W3CDTF">2006-08-16T00:00:00Z</dcterms:created>
  <dcterms:modified xsi:type="dcterms:W3CDTF">2012-10-20T18:17:52Z</dcterms:modified>
</cp:coreProperties>
</file>