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6" r:id="rId4"/>
    <p:sldId id="269" r:id="rId5"/>
    <p:sldId id="270" r:id="rId6"/>
    <p:sldId id="273" r:id="rId7"/>
    <p:sldId id="274" r:id="rId8"/>
    <p:sldId id="276" r:id="rId9"/>
    <p:sldId id="277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10.11.2012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5" y="4464578"/>
            <a:ext cx="3456384" cy="232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PRIKUPLJAJMO KORAKE KOD </a:t>
            </a:r>
            <a:r>
              <a:rPr lang="sl-SI" b="1" smtClean="0"/>
              <a:t>NASTAVE SPORTSKOG </a:t>
            </a:r>
            <a:r>
              <a:rPr lang="sl-SI" b="1" dirty="0" smtClean="0"/>
              <a:t>ODGOJA I OBRAZOVANJA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/>
              <a:t>PEDOMETAR – BROJAČ KORAKA</a:t>
            </a:r>
            <a:endParaRPr lang="sl-S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3" y="5445225"/>
            <a:ext cx="14004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802736" y="6434683"/>
            <a:ext cx="166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Oš  </a:t>
            </a:r>
            <a:r>
              <a:rPr lang="sl-SI" b="1" cap="all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podgorje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084168" y="6434683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DANIJELA LEDINEK</a:t>
            </a:r>
            <a:endParaRPr lang="sl-SI" b="1" cap="all" dirty="0">
              <a:ln w="635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66265" y="6642556"/>
            <a:ext cx="43564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http://www.najboljamamanasvetu.com/wp-content/uploads/2010/12/Zastava-Slovenija.jpg</a:t>
            </a:r>
          </a:p>
        </p:txBody>
      </p:sp>
    </p:spTree>
    <p:extLst>
      <p:ext uri="{BB962C8B-B14F-4D97-AF65-F5344CB8AC3E}">
        <p14:creationId xmlns:p14="http://schemas.microsoft.com/office/powerpoint/2010/main" val="12899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krožen pravokotni oblaček 2"/>
          <p:cNvSpPr/>
          <p:nvPr/>
        </p:nvSpPr>
        <p:spPr>
          <a:xfrm>
            <a:off x="251520" y="908720"/>
            <a:ext cx="3240360" cy="2016224"/>
          </a:xfrm>
          <a:prstGeom prst="wedgeRoundRectCallout">
            <a:avLst>
              <a:gd name="adj1" fmla="val 44742"/>
              <a:gd name="adj2" fmla="val 88461"/>
              <a:gd name="adj3" fmla="val 16667"/>
            </a:avLst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smtClean="0"/>
              <a:t>UČENICIMA PROBUDITI </a:t>
            </a:r>
            <a:r>
              <a:rPr lang="sl-SI" sz="2000" dirty="0" smtClean="0"/>
              <a:t>ŽELJU ZA VIŠE TJELESNE AKTIVNOSTI I ŽELJU ZA AKTIVNIM I ZDRAVIM NAČINOM ŽIVOTA.</a:t>
            </a:r>
            <a:endParaRPr lang="sl-SI" sz="2000" dirty="0"/>
          </a:p>
        </p:txBody>
      </p:sp>
      <p:sp>
        <p:nvSpPr>
          <p:cNvPr id="4" name="Zaokrožen pravokotni oblaček 3"/>
          <p:cNvSpPr/>
          <p:nvPr/>
        </p:nvSpPr>
        <p:spPr>
          <a:xfrm>
            <a:off x="4788024" y="5301208"/>
            <a:ext cx="4176464" cy="1008112"/>
          </a:xfrm>
          <a:prstGeom prst="wedgeRoundRectCallout">
            <a:avLst>
              <a:gd name="adj1" fmla="val -34033"/>
              <a:gd name="adj2" fmla="val -8599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POVEČATI MOTIVACIJU UČENIKA ZA REDOVITE SPORTSKE AKTIVNOSTI.</a:t>
            </a:r>
            <a:endParaRPr lang="sl-SI" sz="2000" dirty="0"/>
          </a:p>
        </p:txBody>
      </p:sp>
      <p:sp>
        <p:nvSpPr>
          <p:cNvPr id="5" name="Zaokrožen pravokotni oblaček 4"/>
          <p:cNvSpPr/>
          <p:nvPr/>
        </p:nvSpPr>
        <p:spPr>
          <a:xfrm>
            <a:off x="264065" y="3163281"/>
            <a:ext cx="2507735" cy="1800199"/>
          </a:xfrm>
          <a:prstGeom prst="wedgeRoundRectCallout">
            <a:avLst>
              <a:gd name="adj1" fmla="val 61633"/>
              <a:gd name="adj2" fmla="val 1299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UZ POMOĆ IKT/PEDOMETRA ČINITI NASTAVU RAZNOLIKIJOM I ZANIMLJIVIJOM.</a:t>
            </a:r>
            <a:endParaRPr lang="sl-SI" sz="2000" dirty="0"/>
          </a:p>
        </p:txBody>
      </p:sp>
      <p:sp>
        <p:nvSpPr>
          <p:cNvPr id="6" name="Zaokrožen pravokotni oblaček 5"/>
          <p:cNvSpPr/>
          <p:nvPr/>
        </p:nvSpPr>
        <p:spPr>
          <a:xfrm>
            <a:off x="264065" y="5301208"/>
            <a:ext cx="4271931" cy="1008112"/>
          </a:xfrm>
          <a:prstGeom prst="wedgeRoundRectCallout">
            <a:avLst>
              <a:gd name="adj1" fmla="val 28639"/>
              <a:gd name="adj2" fmla="val -8663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UZ POMOĆ PEDOMETRA MJERITI BROJNE PARAMETRE I OSMISLITI FUNKCIONIRANJE NAŠEG TJELA.</a:t>
            </a:r>
            <a:endParaRPr lang="sl-SI" sz="2000" dirty="0"/>
          </a:p>
        </p:txBody>
      </p:sp>
      <p:sp>
        <p:nvSpPr>
          <p:cNvPr id="10" name="Elipsa 9"/>
          <p:cNvSpPr/>
          <p:nvPr/>
        </p:nvSpPr>
        <p:spPr>
          <a:xfrm>
            <a:off x="3059832" y="3356992"/>
            <a:ext cx="2952329" cy="172819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</a:t>
            </a:r>
            <a:endParaRPr lang="sl-SI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aokrožen pravokotni oblaček 10"/>
          <p:cNvSpPr/>
          <p:nvPr/>
        </p:nvSpPr>
        <p:spPr>
          <a:xfrm>
            <a:off x="6876256" y="2780928"/>
            <a:ext cx="2088232" cy="2304255"/>
          </a:xfrm>
          <a:prstGeom prst="wedgeRoundRectCallout">
            <a:avLst>
              <a:gd name="adj1" fmla="val -83208"/>
              <a:gd name="adj2" fmla="val 27348"/>
              <a:gd name="adj3" fmla="val 16667"/>
            </a:avLst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BRINITI SE ZA PRIMJERNU PREHRANU NA TEMELJU S PEDOMETROM PRIKUPLJENIH PODATAKA.</a:t>
            </a:r>
            <a:endParaRPr lang="sl-SI" sz="2000" dirty="0"/>
          </a:p>
        </p:txBody>
      </p:sp>
      <p:sp>
        <p:nvSpPr>
          <p:cNvPr id="13" name="Pravokotnik 12"/>
          <p:cNvSpPr/>
          <p:nvPr/>
        </p:nvSpPr>
        <p:spPr>
          <a:xfrm>
            <a:off x="6876256" y="6488668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>
                <a:ln w="6350">
                  <a:noFill/>
                </a:ln>
                <a:solidFill>
                  <a:srgbClr val="FE8637">
                    <a:lumMod val="75000"/>
                  </a:srgb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DANIJELA LEDINEK</a:t>
            </a:r>
          </a:p>
        </p:txBody>
      </p:sp>
      <p:sp>
        <p:nvSpPr>
          <p:cNvPr id="14" name="Zaokrožen pravokotni oblaček 13"/>
          <p:cNvSpPr/>
          <p:nvPr/>
        </p:nvSpPr>
        <p:spPr>
          <a:xfrm>
            <a:off x="3583213" y="1268760"/>
            <a:ext cx="5319775" cy="936104"/>
          </a:xfrm>
          <a:prstGeom prst="wedgeRoundRectCallout">
            <a:avLst>
              <a:gd name="adj1" fmla="val -35480"/>
              <a:gd name="adj2" fmla="val 1679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POMOĆU DIDAKTIČKOG POMAGALA UČENICI SAMI UTVRĐUJU POVOLJNE UČINKE TJELESNIH AKTIVNOSTI NA ZDRAVLJE.</a:t>
            </a:r>
            <a:endParaRPr lang="sl-SI" sz="2000" dirty="0"/>
          </a:p>
        </p:txBody>
      </p:sp>
      <p:sp>
        <p:nvSpPr>
          <p:cNvPr id="2" name="Zaokrožen pravokotni oblaček 1"/>
          <p:cNvSpPr/>
          <p:nvPr/>
        </p:nvSpPr>
        <p:spPr>
          <a:xfrm>
            <a:off x="5436096" y="2492896"/>
            <a:ext cx="1440160" cy="864096"/>
          </a:xfrm>
          <a:prstGeom prst="wedgeRoundRectCallout">
            <a:avLst>
              <a:gd name="adj1" fmla="val -43795"/>
              <a:gd name="adj2" fmla="val 721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PROBUDITI SURADNJU UČENIKA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7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7" y="994695"/>
            <a:ext cx="28384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337498" y="4313750"/>
            <a:ext cx="28384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prstClr val="white"/>
              </a:buClr>
              <a:buSzPct val="100000"/>
              <a:buFont typeface="Symbol" pitchFamily="18" charset="2"/>
              <a:buChar char=""/>
            </a:pPr>
            <a:r>
              <a:rPr lang="sl-SI" sz="800" dirty="0">
                <a:solidFill>
                  <a:srgbClr val="575F6D"/>
                </a:solidFill>
              </a:rPr>
              <a:t>http://www.ostrzisce.si/Galerija/Risbe/star%C5%A1i.jpg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044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947718" y="4122900"/>
            <a:ext cx="19447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http://os3ms.si/images/image/sola123.jpg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23467"/>
            <a:ext cx="3274074" cy="211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2699792" y="4015178"/>
            <a:ext cx="33843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http://194.249.126.2/joomla/images/stories/setup/slike%20jaka/sport.JPG</a:t>
            </a:r>
          </a:p>
        </p:txBody>
      </p:sp>
      <p:sp>
        <p:nvSpPr>
          <p:cNvPr id="13" name="Dvosmerna vodoravna puščica 12"/>
          <p:cNvSpPr/>
          <p:nvPr/>
        </p:nvSpPr>
        <p:spPr>
          <a:xfrm>
            <a:off x="2913348" y="2661570"/>
            <a:ext cx="2088232" cy="839438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RODITELJI</a:t>
            </a:r>
            <a:endParaRPr lang="sl-SI" sz="2000" b="1" dirty="0"/>
          </a:p>
        </p:txBody>
      </p:sp>
      <p:sp>
        <p:nvSpPr>
          <p:cNvPr id="20" name="Dvosmerna vodoravna puščica 19"/>
          <p:cNvSpPr/>
          <p:nvPr/>
        </p:nvSpPr>
        <p:spPr>
          <a:xfrm rot="19123704">
            <a:off x="5718374" y="4682925"/>
            <a:ext cx="1885989" cy="859386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ŠKOLA</a:t>
            </a:r>
            <a:endParaRPr lang="sl-SI" sz="2000" b="1" dirty="0"/>
          </a:p>
        </p:txBody>
      </p:sp>
      <p:sp>
        <p:nvSpPr>
          <p:cNvPr id="21" name="Dvosmerna vodoravna puščica 20"/>
          <p:cNvSpPr/>
          <p:nvPr/>
        </p:nvSpPr>
        <p:spPr>
          <a:xfrm rot="2340397">
            <a:off x="1150019" y="4693576"/>
            <a:ext cx="2011850" cy="1129076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SPORTSKI PEDAGOZI</a:t>
            </a:r>
            <a:endParaRPr lang="sl-SI" sz="2000" b="1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79513" y="260648"/>
            <a:ext cx="8784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ZNAČAJNE ULOGE U RIJEŠAVANJU NEBROJNIH PITANJA</a:t>
            </a:r>
            <a:endParaRPr lang="sl-SI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sp>
        <p:nvSpPr>
          <p:cNvPr id="18" name="Pravokotnik 17"/>
          <p:cNvSpPr/>
          <p:nvPr/>
        </p:nvSpPr>
        <p:spPr>
          <a:xfrm>
            <a:off x="6743626" y="6406519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>
                <a:ln w="6350">
                  <a:noFill/>
                </a:ln>
                <a:solidFill>
                  <a:srgbClr val="FE8637">
                    <a:lumMod val="75000"/>
                  </a:srgb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DANIJELA LEDINEK</a:t>
            </a:r>
          </a:p>
        </p:txBody>
      </p:sp>
      <p:sp>
        <p:nvSpPr>
          <p:cNvPr id="3" name="Oblak 2"/>
          <p:cNvSpPr/>
          <p:nvPr/>
        </p:nvSpPr>
        <p:spPr>
          <a:xfrm>
            <a:off x="3175948" y="1196752"/>
            <a:ext cx="2620188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UZORCI PONAŠANJA</a:t>
            </a:r>
            <a:endParaRPr lang="sl-SI" sz="2000" b="1" dirty="0"/>
          </a:p>
        </p:txBody>
      </p:sp>
      <p:sp>
        <p:nvSpPr>
          <p:cNvPr id="4" name="Oblak 3"/>
          <p:cNvSpPr/>
          <p:nvPr/>
        </p:nvSpPr>
        <p:spPr>
          <a:xfrm>
            <a:off x="827584" y="6011392"/>
            <a:ext cx="6667097" cy="6370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REDOVITA  TJELESNA  AKTIVNOST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40519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PEDOMETAR/BROJAČ KORAKA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76656" y="2492896"/>
            <a:ext cx="3822192" cy="824980"/>
          </a:xfrm>
        </p:spPr>
        <p:txBody>
          <a:bodyPr>
            <a:normAutofit fontScale="40000" lnSpcReduction="20000"/>
          </a:bodyPr>
          <a:lstStyle/>
          <a:p>
            <a:endParaRPr lang="sl-SI" dirty="0" smtClean="0"/>
          </a:p>
          <a:p>
            <a:r>
              <a:rPr lang="sl-SI" sz="5100" b="1" dirty="0" smtClean="0"/>
              <a:t>Pedometar </a:t>
            </a:r>
            <a:r>
              <a:rPr lang="sl-SI" sz="5100" b="1" dirty="0"/>
              <a:t>OMRON, </a:t>
            </a:r>
            <a:endParaRPr lang="sl-SI" sz="5100" b="1" dirty="0" smtClean="0"/>
          </a:p>
          <a:p>
            <a:r>
              <a:rPr lang="sl-SI" sz="5100" b="1" dirty="0" smtClean="0"/>
              <a:t>Walking </a:t>
            </a:r>
            <a:r>
              <a:rPr lang="sl-SI" sz="5100" b="1" dirty="0"/>
              <a:t>style One</a:t>
            </a:r>
          </a:p>
          <a:p>
            <a:endParaRPr lang="sl-SI" dirty="0"/>
          </a:p>
        </p:txBody>
      </p:sp>
      <p:pic>
        <p:nvPicPr>
          <p:cNvPr id="9" name="Ograda vsebine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1" y="3356992"/>
            <a:ext cx="1632773" cy="2592288"/>
          </a:xfrm>
        </p:spPr>
      </p:pic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1" dirty="0" smtClean="0"/>
              <a:t>Pametni telefon in besplatne aplikacije pedometra</a:t>
            </a:r>
            <a:endParaRPr lang="sl-SI" b="1" dirty="0"/>
          </a:p>
        </p:txBody>
      </p:sp>
      <p:pic>
        <p:nvPicPr>
          <p:cNvPr id="8" name="Ograda vsebine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66" y="3356993"/>
            <a:ext cx="1641650" cy="259228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19050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444208" y="6381328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>
                <a:ln w="6350">
                  <a:noFill/>
                </a:ln>
                <a:solidFill>
                  <a:srgbClr val="FE8637">
                    <a:lumMod val="75000"/>
                  </a:srgb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DANIJELA LEDINEK</a:t>
            </a:r>
          </a:p>
        </p:txBody>
      </p:sp>
    </p:spTree>
    <p:extLst>
      <p:ext uri="{BB962C8B-B14F-4D97-AF65-F5344CB8AC3E}">
        <p14:creationId xmlns:p14="http://schemas.microsoft.com/office/powerpoint/2010/main" val="39275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uščica dol 15"/>
          <p:cNvSpPr/>
          <p:nvPr/>
        </p:nvSpPr>
        <p:spPr>
          <a:xfrm>
            <a:off x="467544" y="980728"/>
            <a:ext cx="2952328" cy="196889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PROBUDI INTERES I MOTIVACIJO UČENIKA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sl-SI" dirty="0" smtClean="0"/>
              <a:t>PEDOMETAR KAO DIDAKTIČKO POMAGALO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458637"/>
            <a:ext cx="1728192" cy="17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00378" y="294962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DOBRO MOTIVACIJSKO ORUĐE</a:t>
            </a:r>
            <a:endParaRPr lang="sl-SI" sz="20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788024" y="318103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BROJI  IZVEDENE KORAKE I KILOMETRE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580112" y="39330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BROJI POTROŠENE KALORIJE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364088" y="46531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PRIKAZUJE UDALJENOST , MJERI VREME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788024" y="55892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SADRŽI BROJILO ANAEROBNIH KORAKA</a:t>
            </a:r>
            <a:endParaRPr lang="sl-SI" b="1" dirty="0"/>
          </a:p>
        </p:txBody>
      </p:sp>
      <p:sp>
        <p:nvSpPr>
          <p:cNvPr id="10" name="Pravokotnik 9"/>
          <p:cNvSpPr/>
          <p:nvPr/>
        </p:nvSpPr>
        <p:spPr>
          <a:xfrm>
            <a:off x="6268596" y="6381328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>
                <a:ln w="6350">
                  <a:noFill/>
                </a:ln>
                <a:solidFill>
                  <a:srgbClr val="FE8637">
                    <a:lumMod val="75000"/>
                  </a:srgb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DANIJELA LEDINEK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271196" y="619666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PRIHVATLJIV U POGLEDU NA TROŠAK</a:t>
            </a:r>
            <a:endParaRPr lang="sl-SI" b="1" dirty="0"/>
          </a:p>
        </p:txBody>
      </p:sp>
      <p:sp>
        <p:nvSpPr>
          <p:cNvPr id="13" name="Puščica dol 12"/>
          <p:cNvSpPr/>
          <p:nvPr/>
        </p:nvSpPr>
        <p:spPr>
          <a:xfrm>
            <a:off x="5604372" y="1124745"/>
            <a:ext cx="3144092" cy="2056294"/>
          </a:xfrm>
          <a:prstGeom prst="downArrow">
            <a:avLst>
              <a:gd name="adj1" fmla="val 50000"/>
              <a:gd name="adj2" fmla="val 507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dirty="0" smtClean="0"/>
              <a:t>MALA, LAGANA</a:t>
            </a:r>
          </a:p>
          <a:p>
            <a:pPr algn="ctr"/>
            <a:r>
              <a:rPr lang="sl-SI" dirty="0"/>
              <a:t> </a:t>
            </a:r>
            <a:r>
              <a:rPr lang="sl-SI" dirty="0" smtClean="0"/>
              <a:t>I </a:t>
            </a:r>
            <a:endParaRPr lang="sl-SI" dirty="0"/>
          </a:p>
          <a:p>
            <a:pPr algn="ctr"/>
            <a:r>
              <a:rPr lang="sl-SI" dirty="0" smtClean="0"/>
              <a:t>JEDNOSTAVA</a:t>
            </a:r>
          </a:p>
          <a:p>
            <a:pPr algn="ctr"/>
            <a:r>
              <a:rPr lang="sl-SI" dirty="0" smtClean="0"/>
              <a:t>NAPRAVA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277919" y="5450739"/>
            <a:ext cx="400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KORISNIKA NE OMETA U OBAVLJANJU SVAKODNEVNIH RADOVA</a:t>
            </a:r>
            <a:endParaRPr lang="sl-SI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200378" y="354260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MOGUČA JE INDIVIDUALIZACIJA I DIFERENCIACIJA</a:t>
            </a:r>
            <a:endParaRPr lang="sl-SI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239148" y="4359348"/>
            <a:ext cx="3684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SADRŽAJE SPORTSKOG ODGOJA MOŽE SE POVEZATI SA SADRŽAJIMA DRUGIH PREDMETA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6316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UVOĐENJE TEHNOLOGIJE U NASTAVU SPORTSKOG OBRAZOVANJA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 smtClean="0"/>
              <a:t>TREČE  ODGOJNO – OBRAZOVANO RAZDOBLJE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77332" y="2492896"/>
            <a:ext cx="3820055" cy="3633267"/>
          </a:xfrm>
        </p:spPr>
        <p:txBody>
          <a:bodyPr/>
          <a:lstStyle/>
          <a:p>
            <a:r>
              <a:rPr lang="sl-SI" dirty="0" smtClean="0"/>
              <a:t>Motivacija za pojačanu telesno aktivnost</a:t>
            </a:r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008" y="2564904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 smtClean="0"/>
              <a:t>DRUGO ODGOJNO – OBRAZOVANO RAZDOBLJE</a:t>
            </a:r>
            <a:endParaRPr lang="sl-SI" b="1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3140968"/>
            <a:ext cx="3822192" cy="2985195"/>
          </a:xfrm>
        </p:spPr>
        <p:txBody>
          <a:bodyPr/>
          <a:lstStyle/>
          <a:p>
            <a:r>
              <a:rPr lang="sl-SI" dirty="0" smtClean="0"/>
              <a:t>Razvijanje percepcije i potrošnja kalorija</a:t>
            </a:r>
            <a:endParaRPr lang="sl-SI" dirty="0"/>
          </a:p>
        </p:txBody>
      </p:sp>
      <p:pic>
        <p:nvPicPr>
          <p:cNvPr id="8" name="Ograda vseb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8614"/>
            <a:ext cx="3822700" cy="1935241"/>
          </a:xfrm>
          <a:prstGeom prst="rect">
            <a:avLst/>
          </a:prstGeom>
        </p:spPr>
      </p:pic>
      <p:pic>
        <p:nvPicPr>
          <p:cNvPr id="12" name="Ograda vseb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43142"/>
            <a:ext cx="3596217" cy="2697163"/>
          </a:xfrm>
          <a:prstGeom prst="rect">
            <a:avLst/>
          </a:prstGeom>
        </p:spPr>
      </p:pic>
      <p:pic>
        <p:nvPicPr>
          <p:cNvPr id="9" name="Ograda vseb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0344"/>
            <a:ext cx="2016224" cy="2697163"/>
          </a:xfrm>
          <a:prstGeom prst="rect">
            <a:avLst/>
          </a:prstGeom>
        </p:spPr>
      </p:pic>
      <p:pic>
        <p:nvPicPr>
          <p:cNvPr id="13" name="Ograda vseb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42142"/>
            <a:ext cx="3675518" cy="2697162"/>
          </a:xfrm>
          <a:prstGeom prst="rect">
            <a:avLst/>
          </a:prstGeom>
        </p:spPr>
      </p:pic>
      <p:pic>
        <p:nvPicPr>
          <p:cNvPr id="10" name="Ograda vseb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49511"/>
            <a:ext cx="2022872" cy="2697163"/>
          </a:xfrm>
          <a:prstGeom prst="rect">
            <a:avLst/>
          </a:prstGeom>
        </p:spPr>
      </p:pic>
      <p:pic>
        <p:nvPicPr>
          <p:cNvPr id="15" name="Ograda vseb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8569" y="3739617"/>
            <a:ext cx="3444445" cy="2193237"/>
          </a:xfrm>
          <a:prstGeom prst="rect">
            <a:avLst/>
          </a:prstGeom>
        </p:spPr>
      </p:pic>
      <p:pic>
        <p:nvPicPr>
          <p:cNvPr id="14" name="Ograda vseb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9377" y="3744660"/>
            <a:ext cx="3444447" cy="2182653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6532775" y="6488668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>
                <a:ln w="6350">
                  <a:noFill/>
                </a:ln>
                <a:solidFill>
                  <a:srgbClr val="FE8637">
                    <a:lumMod val="75000"/>
                  </a:srgb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DANIJELA LEDINEK</a:t>
            </a:r>
          </a:p>
        </p:txBody>
      </p:sp>
    </p:spTree>
    <p:extLst>
      <p:ext uri="{BB962C8B-B14F-4D97-AF65-F5344CB8AC3E}">
        <p14:creationId xmlns:p14="http://schemas.microsoft.com/office/powerpoint/2010/main" val="1955823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UVOĐENJE TEHNOLOGIJE U NASTAVU SPORTSKOG OBRAZOVANJA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82232" cy="639762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 smtClean="0"/>
              <a:t>MOTIVACIJA ZA POJAČANU TJELESNO AKTIVNOST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23528" y="2564904"/>
            <a:ext cx="4248472" cy="39604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7., 8. i 9. razred,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određena sportska aktivnost,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skupinski rad – takmičenje,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pojačati dinamiku rukometne igre,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pojačati intenzitet igre,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pobjeda nije vezana sa brojem pogodaka,  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pojačati vlastitu tjelesnu aktivnost,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individualni i kritički pristop analizi,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produbljivanje znanja o napravama IKT,.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008" y="2564904"/>
            <a:ext cx="4248472" cy="639762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 smtClean="0"/>
              <a:t>RAZVIJANJE PERCEPCIJE I POTROŠNJA KALORIJA</a:t>
            </a:r>
            <a:endParaRPr lang="sl-SI" b="1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499992" y="3284984"/>
            <a:ext cx="4392487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4.,5. i 6. razred,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prognoziranje udaljenosti,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brojenje potrošenih kalorija,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računanje vremena vježbanja, da bi potrošili kalorije iz izabranih namirnica (matematika),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priprema zdravog obroka (domaćinstvo).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6660232" y="6477184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>
                <a:ln w="6350">
                  <a:noFill/>
                </a:ln>
                <a:solidFill>
                  <a:srgbClr val="FE8637">
                    <a:lumMod val="75000"/>
                  </a:srgb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DANIJELA LEDINEK</a:t>
            </a:r>
          </a:p>
        </p:txBody>
      </p:sp>
    </p:spTree>
    <p:extLst>
      <p:ext uri="{BB962C8B-B14F-4D97-AF65-F5344CB8AC3E}">
        <p14:creationId xmlns:p14="http://schemas.microsoft.com/office/powerpoint/2010/main" val="40749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569371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l-SI" sz="2200" dirty="0" smtClean="0">
                <a:solidFill>
                  <a:schemeClr val="tx1"/>
                </a:solidFill>
              </a:rPr>
              <a:t>PRIMJENA IKT ČINI NASTAVU RAZNOLIKIJOM I ZANIMLJIVIJOM.</a:t>
            </a:r>
          </a:p>
          <a:p>
            <a:pPr marL="0" indent="0">
              <a:buNone/>
            </a:pPr>
            <a:endParaRPr lang="sl-SI" sz="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200" dirty="0" smtClean="0">
                <a:solidFill>
                  <a:schemeClr val="tx1"/>
                </a:solidFill>
              </a:rPr>
              <a:t>PRAKTIČNE AKTIVNOSTI DOBIVAJU UZ IKT ŠIRI SMISAO - UČENICI SE SUSREČU S NOVIM SREDSTVIMA, KOJA POSTIČU ŽELJU ZA INTENZIVNIJOM TJELESNOM AKTIVNOŠĆU.</a:t>
            </a:r>
          </a:p>
          <a:p>
            <a:pPr marL="0" indent="0">
              <a:buNone/>
            </a:pPr>
            <a:endParaRPr lang="sl-SI" sz="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200" dirty="0" smtClean="0">
                <a:solidFill>
                  <a:schemeClr val="tx1"/>
                </a:solidFill>
              </a:rPr>
              <a:t>IKT U NASTAVI SPORTSKOG ODGOJA I OBRAZOVANJA JE NEOBHODNA.</a:t>
            </a:r>
          </a:p>
          <a:p>
            <a:pPr>
              <a:buFont typeface="Arial" pitchFamily="34" charset="0"/>
              <a:buChar char="•"/>
            </a:pPr>
            <a:endParaRPr lang="sl-SI" sz="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200" dirty="0" smtClean="0">
                <a:solidFill>
                  <a:schemeClr val="tx1"/>
                </a:solidFill>
              </a:rPr>
              <a:t>PEDOMETAR JE DOBRO MOTIVACIJSKO SREDSTVO KOD BROJNIH I RAZLIČITIH SADRŽAJA SPORTSKOG ODGOJA I OBRAZOVANJA.</a:t>
            </a:r>
          </a:p>
          <a:p>
            <a:pPr>
              <a:buFont typeface="Arial" pitchFamily="34" charset="0"/>
              <a:buChar char="•"/>
            </a:pPr>
            <a:endParaRPr lang="sl-SI" sz="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200" dirty="0" smtClean="0">
                <a:solidFill>
                  <a:schemeClr val="tx1"/>
                </a:solidFill>
              </a:rPr>
              <a:t>PEDOMETAR ČINI SPORTSKU NASTAVU RAZNOVRSNIJOM.</a:t>
            </a:r>
          </a:p>
          <a:p>
            <a:pPr>
              <a:buFont typeface="Arial" pitchFamily="34" charset="0"/>
              <a:buChar char="•"/>
            </a:pPr>
            <a:endParaRPr lang="sl-SI" sz="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200" dirty="0" smtClean="0">
                <a:solidFill>
                  <a:schemeClr val="tx1"/>
                </a:solidFill>
              </a:rPr>
              <a:t>POMOĆU PEDOMETRA MOŽEMO SE POBRINUTI ZA SVOJE ZDRAVLJE.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ZAKLJUČAK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588224" y="6309320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>
                <a:ln w="6350">
                  <a:noFill/>
                </a:ln>
                <a:solidFill>
                  <a:srgbClr val="FE8637">
                    <a:lumMod val="75000"/>
                  </a:srgb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DANIJELA LEDINEK</a:t>
            </a:r>
          </a:p>
        </p:txBody>
      </p:sp>
    </p:spTree>
    <p:extLst>
      <p:ext uri="{BB962C8B-B14F-4D97-AF65-F5344CB8AC3E}">
        <p14:creationId xmlns:p14="http://schemas.microsoft.com/office/powerpoint/2010/main" val="11023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ZAKLJUČAK</a:t>
            </a:r>
            <a:endParaRPr lang="sl-SI" dirty="0"/>
          </a:p>
        </p:txBody>
      </p:sp>
      <p:sp>
        <p:nvSpPr>
          <p:cNvPr id="3" name="Zaobljeni pravokotnik 2"/>
          <p:cNvSpPr/>
          <p:nvPr/>
        </p:nvSpPr>
        <p:spPr>
          <a:xfrm>
            <a:off x="251520" y="2420888"/>
            <a:ext cx="871296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„GIBANJE ČOVJEČJA JE PREVLADUJUĆA DJELATNOST VEČ OD PRVIH DANA ŽIVOTA I IZRAŽAJ ZADOVOLJSTVA, SLOBODE, IGRE I STVARALAŠTVA. GIBANJE JE I ZNAČAJNO SREDSTVO ODGOJA, SAMOPOTVRĐIVANJA I SAMOOSTVARIVANJA.“ </a:t>
            </a:r>
          </a:p>
          <a:p>
            <a:pPr algn="ctr"/>
            <a:r>
              <a:rPr lang="sl-SI" sz="2400" dirty="0" smtClean="0"/>
              <a:t>(Zurc J.)</a:t>
            </a:r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6660232" y="6165304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b="1" cap="all" dirty="0">
                <a:ln w="6350">
                  <a:noFill/>
                </a:ln>
                <a:solidFill>
                  <a:srgbClr val="FE8637">
                    <a:lumMod val="75000"/>
                  </a:srgb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DANIJELA LEDINEK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251520" y="4869160"/>
            <a:ext cx="87129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UZ POMOČ IKT,   BIT ČE NAM  U ODGOJU I OBRAZOVANJU DJECE/MLADEŽI, LAKŠE.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42704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1098</TotalTime>
  <Words>463</Words>
  <Application>Microsoft Office PowerPoint</Application>
  <PresentationFormat>Diaprojekcija na zaslonu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Valovita</vt:lpstr>
      <vt:lpstr>PRIKUPLJAJMO KORAKE KOD NASTAVE SPORTSKOG ODGOJA I OBRAZOVANJA</vt:lpstr>
      <vt:lpstr>PowerPointova predstavitev</vt:lpstr>
      <vt:lpstr>PowerPointova predstavitev</vt:lpstr>
      <vt:lpstr>PEDOMETAR/BROJAČ KORAKA</vt:lpstr>
      <vt:lpstr>PEDOMETAR KAO DIDAKTIČKO POMAGALO</vt:lpstr>
      <vt:lpstr>UVOĐENJE TEHNOLOGIJE U NASTAVU SPORTSKOG OBRAZOVANJA</vt:lpstr>
      <vt:lpstr>UVOĐENJE TEHNOLOGIJE U NASTAVU SPORTSKOG OBRAZOVANJA</vt:lpstr>
      <vt:lpstr>ZAKLJUČAK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PRIKUPLJAJMO KORAKE KOD NASTAVE SPOSRTSKOG ODGOJA I OBRAZOVANJA</dc:title>
  <dc:creator>Administrator</dc:creator>
  <cp:lastModifiedBy>Administrator</cp:lastModifiedBy>
  <cp:revision>45</cp:revision>
  <dcterms:created xsi:type="dcterms:W3CDTF">2012-10-21T15:11:29Z</dcterms:created>
  <dcterms:modified xsi:type="dcterms:W3CDTF">2012-11-10T20:07:48Z</dcterms:modified>
</cp:coreProperties>
</file>