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9" r:id="rId7"/>
    <p:sldId id="261" r:id="rId8"/>
    <p:sldId id="262" r:id="rId9"/>
    <p:sldId id="264" r:id="rId10"/>
    <p:sldId id="265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29033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61441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57521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20817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48695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96708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32152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1277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1647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6440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7946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A3997-23E4-4FB9-9EC1-B4DE4B8D0A83}" type="datetimeFigureOut">
              <a:rPr lang="hr-HR" smtClean="0"/>
              <a:pPr/>
              <a:t>19.10.2012.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47DB-E493-4381-850D-D11768ACC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5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udruga-zvono.weebl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druga-zvono@net.hr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druga-zvono.weebly.com/" TargetMode="External"/><Relationship Id="rId5" Type="http://schemas.openxmlformats.org/officeDocument/2006/relationships/hyperlink" Target="mailto:udruga-zvono@net.hr" TargetMode="Externa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carnet.hr/course/view.php?id=1459" TargetMode="External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druga-zvono.weebly.com/" TargetMode="External"/><Relationship Id="rId5" Type="http://schemas.openxmlformats.org/officeDocument/2006/relationships/hyperlink" Target="mailto:udruga-zvono@net.hr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druga-zvono.weebly.com/" TargetMode="External"/><Relationship Id="rId5" Type="http://schemas.openxmlformats.org/officeDocument/2006/relationships/hyperlink" Target="mailto:udruga-zvono@net.hr" TargetMode="Externa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learningpapers.eu/en/elearning_papers" TargetMode="External"/><Relationship Id="rId3" Type="http://schemas.microsoft.com/office/2007/relationships/hdphoto" Target="../media/hdphoto1.wdp"/><Relationship Id="rId7" Type="http://schemas.openxmlformats.org/officeDocument/2006/relationships/hyperlink" Target="http://www.udruga-zvono.weebly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druga-zvono@net.hr" TargetMode="External"/><Relationship Id="rId5" Type="http://schemas.openxmlformats.org/officeDocument/2006/relationships/image" Target="../media/image3.gif"/><Relationship Id="rId10" Type="http://schemas.openxmlformats.org/officeDocument/2006/relationships/image" Target="../media/image15.png"/><Relationship Id="rId4" Type="http://schemas.openxmlformats.org/officeDocument/2006/relationships/image" Target="../media/image2.wmf"/><Relationship Id="rId9" Type="http://schemas.openxmlformats.org/officeDocument/2006/relationships/hyperlink" Target="http://elearningeuropa.info/en/article/Training-Teachers-to-Use-Web-2.0-Tools?paper=12094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udruga-zvono.weebly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druga-zvono@net.hr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udruga-zvono.weebly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druga-zvono@net.hr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zredna-nastava.net/forum/" TargetMode="External"/><Relationship Id="rId3" Type="http://schemas.microsoft.com/office/2007/relationships/hdphoto" Target="../media/hdphoto1.wdp"/><Relationship Id="rId7" Type="http://schemas.openxmlformats.org/officeDocument/2006/relationships/hyperlink" Target="http://www.udruga-zvono.weebly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druga-zvono@net.hr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gif"/><Relationship Id="rId10" Type="http://schemas.openxmlformats.org/officeDocument/2006/relationships/image" Target="../media/image5.png"/><Relationship Id="rId4" Type="http://schemas.openxmlformats.org/officeDocument/2006/relationships/image" Target="../media/image2.wmf"/><Relationship Id="rId9" Type="http://schemas.openxmlformats.org/officeDocument/2006/relationships/hyperlink" Target="http://www.razredna-nastava.ne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web20urn/" TargetMode="External"/><Relationship Id="rId3" Type="http://schemas.microsoft.com/office/2007/relationships/hdphoto" Target="../media/hdphoto1.wdp"/><Relationship Id="rId7" Type="http://schemas.openxmlformats.org/officeDocument/2006/relationships/hyperlink" Target="http://www.udruga-zvono.weebly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druga-zvono@net.hr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groups/web2.0uRN/" TargetMode="External"/><Relationship Id="rId3" Type="http://schemas.microsoft.com/office/2007/relationships/hdphoto" Target="../media/hdphoto1.wdp"/><Relationship Id="rId7" Type="http://schemas.openxmlformats.org/officeDocument/2006/relationships/hyperlink" Target="http://www.udruga-zvono.weebly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druga-zvono@net.hr" TargetMode="External"/><Relationship Id="rId5" Type="http://schemas.openxmlformats.org/officeDocument/2006/relationships/image" Target="../media/image3.gif"/><Relationship Id="rId10" Type="http://schemas.openxmlformats.org/officeDocument/2006/relationships/image" Target="../media/image9.png"/><Relationship Id="rId4" Type="http://schemas.openxmlformats.org/officeDocument/2006/relationships/image" Target="../media/image2.wm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udruga-zvono.weebly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druga-zvono@net.hr" TargetMode="External"/><Relationship Id="rId5" Type="http://schemas.openxmlformats.org/officeDocument/2006/relationships/image" Target="../media/image2.wm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carnet.hr/course/view.php?id=1207" TargetMode="External"/><Relationship Id="rId3" Type="http://schemas.microsoft.com/office/2007/relationships/hdphoto" Target="../media/hdphoto1.wdp"/><Relationship Id="rId7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druga-zvono.weebly.com/" TargetMode="External"/><Relationship Id="rId5" Type="http://schemas.openxmlformats.org/officeDocument/2006/relationships/hyperlink" Target="mailto:udruga-zvono@net.hr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druga-zvono.weebly.com/" TargetMode="External"/><Relationship Id="rId5" Type="http://schemas.openxmlformats.org/officeDocument/2006/relationships/hyperlink" Target="mailto:udruga-zvono@net.hr" TargetMode="Externa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45" y="545291"/>
            <a:ext cx="5476395" cy="51631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286116" y="5072074"/>
            <a:ext cx="5702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Sandra Vuk, OŠ Augusta Šenoe, Zagreb</a:t>
            </a:r>
          </a:p>
          <a:p>
            <a:r>
              <a:rPr lang="hr-HR" b="1" dirty="0" smtClean="0"/>
              <a:t>Dubravka Petković, OŠ Fažana, Fažana</a:t>
            </a:r>
          </a:p>
          <a:p>
            <a:r>
              <a:rPr lang="hr-HR" b="1" dirty="0" err="1" smtClean="0"/>
              <a:t>Višnjica</a:t>
            </a:r>
            <a:r>
              <a:rPr lang="hr-HR" b="1" dirty="0" smtClean="0"/>
              <a:t> </a:t>
            </a:r>
            <a:r>
              <a:rPr lang="hr-HR" b="1" dirty="0" err="1" smtClean="0"/>
              <a:t>Šestak</a:t>
            </a:r>
            <a:r>
              <a:rPr lang="hr-HR" b="1" dirty="0" smtClean="0"/>
              <a:t>, OŠ „Prof. Blaž Mađer”, Novigrad Podravski</a:t>
            </a:r>
            <a:endParaRPr lang="hr-HR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405671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0558" y="2852936"/>
            <a:ext cx="90967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Edukacija učitelja u korištenju web 2.0 alata</a:t>
            </a:r>
          </a:p>
        </p:txBody>
      </p:sp>
    </p:spTree>
    <p:extLst>
      <p:ext uri="{BB962C8B-B14F-4D97-AF65-F5344CB8AC3E}">
        <p14:creationId xmlns:p14="http://schemas.microsoft.com/office/powerpoint/2010/main" val="2796681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6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6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704850"/>
            <a:ext cx="5907087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Slika 12" descr="Alat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70556" y="1412776"/>
            <a:ext cx="5805900" cy="3528392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107504" y="1268760"/>
            <a:ext cx="2763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Ciljevi radionice:</a:t>
            </a:r>
          </a:p>
          <a:p>
            <a:endParaRPr lang="hr-HR" sz="2400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upoznati web 2.0 alate koje mogu koristiti u svom radu i samostalnom radu učenika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steći  znanja i vještine za izradu vlastitih nastavnih materijala pomoću web 2.0 alata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17014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6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6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704850"/>
            <a:ext cx="5907087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zervirano mjesto sadržaja 4" descr="Izrezak1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1340768"/>
            <a:ext cx="5332311" cy="388843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niOkvir 11"/>
          <p:cNvSpPr txBox="1"/>
          <p:nvPr/>
        </p:nvSpPr>
        <p:spPr>
          <a:xfrm>
            <a:off x="251520" y="1271657"/>
            <a:ext cx="2952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Ciljevi radionice:</a:t>
            </a:r>
          </a:p>
          <a:p>
            <a:endParaRPr lang="hr-HR" sz="2400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upoznati mogućnosti alata: MS Worda, MS Publishera, MS Picture Menagera, MS Movie Makera, Photo Scape-a, Audacity i dr.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steći  znanja i vještina za izradu vlastitih nastavnih materijala i korištenje u nastavnom procesu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24141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6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6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45290"/>
            <a:ext cx="5904656" cy="5450241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493577" y="620688"/>
            <a:ext cx="3486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na kraju…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71600" y="1582340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Neformalan, društven i suvremen pristup edukaciji hrvatskih učitelja – kao i učitelja iz regije – putem  interaktivnih medija pokazao se  dobrim, referentnim  načinom edukacije, primjerenim za izvođenje praktičnih produkata i implementaciju u nastavni proces. </a:t>
            </a:r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/>
              <a:t>Korištenjem </a:t>
            </a:r>
            <a:r>
              <a:rPr lang="vi-VN" dirty="0"/>
              <a:t>Web 2.0 alata potiče se:interaktivni rad, individualiziran i/ili skupni pristup alatu, jednostavan način korištenja alata: po uzoru na učitelja i učenik postaje aktivan sudionik i kreator sadržaja</a:t>
            </a:r>
            <a:r>
              <a:rPr lang="vi-VN" dirty="0" smtClean="0"/>
              <a:t>.</a:t>
            </a:r>
            <a:endParaRPr lang="hr-HR" dirty="0" smtClean="0">
              <a:latin typeface="Calibri" pitchFamily="34" charset="0"/>
            </a:endParaRPr>
          </a:p>
          <a:p>
            <a:endParaRPr lang="vi-VN" dirty="0"/>
          </a:p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Osim toga polaznik stječe osjećaj samopouzdanja i kompetentnosti za suvremeni pristupom nastavi u zajednici škole i  okoline (društva) učitelj postaje prihvaćen, prepoznat i imenovan inovatorom, učitelji s ponosom pokazuju svoj rad, a njihovi razredi postaju otvoreni, učitelj je motiviran nastaviti samoobrazovanje</a:t>
            </a:r>
          </a:p>
        </p:txBody>
      </p:sp>
    </p:spTree>
    <p:extLst>
      <p:ext uri="{BB962C8B-B14F-4D97-AF65-F5344CB8AC3E}">
        <p14:creationId xmlns:p14="http://schemas.microsoft.com/office/powerpoint/2010/main" val="446873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28604"/>
            <a:ext cx="5904656" cy="55669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259632" y="126876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Više o edukaciji hrvatskih učitelja autorice su objavile u članku </a:t>
            </a:r>
            <a:r>
              <a:rPr lang="en-US" dirty="0"/>
              <a:t>Creative Classrooms and 21st Century Teachers </a:t>
            </a:r>
            <a:endParaRPr lang="hr-HR" dirty="0" smtClean="0"/>
          </a:p>
          <a:p>
            <a:r>
              <a:rPr lang="hr-HR" dirty="0">
                <a:hlinkClick r:id="rId8"/>
              </a:rPr>
              <a:t>http://</a:t>
            </a:r>
            <a:r>
              <a:rPr lang="hr-HR" dirty="0" smtClean="0">
                <a:hlinkClick r:id="rId8"/>
              </a:rPr>
              <a:t>elearningpapers.eu/en/elearning_papers</a:t>
            </a:r>
            <a:r>
              <a:rPr lang="hr-HR" dirty="0" smtClean="0"/>
              <a:t> </a:t>
            </a:r>
          </a:p>
          <a:p>
            <a:r>
              <a:rPr lang="hr-HR" dirty="0" smtClean="0"/>
              <a:t>listopad 2012. s nazivom </a:t>
            </a:r>
          </a:p>
          <a:p>
            <a:endParaRPr lang="hr-HR" dirty="0"/>
          </a:p>
          <a:p>
            <a:r>
              <a:rPr lang="en-US" dirty="0">
                <a:hlinkClick r:id="rId9"/>
              </a:rPr>
              <a:t>Training Teachers to Use Web 2.0 </a:t>
            </a:r>
            <a:r>
              <a:rPr lang="en-US" dirty="0" smtClean="0">
                <a:hlinkClick r:id="rId9"/>
              </a:rPr>
              <a:t>Tools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26" y="3042859"/>
            <a:ext cx="3883238" cy="2176446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734744" y="5216308"/>
            <a:ext cx="54352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Hvala na pažnji i pridružite nam se.</a:t>
            </a:r>
            <a:endParaRPr lang="hr-H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53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28604"/>
            <a:ext cx="5904656" cy="55669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115616" y="1412776"/>
            <a:ext cx="7525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@ dvije godine aktivne edukacije hrvatskih učitelja </a:t>
            </a:r>
            <a:r>
              <a:rPr lang="hr-HR" sz="2000" dirty="0"/>
              <a:t>o web 2.0 alatima i </a:t>
            </a:r>
            <a:endParaRPr lang="hr-HR" sz="2000" dirty="0" smtClean="0"/>
          </a:p>
          <a:p>
            <a:r>
              <a:rPr lang="hr-HR" sz="2000" dirty="0" smtClean="0"/>
              <a:t>njihovoj </a:t>
            </a:r>
            <a:r>
              <a:rPr lang="hr-HR" sz="2000" dirty="0"/>
              <a:t>primjeni u praksi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089687" y="2204864"/>
            <a:ext cx="7216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@ edukaciju učitelja vršimo </a:t>
            </a:r>
            <a:r>
              <a:rPr lang="hr-HR" sz="2000" dirty="0"/>
              <a:t>putem društvenih mreža, web stranica, </a:t>
            </a:r>
            <a:endParaRPr lang="hr-HR" sz="2000" dirty="0" smtClean="0"/>
          </a:p>
          <a:p>
            <a:r>
              <a:rPr lang="hr-HR" sz="2000" dirty="0" smtClean="0"/>
              <a:t>oblaka </a:t>
            </a:r>
            <a:r>
              <a:rPr lang="hr-HR" sz="2000" dirty="0"/>
              <a:t>znanja i foruma </a:t>
            </a:r>
            <a:r>
              <a:rPr lang="hr-HR" sz="2000" dirty="0" smtClean="0"/>
              <a:t>učitelja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1089687" y="2996952"/>
            <a:ext cx="8079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@ </a:t>
            </a:r>
            <a:r>
              <a:rPr lang="hr-HR" sz="2000" dirty="0"/>
              <a:t>spoznaje i primjere iz prakse </a:t>
            </a:r>
            <a:r>
              <a:rPr lang="hr-HR" sz="2000" dirty="0" smtClean="0"/>
              <a:t>dijelimo  sa </a:t>
            </a:r>
            <a:r>
              <a:rPr lang="hr-HR" sz="2000" dirty="0"/>
              <a:t>sudionicima nastavnog procesa </a:t>
            </a:r>
            <a:r>
              <a:rPr lang="hr-HR" sz="2000" dirty="0" smtClean="0"/>
              <a:t> 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1115616" y="3502749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@ izrađujemo u web 2.0 alatima </a:t>
            </a:r>
            <a:r>
              <a:rPr lang="hr-HR" sz="2000" dirty="0"/>
              <a:t>nastavne </a:t>
            </a:r>
            <a:r>
              <a:rPr lang="hr-HR" sz="2000" dirty="0" smtClean="0"/>
              <a:t>materijale, prezentiramo ih putem društvenih mreža</a:t>
            </a:r>
            <a:endParaRPr lang="hr-HR" sz="2000" dirty="0"/>
          </a:p>
        </p:txBody>
      </p:sp>
      <p:sp>
        <p:nvSpPr>
          <p:cNvPr id="16" name="Pravokutnik 15"/>
          <p:cNvSpPr/>
          <p:nvPr/>
        </p:nvSpPr>
        <p:spPr>
          <a:xfrm>
            <a:off x="1115615" y="4283804"/>
            <a:ext cx="6794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@ </a:t>
            </a:r>
            <a:r>
              <a:rPr lang="hr-HR" sz="2000" dirty="0" smtClean="0"/>
              <a:t>izrađujemo </a:t>
            </a:r>
            <a:r>
              <a:rPr lang="hr-HR" sz="2000" dirty="0" err="1" smtClean="0"/>
              <a:t>tutorijale</a:t>
            </a:r>
            <a:r>
              <a:rPr lang="hr-HR" sz="2000" dirty="0" smtClean="0"/>
              <a:t>/</a:t>
            </a:r>
            <a:r>
              <a:rPr lang="hr-HR" sz="2000" dirty="0" err="1" smtClean="0"/>
              <a:t>uputnike</a:t>
            </a:r>
            <a:r>
              <a:rPr lang="hr-HR" sz="2000" dirty="0"/>
              <a:t> </a:t>
            </a:r>
            <a:r>
              <a:rPr lang="hr-HR" sz="2000" dirty="0" smtClean="0"/>
              <a:t> primjerene informatičkim kompetencijama učitelja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744640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28604"/>
            <a:ext cx="5904656" cy="55669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544" y="2204864"/>
            <a:ext cx="808099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/>
              <a:t>@ besplatni online  tečajevi / radionice </a:t>
            </a:r>
            <a:r>
              <a:rPr lang="hr-HR" sz="2400" dirty="0"/>
              <a:t>u </a:t>
            </a:r>
            <a:r>
              <a:rPr lang="hr-HR" sz="2400" dirty="0" smtClean="0"/>
              <a:t>sustavu LMS  Moodle: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Upotreba MS Power Pointa</a:t>
            </a:r>
          </a:p>
          <a:p>
            <a:pPr marL="342900" indent="-342900">
              <a:buFontTx/>
              <a:buChar char="-"/>
            </a:pPr>
            <a:r>
              <a:rPr lang="hr-HR" sz="2400" dirty="0"/>
              <a:t>I</a:t>
            </a:r>
            <a:r>
              <a:rPr lang="hr-HR" sz="2400" dirty="0" smtClean="0"/>
              <a:t>zrada razredne web  stranice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Izrada nastavnih materijala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Web 2.0 alati u nastavi</a:t>
            </a:r>
          </a:p>
        </p:txBody>
      </p:sp>
      <p:sp>
        <p:nvSpPr>
          <p:cNvPr id="8" name="Pravokutnik 7"/>
          <p:cNvSpPr/>
          <p:nvPr/>
        </p:nvSpPr>
        <p:spPr>
          <a:xfrm>
            <a:off x="500034" y="1732746"/>
            <a:ext cx="225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i="1" dirty="0"/>
              <a:t>Način edukacije </a:t>
            </a:r>
            <a:endParaRPr lang="hr-HR" sz="2400" dirty="0"/>
          </a:p>
        </p:txBody>
      </p:sp>
      <p:sp>
        <p:nvSpPr>
          <p:cNvPr id="9" name="Pravokutnik 8"/>
          <p:cNvSpPr/>
          <p:nvPr/>
        </p:nvSpPr>
        <p:spPr>
          <a:xfrm>
            <a:off x="539552" y="410901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@ videokonferencije </a:t>
            </a:r>
            <a:r>
              <a:rPr lang="hr-HR" sz="2400" dirty="0"/>
              <a:t>sa </a:t>
            </a:r>
            <a:r>
              <a:rPr lang="hr-HR" sz="2400" dirty="0" smtClean="0"/>
              <a:t>Županijskim stručnim </a:t>
            </a:r>
            <a:r>
              <a:rPr lang="hr-HR" sz="2400" dirty="0"/>
              <a:t>vijećima razredne nastave 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539552" y="5117122"/>
            <a:ext cx="4550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/>
              <a:t>@ radionice </a:t>
            </a:r>
            <a:r>
              <a:rPr lang="hr-HR" sz="2400" dirty="0"/>
              <a:t>s primjerima iz prakse 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2346553" y="692696"/>
            <a:ext cx="4048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Web 2.0 alati</a:t>
            </a:r>
          </a:p>
        </p:txBody>
      </p:sp>
    </p:spTree>
    <p:extLst>
      <p:ext uri="{BB962C8B-B14F-4D97-AF65-F5344CB8AC3E}">
        <p14:creationId xmlns:p14="http://schemas.microsoft.com/office/powerpoint/2010/main" val="100087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45290"/>
            <a:ext cx="5904656" cy="545024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627717" y="448502"/>
            <a:ext cx="7888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Komunikacija, društvena povezanost, oblak znanja, dijeljenje za sve učitelje</a:t>
            </a:r>
            <a:endParaRPr lang="hr-HR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48027" y="1844824"/>
            <a:ext cx="805252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@ Forum </a:t>
            </a:r>
            <a:r>
              <a:rPr lang="hr-HR" sz="2000" dirty="0"/>
              <a:t>razredne nastave </a:t>
            </a:r>
            <a:r>
              <a:rPr lang="hr-HR" sz="2000" dirty="0">
                <a:hlinkClick r:id="rId8"/>
              </a:rPr>
              <a:t>http://www.razredna-nastava.net/forum</a:t>
            </a:r>
            <a:r>
              <a:rPr lang="hr-HR" sz="2000" dirty="0" smtClean="0">
                <a:hlinkClick r:id="rId8"/>
              </a:rPr>
              <a:t>/</a:t>
            </a:r>
            <a:r>
              <a:rPr lang="hr-HR" sz="2000" dirty="0" smtClean="0"/>
              <a:t> </a:t>
            </a:r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@ Zbirka nastavnih </a:t>
            </a:r>
            <a:r>
              <a:rPr lang="hr-HR" sz="2000" dirty="0"/>
              <a:t>materijala razredne nastave hrvatskih učitelja i </a:t>
            </a:r>
            <a:r>
              <a:rPr lang="hr-HR" sz="2000" dirty="0" smtClean="0"/>
              <a:t>učiteljica</a:t>
            </a:r>
          </a:p>
          <a:p>
            <a:r>
              <a:rPr lang="hr-HR" sz="2000" dirty="0">
                <a:hlinkClick r:id="rId9"/>
              </a:rPr>
              <a:t>http://www.razredna-nastava.net</a:t>
            </a:r>
            <a:r>
              <a:rPr lang="hr-HR" sz="2000" dirty="0" smtClean="0">
                <a:hlinkClick r:id="rId9"/>
              </a:rPr>
              <a:t>/</a:t>
            </a:r>
            <a:r>
              <a:rPr lang="hr-HR" sz="2000" dirty="0" smtClean="0"/>
              <a:t> </a:t>
            </a:r>
          </a:p>
          <a:p>
            <a:endParaRPr lang="hr-HR" sz="2000" dirty="0"/>
          </a:p>
        </p:txBody>
      </p:sp>
      <p:pic>
        <p:nvPicPr>
          <p:cNvPr id="14" name="Slika 13" descr="Foru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9632" y="2492896"/>
            <a:ext cx="5596050" cy="1152128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37" y="4797152"/>
            <a:ext cx="57435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207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45290"/>
            <a:ext cx="5904656" cy="545024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899593" y="692696"/>
            <a:ext cx="72670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@ Web stranica Web 2.0 u razrednoj nastavi </a:t>
            </a:r>
          </a:p>
          <a:p>
            <a:r>
              <a:rPr lang="hr-HR" sz="2000" dirty="0">
                <a:hlinkClick r:id="rId8"/>
              </a:rPr>
              <a:t>https://sites.google.com/site/web20urn/</a:t>
            </a:r>
            <a:r>
              <a:rPr lang="hr-HR" sz="2000" dirty="0"/>
              <a:t> </a:t>
            </a:r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 </a:t>
            </a:r>
            <a:endParaRPr lang="hr-HR" sz="20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5051"/>
          <a:stretch/>
        </p:blipFill>
        <p:spPr>
          <a:xfrm>
            <a:off x="1187624" y="1525166"/>
            <a:ext cx="6681520" cy="45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96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45290"/>
            <a:ext cx="5904656" cy="545024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prstClr val="black"/>
                </a:solidFill>
              </a:rPr>
              <a:t>Udruga hrvatskih učitelja razredne nastave Zvono</a:t>
            </a:r>
            <a:endParaRPr lang="hr-HR" sz="1600" b="1" dirty="0">
              <a:solidFill>
                <a:prstClr val="black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rgbClr val="C0504D">
                    <a:lumMod val="75000"/>
                  </a:srgbClr>
                </a:solidFill>
                <a:hlinkClick r:id="rId6"/>
              </a:rPr>
              <a:t>udruga-zvono@</a:t>
            </a:r>
            <a:r>
              <a:rPr lang="hr-HR" sz="1400" dirty="0" err="1" smtClean="0">
                <a:solidFill>
                  <a:srgbClr val="C0504D">
                    <a:lumMod val="75000"/>
                  </a:srgbClr>
                </a:solidFill>
                <a:hlinkClick r:id="rId6"/>
              </a:rPr>
              <a:t>net.hr</a:t>
            </a:r>
            <a:r>
              <a:rPr lang="hr-HR" sz="1400" dirty="0" smtClean="0">
                <a:solidFill>
                  <a:srgbClr val="C0504D">
                    <a:lumMod val="75000"/>
                  </a:srgbClr>
                </a:solidFill>
              </a:rPr>
              <a:t> ,  </a:t>
            </a:r>
            <a:r>
              <a:rPr lang="hr-HR" sz="1400" dirty="0" err="1" smtClean="0">
                <a:solidFill>
                  <a:srgbClr val="C0504D">
                    <a:lumMod val="75000"/>
                  </a:srgbClr>
                </a:solidFill>
                <a:hlinkClick r:id="rId7"/>
              </a:rPr>
              <a:t>www.udruga</a:t>
            </a:r>
            <a:r>
              <a:rPr lang="hr-HR" sz="1400" dirty="0" smtClean="0">
                <a:solidFill>
                  <a:srgbClr val="C0504D">
                    <a:lumMod val="75000"/>
                  </a:srgbClr>
                </a:solidFill>
                <a:hlinkClick r:id="rId7"/>
              </a:rPr>
              <a:t>-zvono.weebly.com</a:t>
            </a:r>
            <a:r>
              <a:rPr lang="hr-HR" sz="1400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endParaRPr lang="hr-HR" sz="14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899593" y="692696"/>
            <a:ext cx="7267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prstClr val="black"/>
                </a:solidFill>
              </a:rPr>
              <a:t>@ </a:t>
            </a:r>
            <a:r>
              <a:rPr lang="hr-HR" sz="2000" b="1" dirty="0" err="1">
                <a:solidFill>
                  <a:prstClr val="black"/>
                </a:solidFill>
              </a:rPr>
              <a:t>Facebook</a:t>
            </a:r>
            <a:r>
              <a:rPr lang="hr-HR" sz="2000" b="1" dirty="0">
                <a:solidFill>
                  <a:prstClr val="black"/>
                </a:solidFill>
              </a:rPr>
              <a:t> otvorena grupa Alati 2.0 </a:t>
            </a:r>
          </a:p>
          <a:p>
            <a:r>
              <a:rPr lang="hr-HR" sz="2000" dirty="0">
                <a:solidFill>
                  <a:prstClr val="black"/>
                </a:solidFill>
                <a:hlinkClick r:id="rId8"/>
              </a:rPr>
              <a:t>http://www.facebook.com/groups/web2.0uRN</a:t>
            </a:r>
            <a:r>
              <a:rPr lang="hr-HR" sz="2000" dirty="0" smtClean="0">
                <a:solidFill>
                  <a:prstClr val="black"/>
                </a:solidFill>
                <a:hlinkClick r:id="rId8"/>
              </a:rPr>
              <a:t>/</a:t>
            </a:r>
            <a:endParaRPr lang="hr-HR" sz="2000" dirty="0" smtClean="0">
              <a:solidFill>
                <a:prstClr val="black"/>
              </a:solidFill>
            </a:endParaRPr>
          </a:p>
          <a:p>
            <a:endParaRPr lang="hr-HR" sz="2000" dirty="0" smtClean="0">
              <a:solidFill>
                <a:prstClr val="black"/>
              </a:solidFill>
            </a:endParaRPr>
          </a:p>
          <a:p>
            <a:endParaRPr lang="hr-HR" sz="2000" dirty="0">
              <a:solidFill>
                <a:prstClr val="black"/>
              </a:solidFill>
            </a:endParaRPr>
          </a:p>
          <a:p>
            <a:endParaRPr lang="hr-HR" sz="2000" dirty="0" smtClean="0">
              <a:solidFill>
                <a:prstClr val="black"/>
              </a:solidFill>
            </a:endParaRPr>
          </a:p>
          <a:p>
            <a:endParaRPr lang="hr-HR" sz="2000" dirty="0">
              <a:solidFill>
                <a:prstClr val="black"/>
              </a:solidFill>
            </a:endParaRPr>
          </a:p>
          <a:p>
            <a:r>
              <a:rPr lang="hr-HR" sz="2000" dirty="0" smtClean="0">
                <a:solidFill>
                  <a:prstClr val="black"/>
                </a:solidFill>
              </a:rPr>
              <a:t> </a:t>
            </a:r>
            <a:endParaRPr lang="hr-HR" sz="2000" dirty="0">
              <a:solidFill>
                <a:prstClr val="black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1401"/>
            <a:ext cx="3269856" cy="497992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8500"/>
            <a:ext cx="4848902" cy="44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3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45290"/>
            <a:ext cx="5904656" cy="5450241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7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043608" y="1484784"/>
            <a:ext cx="751041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@ Online  tečajevi  za </a:t>
            </a:r>
            <a:r>
              <a:rPr lang="hr-HR" sz="2400" b="1" dirty="0"/>
              <a:t>učitelje u sustavu </a:t>
            </a:r>
            <a:r>
              <a:rPr lang="hr-HR" sz="2400" b="1" dirty="0" smtClean="0"/>
              <a:t>Moodle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-  </a:t>
            </a:r>
            <a:r>
              <a:rPr lang="hr-HR" sz="2400" dirty="0" err="1" smtClean="0"/>
              <a:t>mentorirani</a:t>
            </a:r>
            <a:r>
              <a:rPr lang="hr-HR" sz="2400" dirty="0" smtClean="0"/>
              <a:t> tečajevi</a:t>
            </a:r>
          </a:p>
          <a:p>
            <a:pPr>
              <a:defRPr/>
            </a:pPr>
            <a:r>
              <a:rPr lang="hr-HR" sz="2400" dirty="0" smtClean="0"/>
              <a:t>      -  </a:t>
            </a:r>
            <a:r>
              <a:rPr lang="hr-HR" sz="2400" dirty="0" err="1" smtClean="0"/>
              <a:t>online</a:t>
            </a:r>
            <a:r>
              <a:rPr lang="hr-HR" sz="2400" dirty="0" smtClean="0"/>
              <a:t> </a:t>
            </a:r>
            <a:r>
              <a:rPr lang="hr-HR" sz="2400" dirty="0"/>
              <a:t>– pristupačno </a:t>
            </a:r>
            <a:r>
              <a:rPr lang="hr-HR" sz="2400" dirty="0" smtClean="0"/>
              <a:t>svima</a:t>
            </a:r>
          </a:p>
          <a:p>
            <a:pPr>
              <a:defRPr/>
            </a:pPr>
            <a:r>
              <a:rPr lang="hr-HR" sz="2400" dirty="0" smtClean="0"/>
              <a:t>      -  prijava AAI@Edu  elektroničkim  identitetom</a:t>
            </a:r>
          </a:p>
          <a:p>
            <a:pPr>
              <a:defRPr/>
            </a:pPr>
            <a:r>
              <a:rPr lang="hr-HR" sz="2400" dirty="0" smtClean="0"/>
              <a:t>      -  prijave </a:t>
            </a:r>
            <a:r>
              <a:rPr lang="hr-HR" sz="2400" dirty="0"/>
              <a:t>dostupne na mrežnim stranicama Udruge, </a:t>
            </a:r>
            <a:r>
              <a:rPr lang="hr-HR" sz="2400" dirty="0" smtClean="0"/>
              <a:t>        </a:t>
            </a:r>
          </a:p>
          <a:p>
            <a:pPr>
              <a:defRPr/>
            </a:pPr>
            <a:r>
              <a:rPr lang="hr-HR" sz="2400" dirty="0"/>
              <a:t> </a:t>
            </a:r>
            <a:r>
              <a:rPr lang="hr-HR" sz="2400" dirty="0" smtClean="0"/>
              <a:t>         Forumu </a:t>
            </a:r>
            <a:r>
              <a:rPr lang="hr-HR" sz="2400" dirty="0"/>
              <a:t>razredne nastave , </a:t>
            </a:r>
            <a:r>
              <a:rPr lang="hr-HR" sz="2400" dirty="0" err="1"/>
              <a:t>Facebook</a:t>
            </a:r>
            <a:r>
              <a:rPr lang="hr-HR" sz="2400" dirty="0"/>
              <a:t>-u, </a:t>
            </a:r>
            <a:r>
              <a:rPr lang="hr-HR" sz="2400" dirty="0" err="1"/>
              <a:t>Twitteru</a:t>
            </a:r>
            <a:r>
              <a:rPr lang="hr-HR" sz="2400" dirty="0"/>
              <a:t> i dr.</a:t>
            </a:r>
          </a:p>
          <a:p>
            <a:pPr>
              <a:defRPr/>
            </a:pPr>
            <a:r>
              <a:rPr lang="hr-HR" sz="2400" dirty="0" smtClean="0"/>
              <a:t>      -  vrijeme </a:t>
            </a:r>
            <a:r>
              <a:rPr lang="hr-HR" sz="2400" dirty="0"/>
              <a:t>trajanja 28 </a:t>
            </a:r>
            <a:r>
              <a:rPr lang="hr-HR" sz="2400" dirty="0" smtClean="0"/>
              <a:t>dana do 45 dana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r>
              <a:rPr lang="hr-HR" sz="2000" dirty="0" smtClean="0"/>
              <a:t>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06343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6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6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45290"/>
            <a:ext cx="5904656" cy="5450241"/>
          </a:xfrm>
          <a:prstGeom prst="rect">
            <a:avLst/>
          </a:prstGeom>
        </p:spPr>
      </p:pic>
      <p:pic>
        <p:nvPicPr>
          <p:cNvPr id="9" name="Rezervirano mjesto sadržaja 9" descr="3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63626" y="1196752"/>
            <a:ext cx="5684838" cy="426401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niOkvir 11"/>
          <p:cNvSpPr txBox="1"/>
          <p:nvPr/>
        </p:nvSpPr>
        <p:spPr>
          <a:xfrm>
            <a:off x="179512" y="1052736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2400" dirty="0" smtClean="0"/>
              <a:t>Ciljevi  tečaja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Latn-CS" sz="2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CS" sz="2400" dirty="0" smtClean="0"/>
              <a:t> upoznati  mogućnosti programa PowerPoint pri izradi prezentacija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CS" sz="2400" dirty="0" smtClean="0"/>
              <a:t>steći  znanja i vještina za izradu vlastitih prezentacija 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2400" dirty="0" smtClean="0"/>
              <a:t>implementaciju istih u nastavnim sadržajima</a:t>
            </a:r>
          </a:p>
        </p:txBody>
      </p:sp>
    </p:spTree>
    <p:extLst>
      <p:ext uri="{BB962C8B-B14F-4D97-AF65-F5344CB8AC3E}">
        <p14:creationId xmlns:p14="http://schemas.microsoft.com/office/powerpoint/2010/main" val="3187373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76" y="181863"/>
            <a:ext cx="532896" cy="72685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786182" y="142852"/>
            <a:ext cx="438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Udruga hrvatskih učitelja razredne nastave Zvono</a:t>
            </a:r>
            <a:endParaRPr lang="hr-HR" sz="1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621695" y="6381328"/>
            <a:ext cx="432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udruga-zvono@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net.hr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,  </a:t>
            </a: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6"/>
              </a:rPr>
              <a:t>www.udruga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6"/>
              </a:rPr>
              <a:t>-zvono.weebly.com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704850"/>
            <a:ext cx="5907087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5544616" cy="43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251520" y="1124744"/>
            <a:ext cx="25202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/>
              <a:t>Ciljevi  tečaja: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r-HR" sz="2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CS" sz="2400" dirty="0" smtClean="0"/>
              <a:t>upoznati Google Site kao web lokaciju za izradu razredne web stranice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CS" sz="2400" dirty="0" smtClean="0"/>
              <a:t>steći  znanja i vještine za izradu vlastitih web stranica razreda. </a:t>
            </a:r>
          </a:p>
          <a:p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3557394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654</Words>
  <Application>Microsoft Office PowerPoint</Application>
  <PresentationFormat>Prikaz na zaslonu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Višnja</dc:creator>
  <cp:lastModifiedBy>Višnja</cp:lastModifiedBy>
  <cp:revision>29</cp:revision>
  <dcterms:created xsi:type="dcterms:W3CDTF">2012-10-18T17:17:38Z</dcterms:created>
  <dcterms:modified xsi:type="dcterms:W3CDTF">2012-10-19T19:07:02Z</dcterms:modified>
</cp:coreProperties>
</file>