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88" r:id="rId2"/>
    <p:sldId id="260" r:id="rId3"/>
    <p:sldId id="263" r:id="rId4"/>
    <p:sldId id="276" r:id="rId5"/>
    <p:sldId id="277" r:id="rId6"/>
    <p:sldId id="278" r:id="rId7"/>
    <p:sldId id="285" r:id="rId8"/>
    <p:sldId id="279" r:id="rId9"/>
    <p:sldId id="280" r:id="rId10"/>
    <p:sldId id="281" r:id="rId11"/>
    <p:sldId id="282" r:id="rId12"/>
    <p:sldId id="283" r:id="rId13"/>
    <p:sldId id="284" r:id="rId14"/>
    <p:sldId id="286" r:id="rId15"/>
    <p:sldId id="287" r:id="rId16"/>
    <p:sldId id="275" r:id="rId1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4014" autoAdjust="0"/>
  </p:normalViewPr>
  <p:slideViewPr>
    <p:cSldViewPr>
      <p:cViewPr>
        <p:scale>
          <a:sx n="52" d="100"/>
          <a:sy n="52" d="100"/>
        </p:scale>
        <p:origin x="-189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985509623797019E-2"/>
          <c:y val="6.2859262336958321E-2"/>
          <c:w val="0.63584308718166982"/>
          <c:h val="0.79530550505586373"/>
        </c:manualLayout>
      </c:layout>
      <c:barChart>
        <c:barDir val="col"/>
        <c:grouping val="stacked"/>
        <c:varyColors val="0"/>
        <c:ser>
          <c:idx val="0"/>
          <c:order val="0"/>
          <c:invertIfNegative val="0"/>
          <c:cat>
            <c:strRef>
              <c:f>Sheet1!$B$2:$D$2</c:f>
              <c:strCache>
                <c:ptCount val="3"/>
                <c:pt idx="0">
                  <c:v>Ocjena predavanja</c:v>
                </c:pt>
                <c:pt idx="1">
                  <c:v>Ocjena predavača</c:v>
                </c:pt>
                <c:pt idx="2">
                  <c:v>Opći dojam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9.375</c:v>
                </c:pt>
                <c:pt idx="1">
                  <c:v>9.5210000000000008</c:v>
                </c:pt>
                <c:pt idx="2">
                  <c:v>9.3539999999999992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722176"/>
        <c:axId val="77500928"/>
      </c:barChart>
      <c:catAx>
        <c:axId val="84722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sr-Latn-RS"/>
          </a:p>
        </c:txPr>
        <c:crossAx val="77500928"/>
        <c:crosses val="autoZero"/>
        <c:auto val="1"/>
        <c:lblAlgn val="ctr"/>
        <c:lblOffset val="100"/>
        <c:noMultiLvlLbl val="0"/>
      </c:catAx>
      <c:valAx>
        <c:axId val="77500928"/>
        <c:scaling>
          <c:orientation val="minMax"/>
          <c:max val="1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722176"/>
        <c:crosses val="autoZero"/>
        <c:crossBetween val="between"/>
        <c:majorUnit val="1"/>
        <c:minorUnit val="1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0.16203</cdr:x>
      <cdr:y>0.06452</cdr:y>
    </cdr:from>
    <cdr:to>
      <cdr:x>0.23301</cdr:x>
      <cdr:y>0.11359</cdr:y>
    </cdr:to>
    <cdr:sp macro="" textlink="">
      <cdr:nvSpPr>
        <cdr:cNvPr id="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95919" y="288056"/>
          <a:ext cx="523875" cy="2190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hr-HR" sz="1100" b="1">
              <a:effectLst/>
              <a:latin typeface="Calibri"/>
              <a:ea typeface="Calibri"/>
              <a:cs typeface="Times New Roman"/>
            </a:rPr>
            <a:t>9,375</a:t>
          </a:r>
          <a:endParaRPr lang="hr-HR" sz="1100" b="1">
            <a:effectLst/>
            <a:latin typeface="Arial"/>
            <a:ea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0.37667</cdr:x>
      <cdr:y>0.04839</cdr:y>
    </cdr:from>
    <cdr:to>
      <cdr:x>0.44765</cdr:x>
      <cdr:y>0.09746</cdr:y>
    </cdr:to>
    <cdr:sp macro="" textlink="">
      <cdr:nvSpPr>
        <cdr:cNvPr id="3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80095" y="216048"/>
          <a:ext cx="523875" cy="2190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hr-HR" sz="1100" b="1">
              <a:effectLst/>
              <a:latin typeface="Calibri"/>
              <a:ea typeface="Calibri"/>
              <a:cs typeface="Times New Roman"/>
            </a:rPr>
            <a:t>9,521</a:t>
          </a:r>
          <a:endParaRPr lang="hr-HR" sz="1100" b="1">
            <a:effectLst/>
            <a:latin typeface="Arial"/>
            <a:ea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0.58156</cdr:x>
      <cdr:y>0.06452</cdr:y>
    </cdr:from>
    <cdr:to>
      <cdr:x>0.65254</cdr:x>
      <cdr:y>0.11359</cdr:y>
    </cdr:to>
    <cdr:sp macro="" textlink="">
      <cdr:nvSpPr>
        <cdr:cNvPr id="4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92263" y="288056"/>
          <a:ext cx="523875" cy="2190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hr-HR" sz="1100" b="1" dirty="0">
              <a:effectLst/>
              <a:latin typeface="Calibri"/>
              <a:ea typeface="Calibri"/>
              <a:cs typeface="Times New Roman"/>
            </a:rPr>
            <a:t>9,354</a:t>
          </a:r>
          <a:endParaRPr lang="hr-HR" sz="1100" b="1" dirty="0">
            <a:effectLst/>
            <a:latin typeface="Arial"/>
            <a:ea typeface="Calibri"/>
            <a:cs typeface="Times New Roman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1DC09AE-7C79-4D9E-BDA0-B38360D2CF0E}" type="datetimeFigureOut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116D2CB-FA53-4A9C-9195-65E0B57095B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091025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7E86C8-F36D-4D4A-92E1-34700A54E69C}" type="datetimeFigureOut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424649-A266-40C7-BA98-E7F6A84E255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8452949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hr-HR" dirty="0" smtClean="0"/>
              <a:t>Autori su u suradnji sa studentima proveli analizu prihvata ovakvog pristupa razvoja softvera u nastavnom procesu. Način provedbe analize je bio kreiranje softvera za evidenciju kupaca i proizvoda, te ažuriranje narudžbi proizvoda od strane kupaca. Zadano vrijeme za izgradnju ovakvog softvera bilo je 90 minuta.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Nakon kreiranje softvera provedena je anketa među studentima. Anketi je pristupilo 70 studenata. Studenti su na sljedeći način ocijenili primjenu metode ekstremnog programiranja u nastavni proces korištenjem Microsoft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Visual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Studio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Lightswitch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razvojnog alata…</a:t>
            </a:r>
            <a:endParaRPr lang="hr-H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dirty="0" smtClean="0"/>
              <a:t>Ubrzani razvoj softvera (</a:t>
            </a:r>
            <a:r>
              <a:rPr lang="hr-HR" dirty="0" err="1" smtClean="0"/>
              <a:t>eng</a:t>
            </a:r>
            <a:r>
              <a:rPr lang="hr-HR" dirty="0" smtClean="0"/>
              <a:t>. </a:t>
            </a:r>
            <a:r>
              <a:rPr lang="hr-HR" i="1" dirty="0" err="1" smtClean="0"/>
              <a:t>Rapid</a:t>
            </a:r>
            <a:r>
              <a:rPr lang="hr-HR" i="1" dirty="0" smtClean="0"/>
              <a:t> </a:t>
            </a:r>
            <a:r>
              <a:rPr lang="hr-HR" i="1" dirty="0" err="1" smtClean="0"/>
              <a:t>Application</a:t>
            </a:r>
            <a:r>
              <a:rPr lang="hr-HR" i="1" dirty="0" smtClean="0"/>
              <a:t> </a:t>
            </a:r>
            <a:r>
              <a:rPr lang="hr-HR" i="1" dirty="0" err="1" smtClean="0"/>
              <a:t>Development</a:t>
            </a:r>
            <a:r>
              <a:rPr lang="hr-HR" dirty="0" smtClean="0"/>
              <a:t>) postaje sve prisutniji i potrebniji u projektima tvrtki iz područja informacijskih i komunikacijskih tehnologija, a tim više tvrtki kojima informacijske i komunikacijske tehnologije nisu osnovna djelatnost, a u cilju produktivnijeg razvoja softvera. Primjena agilnih metoda omogućava takav pristup razvoju softvera.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dirty="0" smtClean="0"/>
              <a:t>Agilne metode su se razvijale sredinom 90-tih godina 20. stoljeća. kao djelomična reakcija na tzv. visoko formalne metode (</a:t>
            </a:r>
            <a:r>
              <a:rPr lang="hr-HR" dirty="0" err="1" smtClean="0"/>
              <a:t>eng</a:t>
            </a:r>
            <a:r>
              <a:rPr lang="hr-HR" dirty="0" smtClean="0"/>
              <a:t>. </a:t>
            </a:r>
            <a:r>
              <a:rPr lang="hr-HR" i="1" dirty="0" err="1" smtClean="0"/>
              <a:t>high</a:t>
            </a:r>
            <a:r>
              <a:rPr lang="hr-HR" i="1" dirty="0" smtClean="0"/>
              <a:t> </a:t>
            </a:r>
            <a:r>
              <a:rPr lang="hr-HR" i="1" dirty="0" err="1" smtClean="0"/>
              <a:t>ceremony</a:t>
            </a:r>
            <a:r>
              <a:rPr lang="hr-HR" i="1" dirty="0" smtClean="0"/>
              <a:t> </a:t>
            </a:r>
            <a:r>
              <a:rPr lang="hr-HR" i="1" dirty="0" err="1" smtClean="0"/>
              <a:t>methods</a:t>
            </a:r>
            <a:r>
              <a:rPr lang="hr-HR" dirty="0" smtClean="0"/>
              <a:t>).</a:t>
            </a:r>
          </a:p>
          <a:p>
            <a:endParaRPr lang="hr-HR" dirty="0" smtClean="0"/>
          </a:p>
          <a:p>
            <a:r>
              <a:rPr lang="hr-HR" dirty="0" smtClean="0"/>
              <a:t>Primjenom agilnih metoda smanjuje se rizik uspješnosti projekta na način da su razvojni inženjeri fokusirani na male jedinice posla.</a:t>
            </a:r>
          </a:p>
          <a:p>
            <a:endParaRPr lang="hr-HR" dirty="0" smtClean="0"/>
          </a:p>
          <a:p>
            <a:r>
              <a:rPr lang="hr-HR" dirty="0" smtClean="0"/>
              <a:t>Glavne karakteristike agilnih metoda su jednostavnost i brzina. U procesu razvoja softvera, razvojni tim je fokusiran isključivo na funkcije najvišeg prioriteta i na njihovu implementaciju, potom na brzu isporuku rješenja, dobivanje povratne informacije od korisnika (naručitelja), te reakcije na primljene informacije.</a:t>
            </a:r>
          </a:p>
          <a:p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Temeljna vrijednost metodologije ekstremnog programiranja je zadovoljstvo korisnika (naručitelja) softvera rješavanjem ulaznih zahtjeva. Ti ulazni zahtjevi su ispunjeni ukoliko je korisnik zadovoljan sa implementiranim rješenjima. Kao i u svakom projektu, tako i u projektima razvoja softvera, krajnji cilj je zadovoljstvo korisnika, tim više u projektima razvoja softvera jer nakon isporuke softvera projektni timovi ulaze u fazu održavanja.</a:t>
            </a:r>
          </a:p>
          <a:p>
            <a:endParaRPr lang="hr-HR" dirty="0" smtClean="0"/>
          </a:p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Primjenom ove metodologije posebno je naglašen timski rad. Programeri, korisnici softvera i menadžeri su dio zajedničkog tima koji je zadužen za isporuku kvalitetnog softvera. Metodologija ekstremnog programiranja implementira jednostavan, ali efikasan način razvoja softvera koji se temelji na grupama (parovima). Programeri rade u parovima i razvijaju testove prije pisanja koda.</a:t>
            </a:r>
          </a:p>
          <a:p>
            <a:endParaRPr lang="hr-H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Karakteristike modela ekstremnog programiranja su [4]: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Igra planiranja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Planning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game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Malene česte isporuke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short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releases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Organizacija sustava s metaforama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Methaphor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Jednostavan dizajn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Simple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Testiranje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Testing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Korištenje tehnike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refaktoriranja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Refactoring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Programiranje u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pâru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Pair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Programming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Zajedničko dijeljenje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kôda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(pristup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kôdu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Collective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Ownership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Kontinuirana integracija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Continuous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integration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 satni radni tjedan (engl. 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40-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hours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week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lvl="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Povratna informacija od korisnika (naručitelja) (engl. 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On-site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customer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228600" indent="-228600">
              <a:buFont typeface="+mj-lt"/>
              <a:buAutoNum type="arabicPeriod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Standardi kodiranja (engl.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Coding</a:t>
            </a:r>
            <a:r>
              <a:rPr lang="hr-H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r-H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Standards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Osnovni nedostaci primjene metodologije ekstremnog programiranja: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prvenstveno namijenjena malim timovima programera (2-12)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nije primjenjiva na svim projektima razvoja softvera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postoji jak otpor ekstremnom načinu programiranja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neprikladna ukoliko je potrebno generirati velike količine dokumentacije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ponekad je prekovremeni rad nužan na projektima, ova metodologija takav način rada ne podupire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nekim projektima ljudi ne žele komunicirati iz raznih razloga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nemogućnost dužeg čekanja povratnih informacija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XP nije pogodan za klase produkata: sigurnosne, dugog života i modularne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Prilikom odabira razvojne tehnologije potrebno je voditi računa o svim navedenim ključnim karakteristikama metodologije ekstremnog programiranja. Autori ovog rada odabrali su razvojnu tehnologiju Microsoft </a:t>
            </a:r>
            <a:r>
              <a:rPr lang="hr-HR" dirty="0" err="1" smtClean="0"/>
              <a:t>Visual</a:t>
            </a:r>
            <a:r>
              <a:rPr lang="hr-HR" dirty="0" smtClean="0"/>
              <a:t> Studio </a:t>
            </a:r>
            <a:r>
              <a:rPr lang="hr-HR" dirty="0" err="1" smtClean="0"/>
              <a:t>Lightswitch</a:t>
            </a:r>
            <a:r>
              <a:rPr lang="hr-HR" dirty="0" smtClean="0"/>
              <a:t> 2011 jer u potpunosti zadovoljava osnovne karakteristike metodologije ekstremnog programiranja.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Microsoft </a:t>
            </a:r>
            <a:r>
              <a:rPr lang="hr-HR" dirty="0" err="1" smtClean="0"/>
              <a:t>Visual</a:t>
            </a:r>
            <a:r>
              <a:rPr lang="hr-HR" dirty="0" smtClean="0"/>
              <a:t> Studio </a:t>
            </a:r>
            <a:r>
              <a:rPr lang="hr-HR" dirty="0" err="1" smtClean="0"/>
              <a:t>Lightswitch</a:t>
            </a:r>
            <a:r>
              <a:rPr lang="hr-HR" dirty="0" smtClean="0"/>
              <a:t> 2011(</a:t>
            </a:r>
            <a:r>
              <a:rPr lang="hr-HR" dirty="0" err="1" smtClean="0"/>
              <a:t>Lightswitch</a:t>
            </a:r>
            <a:r>
              <a:rPr lang="hr-HR" dirty="0" smtClean="0"/>
              <a:t>) je razvojni alat za primjenu ubrzanog razvoja softvera (</a:t>
            </a:r>
            <a:r>
              <a:rPr lang="hr-HR" dirty="0" err="1" smtClean="0"/>
              <a:t>eng</a:t>
            </a:r>
            <a:r>
              <a:rPr lang="hr-HR" dirty="0" smtClean="0"/>
              <a:t>. </a:t>
            </a:r>
            <a:r>
              <a:rPr lang="hr-HR" dirty="0" err="1" smtClean="0"/>
              <a:t>Rapid</a:t>
            </a:r>
            <a:r>
              <a:rPr lang="hr-HR" dirty="0" smtClean="0"/>
              <a:t> </a:t>
            </a:r>
            <a:r>
              <a:rPr lang="hr-HR" dirty="0" err="1" smtClean="0"/>
              <a:t>Application</a:t>
            </a:r>
            <a:r>
              <a:rPr lang="hr-HR" dirty="0" smtClean="0"/>
              <a:t> </a:t>
            </a:r>
            <a:r>
              <a:rPr lang="hr-HR" dirty="0" err="1" smtClean="0"/>
              <a:t>Development</a:t>
            </a:r>
            <a:r>
              <a:rPr lang="hr-HR" dirty="0" smtClean="0"/>
              <a:t>) koji se temelji na nekoliko dokazanih Microsoft tehnologija, poput </a:t>
            </a:r>
            <a:r>
              <a:rPr lang="hr-HR" dirty="0" err="1" smtClean="0"/>
              <a:t>ASP.NET</a:t>
            </a:r>
            <a:r>
              <a:rPr lang="hr-HR" dirty="0" smtClean="0"/>
              <a:t>, Microsoft </a:t>
            </a:r>
            <a:r>
              <a:rPr lang="hr-HR" dirty="0" err="1" smtClean="0"/>
              <a:t>Silverlight</a:t>
            </a:r>
            <a:r>
              <a:rPr lang="hr-HR" dirty="0" smtClean="0"/>
              <a:t>, WCF RIA, </a:t>
            </a:r>
            <a:r>
              <a:rPr lang="hr-HR" dirty="0" err="1" smtClean="0"/>
              <a:t>ADO.NET</a:t>
            </a:r>
            <a:r>
              <a:rPr lang="hr-HR" dirty="0" smtClean="0"/>
              <a:t>, MVVM, VPF [5]. </a:t>
            </a:r>
            <a:r>
              <a:rPr lang="hr-HR" dirty="0" err="1" smtClean="0"/>
              <a:t>Lightswitch</a:t>
            </a:r>
            <a:r>
              <a:rPr lang="hr-HR" dirty="0" smtClean="0"/>
              <a:t> je zapravo ekstenzija </a:t>
            </a:r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Studia</a:t>
            </a:r>
            <a:r>
              <a:rPr lang="hr-HR" dirty="0" smtClean="0"/>
              <a:t>, koja može biti korištena kao zaseban razvojni alat ili kao dodatak na </a:t>
            </a:r>
            <a:r>
              <a:rPr lang="hr-HR" dirty="0" err="1" smtClean="0"/>
              <a:t>Visual</a:t>
            </a:r>
            <a:r>
              <a:rPr lang="hr-HR" dirty="0" smtClean="0"/>
              <a:t> Studio. Primjenom ovog razvojnog alata na brz i jednostavan način moguće je razviti tri vrste profesionalnih poslovnih softvera: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hr-HR" dirty="0" smtClean="0"/>
              <a:t>Softver za Windows okruženje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hr-HR" dirty="0" smtClean="0"/>
              <a:t>Internet softver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hr-HR" dirty="0" smtClean="0"/>
              <a:t>Softver u oblaku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hr-HR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hr-HR" dirty="0" smtClean="0"/>
              <a:t>Neovisno kakva vrsta softvera se razvija pristup razvoju i razvojno okruženje je identično za programere. </a:t>
            </a:r>
            <a:r>
              <a:rPr lang="hr-HR" dirty="0" err="1" smtClean="0"/>
              <a:t>Lightswitch</a:t>
            </a:r>
            <a:r>
              <a:rPr lang="hr-HR" dirty="0" smtClean="0"/>
              <a:t> podržava pisanje programske logike u C# i </a:t>
            </a:r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programskim jezicima i korištenje .NET </a:t>
            </a:r>
            <a:r>
              <a:rPr lang="hr-HR" dirty="0" err="1" smtClean="0"/>
              <a:t>frameworka</a:t>
            </a:r>
            <a:r>
              <a:rPr lang="hr-HR" dirty="0" smtClean="0"/>
              <a:t>. Arhitektura </a:t>
            </a:r>
            <a:r>
              <a:rPr lang="hr-HR" dirty="0" err="1" smtClean="0"/>
              <a:t>Lightswitcha</a:t>
            </a:r>
            <a:r>
              <a:rPr lang="hr-HR" dirty="0" smtClean="0"/>
              <a:t> zasnovana je na aplikacijskom modelu koji predstavlja centralnu jedinicu aplikacije koja se razvija[6]. </a:t>
            </a:r>
            <a:r>
              <a:rPr lang="hr-HR" dirty="0" err="1" smtClean="0"/>
              <a:t>Lightswitch</a:t>
            </a:r>
            <a:r>
              <a:rPr lang="hr-HR" dirty="0" smtClean="0"/>
              <a:t> razvoj softvera se u osnovi sastoji od definiranja entiteta i ekrana nad entitetima. Aplikacijski model se kreira korištenjem aplikacijskih blokova. Entiteti se kreiraju iz tipova entiteta (</a:t>
            </a:r>
            <a:r>
              <a:rPr lang="hr-HR" dirty="0" err="1" smtClean="0"/>
              <a:t>eng</a:t>
            </a:r>
            <a:r>
              <a:rPr lang="hr-HR" dirty="0" smtClean="0"/>
              <a:t>. </a:t>
            </a:r>
            <a:r>
              <a:rPr lang="hr-HR" dirty="0" err="1" smtClean="0"/>
              <a:t>Entity</a:t>
            </a:r>
            <a:r>
              <a:rPr lang="hr-HR" dirty="0" smtClean="0"/>
              <a:t> </a:t>
            </a:r>
            <a:r>
              <a:rPr lang="hr-HR" dirty="0" err="1" smtClean="0"/>
              <a:t>Type</a:t>
            </a:r>
            <a:r>
              <a:rPr lang="hr-HR" dirty="0" smtClean="0"/>
              <a:t>), a upiti (</a:t>
            </a:r>
            <a:r>
              <a:rPr lang="hr-HR" dirty="0" err="1" smtClean="0"/>
              <a:t>eng</a:t>
            </a:r>
            <a:r>
              <a:rPr lang="hr-HR" dirty="0" smtClean="0"/>
              <a:t>. </a:t>
            </a:r>
            <a:r>
              <a:rPr lang="hr-HR" dirty="0" err="1" smtClean="0"/>
              <a:t>Query</a:t>
            </a:r>
            <a:r>
              <a:rPr lang="hr-HR" dirty="0" smtClean="0"/>
              <a:t>) izvlače podatke iz entiteta. Ekrani se sastoje od niza kontrola.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hr-H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hr-HR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hr-HR"/>
              <a:t>Dani kriznog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D09C6-4C39-4F57-9984-AE6F92BAB7E2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849DB-EC70-436D-944A-4FD33CBE9DC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7435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6D817-5A79-4144-83C7-AA8FF1D8BE00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CC632-F8AA-44D5-BE5E-C9D3FE6BABB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9292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E75CB-DE83-4DC2-870B-BA264FEDB8C9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DA161-6199-4F9A-9BCA-C1B9E8F3C0D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620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10280-6EEB-47A7-A146-84861ADE5255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71905-F44A-471A-AA68-5DCC12E6DC0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450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BABF3-A50B-4D70-B66D-7649F5EB0993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CEE5F-A294-4655-924F-EA8B32B9534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646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F5773-DF24-4902-A808-AC160CE25C40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F4BBD-328E-416B-AFB2-22AF8C6A953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971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707B8-107D-4E24-A2F8-FC7A44F48DCC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D8297-F93A-483D-A915-26AB9A4142F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353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368A7-5EE5-4631-89C2-D130006AF5FD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51B94-5331-4FCA-B9DB-FAF8741F95D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738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25FCB-279E-4EB5-8434-2D2B9B21FA46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6E277-6010-4009-8854-65D901C5B35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283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B653C-C9FF-48AF-BFD8-8A97E7A595FC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F6203-D8DB-4903-85F9-FA501EC38E0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019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A3055-715F-4B7C-8ECA-02F7C914DD0A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D85A7-8521-4CDC-B363-987A439869B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971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EF12BAB-43A9-4675-9A8D-7396C847BC1E}" type="datetime1">
              <a:rPr lang="sr-Latn-CS"/>
              <a:pPr>
                <a:defRPr/>
              </a:pPr>
              <a:t>19.10.2012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hr-HR"/>
              <a:t>IV MEĐUNARODNA KONFERENCIJA "DANI KRIZNOG UPRAVLJANJA"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985792-9D5E-4E4E-8CFC-C5FB4804AC6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1975"/>
          </a:xfrm>
        </p:spPr>
        <p:txBody>
          <a:bodyPr/>
          <a:lstStyle/>
          <a:p>
            <a:r>
              <a:rPr lang="hr-HR" sz="1900" smtClean="0"/>
              <a:t>CARNetova KORISNIČKA KONFERENCIJA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781300"/>
            <a:ext cx="9144000" cy="584200"/>
          </a:xfrm>
          <a:prstGeom prst="rect">
            <a:avLst/>
          </a:prstGeom>
          <a:solidFill>
            <a:srgbClr val="FD860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hr-HR" sz="3200" dirty="0" smtClean="0"/>
              <a:t>OBRAZOVANJE ZA GLOBALNO TRŽIŠTE RADA</a:t>
            </a:r>
            <a:endParaRPr lang="hr-HR" sz="3200" dirty="0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6181725"/>
            <a:ext cx="374332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itle 3"/>
          <p:cNvSpPr txBox="1">
            <a:spLocks/>
          </p:cNvSpPr>
          <p:nvPr/>
        </p:nvSpPr>
        <p:spPr bwMode="auto">
          <a:xfrm>
            <a:off x="0" y="3857625"/>
            <a:ext cx="9144000" cy="1071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hr-HR" sz="2400" b="1" dirty="0"/>
              <a:t>Implementacija metodologije ekstremnog programiranja u nastavni proces visokoobrazovnih institucija</a:t>
            </a:r>
            <a:endParaRPr lang="hr-HR" sz="2400" dirty="0"/>
          </a:p>
        </p:txBody>
      </p:sp>
      <p:sp>
        <p:nvSpPr>
          <p:cNvPr id="12" name="Subtitle 4"/>
          <p:cNvSpPr txBox="1">
            <a:spLocks/>
          </p:cNvSpPr>
          <p:nvPr/>
        </p:nvSpPr>
        <p:spPr bwMode="auto">
          <a:xfrm>
            <a:off x="269875" y="5300663"/>
            <a:ext cx="8604250" cy="5000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hr-HR" dirty="0">
                <a:latin typeface="Calibri" charset="-18"/>
                <a:cs typeface="+mn-cs"/>
              </a:rPr>
              <a:t>Tomislav </a:t>
            </a:r>
            <a:r>
              <a:rPr lang="hr-HR" dirty="0" err="1">
                <a:latin typeface="Calibri" charset="-18"/>
                <a:cs typeface="+mn-cs"/>
              </a:rPr>
              <a:t>Gligora</a:t>
            </a:r>
            <a:r>
              <a:rPr lang="hr-HR" dirty="0">
                <a:latin typeface="Calibri" charset="-18"/>
                <a:cs typeface="+mn-cs"/>
              </a:rPr>
              <a:t> </a:t>
            </a:r>
            <a:r>
              <a:rPr lang="hr-HR" dirty="0" err="1">
                <a:latin typeface="Calibri" charset="-18"/>
                <a:cs typeface="+mn-cs"/>
              </a:rPr>
              <a:t>spec.ing</a:t>
            </a:r>
            <a:r>
              <a:rPr lang="hr-HR" dirty="0">
                <a:latin typeface="Calibri" charset="-18"/>
                <a:cs typeface="+mn-cs"/>
              </a:rPr>
              <a:t>. , </a:t>
            </a:r>
            <a:r>
              <a:rPr lang="hr-HR" dirty="0" err="1">
                <a:latin typeface="Calibri" charset="-18"/>
                <a:cs typeface="+mn-cs"/>
              </a:rPr>
              <a:t>mr.sc</a:t>
            </a:r>
            <a:r>
              <a:rPr lang="hr-HR" dirty="0">
                <a:latin typeface="Calibri" charset="-18"/>
                <a:cs typeface="+mn-cs"/>
              </a:rPr>
              <a:t>. Davorin </a:t>
            </a:r>
            <a:r>
              <a:rPr lang="hr-HR" dirty="0" err="1" smtClean="0">
                <a:latin typeface="Calibri" charset="-18"/>
                <a:cs typeface="+mn-cs"/>
              </a:rPr>
              <a:t>Valenčić</a:t>
            </a:r>
            <a:r>
              <a:rPr lang="hr-HR" dirty="0" smtClean="0">
                <a:latin typeface="Calibri" charset="-18"/>
                <a:cs typeface="+mn-cs"/>
              </a:rPr>
              <a:t>,  </a:t>
            </a:r>
            <a:r>
              <a:rPr lang="hr-HR" dirty="0">
                <a:latin typeface="Calibri" charset="-18"/>
                <a:cs typeface="+mn-cs"/>
              </a:rPr>
              <a:t>Aleksander Radovan </a:t>
            </a:r>
            <a:r>
              <a:rPr lang="hr-HR" dirty="0" err="1">
                <a:latin typeface="Calibri" charset="-18"/>
                <a:cs typeface="+mn-cs"/>
              </a:rPr>
              <a:t>dipl.ing</a:t>
            </a:r>
            <a:r>
              <a:rPr lang="hr-HR" dirty="0">
                <a:latin typeface="Calibri" charset="-18"/>
                <a:cs typeface="+mn-cs"/>
              </a:rPr>
              <a:t>.</a:t>
            </a:r>
          </a:p>
        </p:txBody>
      </p:sp>
      <p:sp>
        <p:nvSpPr>
          <p:cNvPr id="2055" name="TextBox 13"/>
          <p:cNvSpPr txBox="1">
            <a:spLocks noChangeArrowheads="1"/>
          </p:cNvSpPr>
          <p:nvPr/>
        </p:nvSpPr>
        <p:spPr bwMode="auto">
          <a:xfrm>
            <a:off x="0" y="981075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hr-HR" sz="1600" b="1"/>
              <a:t>RIJEKA 12. – 14. 11. 2012.</a:t>
            </a:r>
          </a:p>
        </p:txBody>
      </p:sp>
      <p:sp>
        <p:nvSpPr>
          <p:cNvPr id="2056" name="AutoShape 10" descr="data:image/jpeg;base64,/9j/4AAQSkZJRgABAQAAAQABAAD/2wCEAAkGBhQPERIQDxAQEBURFQ8QFA8XEBUQFBAUFBUVFRQQFBUXGyYeFxkjGRQVHy8gIycpLC0tFR4xNTAqNSYrLCkBCQoKDgwOGg8PGiskHyQsNCwyKS0vLCkyLCwpKSkpKSwvMCksLCwsLCwpLC0vLCwsLDQsLCwsLCwqLSwsLCwsLP/AABEIAN8A4gMBIgACEQEDEQH/xAAcAAEAAgMBAQEAAAAAAAAAAAAAAQQFBgcDAgj/xABEEAABAwEFBAcDBwsEAwAAAAABAAIDEQQFEiExBkFRYRMiUnGBkaEHcrEjMjNCssHRFBVDU1RigpKTotJzs8LhFiVj/8QAGgEBAAMBAQEAAAAAAAAAAAAAAAEDBAIFBv/EADIRAAICAgAFAgQEBQUAAAAAAAABAgMEEQUSEyExQVEycYHwImGR0RVCocHxFCMzseH/2gAMAwEAAhEDEQA/AO4oiIAiIgCIiAIiIAiIgCIiAIvlzwNSB3mi8HXjGNZGfzBAWUVT87RfrWfzAL2itTX/ADXtd3OB+CA9UREAREQBERAEREAREQBQVKgoCUREAREQBEUEoCV42i1sjGKR7WDtOIaPVYW07QOlkMFkAc8VDpDm2MDKtBqfQb88lYu/Z8Md0szjPIfrv6wb7o3eFO4Krqcz1H9S7pcq3Pt+XqBtAJKizRPnIyLvo2A83Pp6Aq1YXTkkzthaKCjWFzjXm40+CtsiAyAAHACi+qLpRfls5co+IolFBdTVYm13mXdWPIdree7gF2Vl203g1mXzj2R953LGz3jI7Q4By1815siXqIV0QUJGE5kk8yarwfEso6FVpY0IMZJGqsjFkpWKpK1SD4gvqaL5shI7LuuPXTwWbu/bJjqNnb0Z7YzZ472+q1uVqpyhNDZ1KOQOALSCDmCDUHmCvpcyuq/5LK7qnEyvWiJyPMdk8/iugXXerLSwPjNdxByLD2XBctaJT2XURFBIREQBERAFBUqCgJREQBERAfEjw0EkgAZknIADUlaFfe0r7VKIbNXCSGNpkXuOWP8ADhrrSmZ28vExwCJpoZjQ+43N3mSB4lYf2f2EPlklIr0bQG8nPrn5A+a8++xzsVMfqeviUxrolkzW9eF9/mbZcVytssQY2hcc3v7buPdwWTRFujFRWkeVObnJyl5YRFi78t/RtwNPWfXwbvP3ea6OSteV44zgaeqNT2j+C8oWqlCr0JXRBciYrAiXlCVaa5QSVpI1TmYshKVSmKEGOmaqUwV+ZUZl0QUZQqUwV6VUplJBSlC+7rvd9lkEkfc5lcnt4H7juXxKqkqk5Ov3beDLRG2WM1a4eIO9p4EFWlzLYi/ugn6F5+TmIHuyaNd46Hw4LpoKra0WJ7CIigkIiIAoKlQUBKIiAIiIDQfaGT00XDozTvxGvwCtezqQUnbvrG7w6wXt7QrDijjmA+jJa7ufSh8wPNaxs3e/5LO15+Y7qP8AdO/wND5rx5y6WVzS8f8Ah9JVDr8P5Y+V/Z7OqovOGYPaHNIcHAEEZgg6EL0XsHzZBWmW629LK5+6tG+6NPx8Vs19Wno4JHDWmEd7uqPitKieukQzIxOV2F6xkb1ajkUkGVjkXuJljGTL1EygktySqpNIvh0y8JJUB8SuVKZy9pJFUlepIPCUqnKVYlcqcrlJBWlKpylWZSqkhXRyV5Cuv7LXt+VWaOUmrqYH++3Inx18Vx2Qrd/ZZb854CexM0f2O/4LmS7CL7nQURFWWhERAFBUqCgJREQBERAV7dZGzRujeKteC0/iOe9cnvK73WeR0UgzacjucNzhyK7AsVf1wMtbKO6rm1LJN7TwPEHgseXj9WO15R6XD83/AE09S+F/ezUNldqfyf5KYkxn5rtejP8Aj8F0CGUPAc0hwIqCDUEcQVyO8btks7yyVuE7jqHDi07wrN0bQS2U/Juq06xuzaeY4HmFioy3V+Cz/B6mXw6OR/u0Pu/0ZvO2MtIWjtPaPIOP3BanG9WL62qZaoo24XRva7EQaFtMJGR8d4WOikXsVWQsX4WfO3UWVPU4tGTjkVhkqxrJF7slVhQZFsq++mVBsq+umQkuGVeT5VjbVegZoMQrRxBHV5HmvCO+muNCC3mcx48FQ8itS5W+5qjh3ShzqPYyMkirSSL5dNXQrwkkV6Mr7eSJXqpI5fcj1Vkeujk85HKpK5esr1VkcpOWeUjlsHs4tGG3NHbjlafAB3/Fa3I5Zz2en/2EXuzf7bkfgheTsaIipLwiIgCgqVBQEoiIAiIgCIiAq2+7Y524JWB456g8QdQe5ademwLhV1mfjH6txo7wdofGi3tRRUW0Qt+JGqjLtof4H9PQ47arG+F2GVjmHgRSvdx8F5xylui6xfV3CeGSOgJLXYaitHU6pHDOi5N6cvuXnTwbK3zVP9z26uK02rkvWv6otMvDiPJXIbYHaHwOSxOFQuY5l9T1Nb+ZZPhuLet1PXyezPCVfXTLAtlI0JHivRtscN9fBao8Sg/KaME+C2r4ZJ/0MhNZgTiaS0neND3hYyWAs189xXsLed4COtldW+qoueNatp6Zqxo52O9SjzL5o8opyzQ+G5WBasXLkqjiN2ShZqcqdL0ntG3JwKspczWpe/7liSRV5HpVeEpIXt0ZVd3Zdn7HzGVgW4/d917o+ZHqs9y+pHqu962HnM+HuW0ey+z47aXfq4pD4uLWj4lajI5dL9kt3YYprQR9I4Rt92MZkfxOI/hUS8CPdm/oiKkvCIiAKCpUFASiIgCIiAIiIAiIgC5bthdn5NaXECjJayN4Znrt8HehC6ksNtRcYtcJaKY2deM6danzSeB08uClPRGtnLWyr0EiqvdhJa5paQSC05EEZEHmpE/JcuTf8n/RbGEYv/kS/X9i1UcEICriZT0yw21zl4qR6mPdXHvK+Xy0/wC+z1NFC8umUGZZP4fdJ70kej/F8eC1tv6f4PZCqrp+a83Sq2PDJfzSM8+Ox/kg/qXC8cR5qtaZwRQZ81WdIvJ8i108PhXLm3s8/J4vZfB16STJe9eD3o968SV6R4rPSzwOle2NgxOe4Ma3i5xoAu+XJdgssEUDdI2hte07VzvFxJ8Vofsw2Yz/AC2VuWbYQd+50vxaPHkulKqb9C2C9QiIuCwIiIAoKlQUBKIiAIiIAiIgCIiAIiIDS9t9kDNW02dtZAOvGP0oH1h++PXv15vjXfFqW1ewjLVWWAiKbU9iX3qaO/eHjVdxl7nEo+qOZdIp6RfN4WGSzPMc8bo3Dcd44tOjhzCrdIrCotdIoMirdIoMiDZ7mRfDpF4GRfBkUkbPV0i83SL4LlDWkkAAknIAZkngAhGwSto2K2MdbniSUFsDDmdDKR+jby4ndprplNlfZo+QiW2gxs1EFaPf7/YHLXuXToLO2NoYxoa1oDWtAoGgaAAKuUvRFkYerJiiDGhrQGhoADQKAAZAAcF9oirLgiIgCIiAKCpUFASiIgCIiAIiIAiIgCIiAIiICreF2x2huCaNsjeDhWnMHUHmFpN7eylrqussxj/+cgxt7g4ZjxqugIpTaIaTOK27YC2xV+Q6QdqN4f6ZO9FiZbjtDfnWa0N74X/gv0AoouudnHTR+fW3POdLPOe6F5+5XrJsXbJT1bLKObwIh/eQu6USic7I6aOXXZ7JpXUNpmZGOwwdI7uxGgHqt5uTZKz2POGMYtOld13n+I6dwosyi5cmztRSCIig6CIiAIiIAiIgCgqVBQEoiIAiqXheDLPG6SQ0a3zJ3NA3krRbft3O8/JYYm7uqHu8ScvILPdkQq+I142HbkfAu3udFRc3su3NpYeuWyjeCwN8i0Cnqt3ue+WWqPpI6imTmnVruB496irJhb2j5OsjBtx1ua7e6Mii0GDbydz2tLIaFzW/NdoSB2lvq7qujbvl9Cu/Gso1z+pKLQbTt5O172hkNGue0dV1aAkdrkt8Y6oB5BK7oWNqPoL8ayhJz9T6RYPaLaZtkAaBjkcKhlaADtOO4fFafLtranGoka390Rtp6gn1VduXXW9PyXY/D7r480VpfmdMRaHdO3rw4NtIDmn9I0YXN5kaEd1FvMUgcA4GoIBB4g5gqyq6Fq3EpyMWzHepo+0RFcZgiLzmlDAXOIaACSSaAAakoD0RaReu35qW2ZgoP0jwTXmG7vHyWNi25tINS5jh2TGAPShWKWbVF62enDheRKPNrXzOkosPs/tE22NNBge2mJla66OB3hfd+7QMsjQXdZzq4YxqeZO4c1p6sOXn32MXQs6nS1+L2Mqi5vPt1aXGrTGwdkMB9XVWSufb0lwZaWtAOXStFKc3N4cws0c2qT1s2T4XkQjza/Q3ZF8NdUVBrXOv3rRLRt/M1z2iOHqueBk/cSO1yV9t0Ktc3qZaMay9tQXg35FVntzYo+lkcGtADie/cOK0u8tv5HEiztbG3c5wxOPOmg9VFuRCr4mdY+Jbe9QX1N+UFc3g24tLTVzmPHZLAPVtFutxX421x42jC5po9hNS0/eDxXNWVXa9LyWZGDdjrmku3ujKIiLSYTQNv7eXSshB6sbQ8ji534D4le2x+zEc0fTztxgkhjM6UGRceOdR4LH7cxFtrJP1mRkeAwn1C2nYm1B9la0HOMvY4cMy4HxBXk1xU8qXOfQ2ylVgQ6fbfn7+Z8WzYeCRzXNBiAPWa05PHDP5veFm7NZGxMDI2hjQMmgUXsXjzRxyXoxrhHbijxJ3WWJRlJtI4/ZPpWf6kf2guwrjtlNJWHg9h/uC7A+QNBc4gAVJO4AalYOH+JfM9fjHmv5HILf9LL/qS/aK68w0aDyHwXHrVIHPe4aOc9w7iSV10dePL6zMj3jJRgvvP79zriy1Grft+xym8bW60TPkOZkdkOVaNb5UC367tjYGRhskYkdQYnmuu+meQXPLO/opGlw+je0ke64VHouvxShwDmmocAQeIOhXOFCM3KUu7OuKTnVGEK3pa9DBWLYqCKQyULxWrI3ZtZ/l4/8Aa2ABRjC+l6kK4w7RWjwrLZ2Pc3sgrTbx2/wSFsMTXtaSMbnEYqakADILcnDJcvvHZWeKQtbE+RtThe1uIEbq00PesuXO2KXTN/DqqLJPrfT0OgXHfDbXF0jQW54XNOZa4bq79dVdnhD2lrgHNcCC0ioIO5YXZC5nWaEiTJz3Yy2tcIoAB3rOkrRU5SgufyYr1CNrVb7b7GqWbYKNsrnPcXx6sjzB5h53gcvFVNr7rssEXUa1kpLcLWk1IrmXCulK58V97S7ZFjnQ2YiratdLrQ72s/FYG7Nn57Y7HmA41MzyaHu3uXm2yr71VR2z26IXfhvyLOWK9Pf7/Ut7Bg/lWWnRvxd3Vp60WN2gvAz2iR5NRiLGjg1poAPj4rolyXCyyMwsq5zqYpDq6nwHJcytMZjlc0jNj3Ajm1yrvrlVVGD9zRi3QyMmdkV4Wkb5dGxcLY29MzpHuALiSaNJ+q0A7uK1jau4RZJBgrgkBLQcy0jVtd+o810ey2lsjGvYahwDgeRWm+0O1guiiBqW4nnkDQAeNCtOVTXGnaXgwYGTdPK1Jt73tGT2FvAyWcscamF2Ee6RVv3jwWgW76ST35PtFbp7O4SGTP3FzGj+EEn7QWl276ST35ftFZb23TXs34kVHKuUTrMlkbNF0cjQ5rmgEeGvIrAXbsJFG5zpj0oqcDc2gN3Yqan0WywnqN90fBaNtDto55MdmOFgqDL9Z/un6o569y9G91RSlYts8bEjkWN10vSfkjbOxWaINbC1rJa5tboG0PzhoDWlF9ezwHpZT9XA0HvxdX0xLHXRspNaTjd8mw59I6tXV3tGp7yt/um6GWVgjjHMuOrzxKy0Vyst6utI35V8Kcf/AE6lzS9/YvIileqeAa9tdcJtUYdGPlI64RpjadWV45VH/a0Ky26WyvPRufE4ZOFKabnNP3rriq2u6ops5Yo3niWgnz1WG/F55c8HpnqYmf0YdOyPNE5fa74mmc10kr3OaatocOE8WhtKFdG2dkndCDagA46ZUcW7i8birFluaGI1jhjYe0GivnqrinHx5VtylLZGZlwuioQgkkcnvq6nWaVzHA0qSx25zdxH3r5tF9TyMEb5pHNyGGuvAHj4rqlpsbJRhkY144OAI71XstxwRHFHDG09rDUjuJ0VEsGXM+WWkzXHisXBdSG5L1OZ2y55YWMkkYWtfWldRwDhurrmt32Ktsr4QySNwawAMlOQc3c3PM046LPzWdrxhe1rhl1SARlmMivsCivpxelPmi+xlyeIPIr5JRW9+TQtsdnXRvdaImksf1ngD6N2807J1ruKw1j2gtELcEcrmt3CgdTuqDRdXIWPl2fs7jidZ4iTvwAfBV2Yb5uauWi2jiMVWq7o8yX36nPLmt1pM+KBz3yPPWr1g73+XPduXUoq0GKlaCtNK76V3Lys1iZEKRsYwcGtDfgvZaMel1LTezJmZKyJJxilo+lFFCLSYtE0VO97QY4JZBq1j3DvANPVW18yxB4LXAOBFC0ioI4ELl91pEx7NNnGllm7V2oAATEAZAYGZcvmrof5is/7PD/Tb+CfmKz/ALPD/Tb+C8uODZH4Znvz4pTZ8de/no1TZXaCea0tjllLmlshLcLRoKjQL02z2bcXG0wtLq/SMAqQR9cDflr3La4LqijdijhjY4VGJrA0565gK0tSxnKvkse/zMDzVG9W0x0teDk1ivuaBpbFK5rc+rkQDvIBBoVFksUtrlo3FI5xq55JIH7zjuXTp7nhkOJ8MTjxLASfFWILO2MYWNawcGtDR5BZ1gyfaUuxslxWCTddepP1PC6btbZomRNzw6ntOOZd5rlFt+kk9+T7RXYlRdcVnJJNnhJNST0bc667lfkY3UjGMe2jJh5vQnKU1vZU2ktJjsUhBoSxjP5y1p9CVzJjy0gjUEEZV00yK7FNZmvbge1rm5dUgEZaZFVfzFZ/2eH+m38FzkYsrZJp+DvCzoY8HFx3tnPP/KrV+vd/K3/FZ/Yy+pp5ntmlc8CMuAIAocTRXIcytk/MVn/Z4f6bfwXtZrtiiNY4o2EihLWBpI4ZKKse2M03PaJvzKLK3GNaT9+xZRFK9A8g+UU0SignZCKaJRBshFNEog2QimiUQbIRTRKINkIpolEGyEU0SiDZCKaJRBshFNEog2QimiUQbIRTRKINkIpolEGyEU0SiDZCKaJRSNkoiIQEREAREQBERAEREAREQBERAEREAREQBERAEREAREQBERAEREAREQBER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pic>
        <p:nvPicPr>
          <p:cNvPr id="205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0" y="1466850"/>
            <a:ext cx="2057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56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Arhitektura MS VS </a:t>
            </a:r>
            <a:r>
              <a:rPr lang="hr-HR" dirty="0" err="1" smtClean="0"/>
              <a:t>Lightswitch</a:t>
            </a:r>
            <a:r>
              <a:rPr lang="hr-HR" dirty="0" smtClean="0"/>
              <a:t> 2011</a:t>
            </a:r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136" y="2215152"/>
            <a:ext cx="4446240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734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Primjena MS VS </a:t>
            </a:r>
            <a:r>
              <a:rPr lang="hr-HR" dirty="0" err="1" smtClean="0"/>
              <a:t>Lightswitcha</a:t>
            </a:r>
            <a:r>
              <a:rPr lang="hr-HR" dirty="0" smtClean="0"/>
              <a:t> 2011 u nastavnom procesu</a:t>
            </a:r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32" y="1659648"/>
            <a:ext cx="7344047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64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Primjena MS VS </a:t>
            </a:r>
            <a:r>
              <a:rPr lang="hr-HR" dirty="0" err="1" smtClean="0"/>
              <a:t>Lightswitch</a:t>
            </a:r>
            <a:r>
              <a:rPr lang="hr-HR" dirty="0" smtClean="0"/>
              <a:t> 2011 u nastavnom procesu</a:t>
            </a:r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626065828"/>
              </p:ext>
            </p:extLst>
          </p:nvPr>
        </p:nvGraphicFramePr>
        <p:xfrm>
          <a:off x="639777" y="1772792"/>
          <a:ext cx="738065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6228184" y="2728913"/>
            <a:ext cx="2915816" cy="1492175"/>
            <a:chOff x="0" y="0"/>
            <a:chExt cx="1400175" cy="466725"/>
          </a:xfrm>
        </p:grpSpPr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0" y="0"/>
              <a:ext cx="14001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hr-HR" dirty="0">
                  <a:effectLst/>
                  <a:latin typeface="Calibri"/>
                  <a:ea typeface="Calibri"/>
                  <a:cs typeface="Times New Roman"/>
                </a:rPr>
                <a:t>x – kriteriji ocjenjivanja</a:t>
              </a:r>
              <a:endParaRPr lang="hr-HR" dirty="0">
                <a:effectLst/>
                <a:latin typeface="Arial"/>
                <a:ea typeface="Calibri"/>
                <a:cs typeface="Times New Roman"/>
              </a:endParaRPr>
            </a:p>
          </p:txBody>
        </p:sp>
        <p:sp>
          <p:nvSpPr>
            <p:cNvPr id="12" name="Text Box 2"/>
            <p:cNvSpPr txBox="1">
              <a:spLocks noChangeArrowheads="1"/>
            </p:cNvSpPr>
            <p:nvPr/>
          </p:nvSpPr>
          <p:spPr bwMode="auto">
            <a:xfrm>
              <a:off x="0" y="190500"/>
              <a:ext cx="12858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hr-HR" dirty="0">
                  <a:effectLst/>
                  <a:latin typeface="Calibri"/>
                  <a:ea typeface="Calibri"/>
                  <a:cs typeface="Times New Roman"/>
                </a:rPr>
                <a:t>y – ocjene, 1-10</a:t>
              </a:r>
              <a:endParaRPr lang="hr-HR" dirty="0">
                <a:effectLst/>
                <a:latin typeface="Arial"/>
                <a:ea typeface="Calibri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932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Zaključak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Primjena agilnih metoda razvoja softvera postaje nužna potreba zbog sve većih potreba IT tržišta</a:t>
            </a:r>
            <a:r>
              <a:rPr lang="hr-HR" dirty="0"/>
              <a:t> </a:t>
            </a:r>
            <a:r>
              <a:rPr lang="hr-HR" dirty="0" smtClean="0"/>
              <a:t>=&gt; metodologija ekstremnog programiranja</a:t>
            </a:r>
          </a:p>
          <a:p>
            <a:r>
              <a:rPr lang="hr-HR" dirty="0" smtClean="0"/>
              <a:t>Jednostavnost </a:t>
            </a:r>
            <a:r>
              <a:rPr lang="hr-HR" dirty="0"/>
              <a:t>i brzina najveće su prednosti ove </a:t>
            </a:r>
            <a:r>
              <a:rPr lang="hr-HR" dirty="0" smtClean="0"/>
              <a:t>metodologije =&gt; primjena u nastavnom procesu visokoobrazovnih institucija</a:t>
            </a:r>
          </a:p>
          <a:p>
            <a:r>
              <a:rPr lang="hr-HR" dirty="0" smtClean="0"/>
              <a:t>MS </a:t>
            </a:r>
            <a:r>
              <a:rPr lang="hr-HR" dirty="0" err="1" smtClean="0"/>
              <a:t>Visual</a:t>
            </a:r>
            <a:r>
              <a:rPr lang="hr-HR" dirty="0" smtClean="0"/>
              <a:t> Studio </a:t>
            </a:r>
            <a:r>
              <a:rPr lang="hr-HR" dirty="0" err="1" smtClean="0"/>
              <a:t>Lightswitch</a:t>
            </a:r>
            <a:r>
              <a:rPr lang="hr-HR" dirty="0"/>
              <a:t> </a:t>
            </a:r>
            <a:r>
              <a:rPr lang="hr-HR" dirty="0" smtClean="0"/>
              <a:t>2011 </a:t>
            </a:r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3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Zaključak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Potrebna predznanja su prikladna za studenski nivo, brzina rada je iznimno velika te se veoma brzo vizualizira softvera koji se </a:t>
            </a:r>
            <a:r>
              <a:rPr lang="hr-HR" dirty="0" smtClean="0"/>
              <a:t>razvija</a:t>
            </a:r>
          </a:p>
          <a:p>
            <a:r>
              <a:rPr lang="hr-HR" dirty="0" smtClean="0"/>
              <a:t>Poželjna</a:t>
            </a:r>
            <a:r>
              <a:rPr lang="hr-HR" dirty="0"/>
              <a:t>, ali ne i nužna, su predznanja objektno orijentiranog programiranja, bazi podataka i programiranja bazi podataka, te programskog jezika C# ili </a:t>
            </a:r>
            <a:r>
              <a:rPr lang="hr-HR" dirty="0" err="1"/>
              <a:t>Visual</a:t>
            </a:r>
            <a:r>
              <a:rPr lang="hr-HR" dirty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=&gt; </a:t>
            </a:r>
            <a:r>
              <a:rPr lang="pl-PL" dirty="0" smtClean="0"/>
              <a:t>reverznim </a:t>
            </a:r>
            <a:r>
              <a:rPr lang="pl-PL" dirty="0"/>
              <a:t>procesom je moguće ta znanja usvajati</a:t>
            </a:r>
            <a:endParaRPr lang="hr-HR" dirty="0" smtClean="0"/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79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Literatura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sz="2000" i="1" dirty="0" err="1"/>
              <a:t>Philip</a:t>
            </a:r>
            <a:r>
              <a:rPr lang="hr-HR" sz="2000" i="1" dirty="0"/>
              <a:t> G. </a:t>
            </a:r>
            <a:r>
              <a:rPr lang="hr-HR" sz="2000" i="1" dirty="0" err="1"/>
              <a:t>Armour</a:t>
            </a:r>
            <a:r>
              <a:rPr lang="hr-HR" sz="2000" i="1" dirty="0"/>
              <a:t>: </a:t>
            </a:r>
            <a:r>
              <a:rPr lang="hr-HR" sz="2000" i="1" dirty="0" err="1"/>
              <a:t>The</a:t>
            </a:r>
            <a:r>
              <a:rPr lang="hr-HR" sz="2000" i="1" dirty="0"/>
              <a:t> </a:t>
            </a:r>
            <a:r>
              <a:rPr lang="hr-HR" sz="2000" i="1" dirty="0" err="1"/>
              <a:t>Laws</a:t>
            </a:r>
            <a:r>
              <a:rPr lang="hr-HR" sz="2000" i="1" dirty="0"/>
              <a:t> </a:t>
            </a:r>
            <a:r>
              <a:rPr lang="hr-HR" sz="2000" i="1" dirty="0" err="1"/>
              <a:t>of</a:t>
            </a:r>
            <a:r>
              <a:rPr lang="hr-HR" sz="2000" i="1" dirty="0"/>
              <a:t> </a:t>
            </a:r>
            <a:r>
              <a:rPr lang="hr-HR" sz="2000" i="1" dirty="0" err="1"/>
              <a:t>Software</a:t>
            </a:r>
            <a:r>
              <a:rPr lang="hr-HR" sz="2000" i="1" dirty="0"/>
              <a:t> </a:t>
            </a:r>
            <a:r>
              <a:rPr lang="hr-HR" sz="2000" i="1" dirty="0" err="1"/>
              <a:t>Process</a:t>
            </a:r>
            <a:r>
              <a:rPr lang="hr-HR" sz="2000" i="1" dirty="0"/>
              <a:t>: A New Model for </a:t>
            </a:r>
            <a:r>
              <a:rPr lang="hr-HR" sz="2000" i="1" dirty="0" err="1"/>
              <a:t>the</a:t>
            </a:r>
            <a:r>
              <a:rPr lang="hr-HR" sz="2000" i="1" dirty="0"/>
              <a:t> </a:t>
            </a:r>
            <a:r>
              <a:rPr lang="hr-HR" sz="2000" i="1" dirty="0" err="1"/>
              <a:t>Production</a:t>
            </a:r>
            <a:r>
              <a:rPr lang="hr-HR" sz="2000" i="1" dirty="0"/>
              <a:t> </a:t>
            </a:r>
            <a:r>
              <a:rPr lang="hr-HR" sz="2000" i="1" dirty="0" err="1"/>
              <a:t>and</a:t>
            </a:r>
            <a:r>
              <a:rPr lang="hr-HR" sz="2000" i="1" dirty="0"/>
              <a:t> Management </a:t>
            </a:r>
            <a:r>
              <a:rPr lang="hr-HR" sz="2000" i="1" dirty="0" err="1"/>
              <a:t>of</a:t>
            </a:r>
            <a:r>
              <a:rPr lang="hr-HR" sz="2000" i="1" dirty="0"/>
              <a:t> </a:t>
            </a:r>
            <a:r>
              <a:rPr lang="hr-HR" sz="2000" i="1" dirty="0" err="1"/>
              <a:t>Software</a:t>
            </a:r>
            <a:r>
              <a:rPr lang="hr-HR" sz="2000" i="1" dirty="0"/>
              <a:t>, </a:t>
            </a:r>
            <a:r>
              <a:rPr lang="hr-HR" sz="2000" i="1" dirty="0" err="1"/>
              <a:t>Auerbach</a:t>
            </a:r>
            <a:r>
              <a:rPr lang="hr-HR" sz="2000" i="1" dirty="0"/>
              <a:t> </a:t>
            </a:r>
            <a:r>
              <a:rPr lang="hr-HR" sz="2000" i="1" dirty="0" err="1"/>
              <a:t>Publications</a:t>
            </a:r>
            <a:r>
              <a:rPr lang="hr-HR" sz="2000" i="1" dirty="0"/>
              <a:t>, 2004.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i="1" dirty="0" err="1"/>
              <a:t>Pekka</a:t>
            </a:r>
            <a:r>
              <a:rPr lang="hr-HR" sz="2000" i="1" dirty="0"/>
              <a:t> </a:t>
            </a:r>
            <a:r>
              <a:rPr lang="hr-HR" sz="2000" i="1" dirty="0" err="1"/>
              <a:t>Abrahamsson</a:t>
            </a:r>
            <a:r>
              <a:rPr lang="hr-HR" sz="2000" i="1" dirty="0"/>
              <a:t>, </a:t>
            </a:r>
            <a:r>
              <a:rPr lang="hr-HR" sz="2000" i="1" dirty="0" err="1"/>
              <a:t>Outi</a:t>
            </a:r>
            <a:r>
              <a:rPr lang="hr-HR" sz="2000" i="1" dirty="0"/>
              <a:t> Salo, </a:t>
            </a:r>
            <a:r>
              <a:rPr lang="hr-HR" sz="2000" i="1" dirty="0" err="1"/>
              <a:t>Jussi</a:t>
            </a:r>
            <a:r>
              <a:rPr lang="hr-HR" sz="2000" i="1" dirty="0"/>
              <a:t> </a:t>
            </a:r>
            <a:r>
              <a:rPr lang="hr-HR" sz="2000" i="1" dirty="0" err="1"/>
              <a:t>Ronkainen</a:t>
            </a:r>
            <a:r>
              <a:rPr lang="hr-HR" sz="2000" i="1" dirty="0"/>
              <a:t> &amp; </a:t>
            </a:r>
            <a:r>
              <a:rPr lang="hr-HR" sz="2000" i="1" dirty="0" err="1"/>
              <a:t>Juhani</a:t>
            </a:r>
            <a:r>
              <a:rPr lang="hr-HR" sz="2000" i="1" dirty="0"/>
              <a:t> </a:t>
            </a:r>
            <a:r>
              <a:rPr lang="hr-HR" sz="2000" i="1" dirty="0" err="1"/>
              <a:t>Warsta</a:t>
            </a:r>
            <a:r>
              <a:rPr lang="hr-HR" sz="2000" i="1" dirty="0"/>
              <a:t>: </a:t>
            </a:r>
            <a:r>
              <a:rPr lang="hr-HR" sz="2000" i="1" dirty="0" err="1"/>
              <a:t>Agile</a:t>
            </a:r>
            <a:r>
              <a:rPr lang="hr-HR" sz="2000" i="1" dirty="0"/>
              <a:t> </a:t>
            </a:r>
            <a:r>
              <a:rPr lang="hr-HR" sz="2000" i="1" dirty="0" err="1"/>
              <a:t>software</a:t>
            </a:r>
            <a:r>
              <a:rPr lang="hr-HR" sz="2000" i="1" dirty="0"/>
              <a:t> </a:t>
            </a:r>
            <a:r>
              <a:rPr lang="hr-HR" sz="2000" i="1" dirty="0" err="1"/>
              <a:t>development</a:t>
            </a:r>
            <a:r>
              <a:rPr lang="hr-HR" sz="2000" i="1" dirty="0"/>
              <a:t> </a:t>
            </a:r>
            <a:r>
              <a:rPr lang="hr-HR" sz="2000" i="1" dirty="0" err="1"/>
              <a:t>methods</a:t>
            </a:r>
            <a:r>
              <a:rPr lang="hr-HR" sz="2000" i="1" dirty="0"/>
              <a:t> (http://www.inf.vtt.fi/</a:t>
            </a:r>
            <a:r>
              <a:rPr lang="hr-HR" sz="2000" i="1" dirty="0" err="1"/>
              <a:t>pdf</a:t>
            </a:r>
            <a:r>
              <a:rPr lang="hr-HR" sz="2000" i="1" dirty="0"/>
              <a:t>/</a:t>
            </a:r>
            <a:r>
              <a:rPr lang="hr-HR" sz="2000" i="1" dirty="0" err="1"/>
              <a:t>publications</a:t>
            </a:r>
            <a:r>
              <a:rPr lang="hr-HR" sz="2000" i="1" dirty="0"/>
              <a:t>/2002/P478.pdf)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i="1" dirty="0" err="1"/>
              <a:t>Michele</a:t>
            </a:r>
            <a:r>
              <a:rPr lang="hr-HR" sz="2000" i="1" dirty="0"/>
              <a:t> </a:t>
            </a:r>
            <a:r>
              <a:rPr lang="hr-HR" sz="2000" i="1" dirty="0" err="1"/>
              <a:t>Marchesi</a:t>
            </a:r>
            <a:r>
              <a:rPr lang="hr-HR" sz="2000" i="1" dirty="0"/>
              <a:t>, </a:t>
            </a:r>
            <a:r>
              <a:rPr lang="hr-HR" sz="2000" i="1" dirty="0" err="1"/>
              <a:t>Giancarlo</a:t>
            </a:r>
            <a:r>
              <a:rPr lang="hr-HR" sz="2000" i="1" dirty="0"/>
              <a:t> </a:t>
            </a:r>
            <a:r>
              <a:rPr lang="hr-HR" sz="2000" i="1" dirty="0" err="1"/>
              <a:t>Succi</a:t>
            </a:r>
            <a:r>
              <a:rPr lang="hr-HR" sz="2000" i="1" dirty="0"/>
              <a:t>, </a:t>
            </a:r>
            <a:r>
              <a:rPr lang="hr-HR" sz="2000" i="1" dirty="0" err="1"/>
              <a:t>DonWells</a:t>
            </a:r>
            <a:r>
              <a:rPr lang="hr-HR" sz="2000" i="1" dirty="0"/>
              <a:t>, </a:t>
            </a:r>
            <a:r>
              <a:rPr lang="hr-HR" sz="2000" i="1" dirty="0" err="1"/>
              <a:t>LaurieWilliams</a:t>
            </a:r>
            <a:r>
              <a:rPr lang="hr-HR" sz="2000" i="1" dirty="0"/>
              <a:t>: </a:t>
            </a:r>
            <a:r>
              <a:rPr lang="hr-HR" sz="2000" i="1" dirty="0" err="1"/>
              <a:t>Extreme</a:t>
            </a:r>
            <a:r>
              <a:rPr lang="hr-HR" sz="2000" i="1" dirty="0"/>
              <a:t> </a:t>
            </a:r>
            <a:r>
              <a:rPr lang="hr-HR" sz="2000" i="1" dirty="0" err="1"/>
              <a:t>Programming</a:t>
            </a:r>
            <a:r>
              <a:rPr lang="hr-HR" sz="2000" i="1" dirty="0"/>
              <a:t> </a:t>
            </a:r>
            <a:r>
              <a:rPr lang="hr-HR" sz="2000" i="1" dirty="0" err="1"/>
              <a:t>Perspectives</a:t>
            </a:r>
            <a:r>
              <a:rPr lang="hr-HR" sz="2000" i="1" dirty="0"/>
              <a:t>, </a:t>
            </a:r>
            <a:r>
              <a:rPr lang="hr-HR" sz="2000" i="1" dirty="0" err="1"/>
              <a:t>Addison</a:t>
            </a:r>
            <a:r>
              <a:rPr lang="hr-HR" sz="2000" i="1" dirty="0"/>
              <a:t>-</a:t>
            </a:r>
            <a:r>
              <a:rPr lang="hr-HR" sz="2000" i="1" dirty="0" err="1"/>
              <a:t>Wesley</a:t>
            </a:r>
            <a:r>
              <a:rPr lang="hr-HR" sz="2000" i="1" dirty="0"/>
              <a:t> </a:t>
            </a:r>
            <a:r>
              <a:rPr lang="hr-HR" sz="2000" i="1" dirty="0" err="1"/>
              <a:t>Pub</a:t>
            </a:r>
            <a:r>
              <a:rPr lang="hr-HR" sz="2000" i="1" dirty="0"/>
              <a:t> </a:t>
            </a:r>
            <a:r>
              <a:rPr lang="hr-HR" sz="2000" i="1" dirty="0" err="1"/>
              <a:t>Co</a:t>
            </a:r>
            <a:r>
              <a:rPr lang="hr-HR" sz="2000" i="1" dirty="0"/>
              <a:t>, 2002.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i="1" dirty="0" err="1"/>
              <a:t>William</a:t>
            </a:r>
            <a:r>
              <a:rPr lang="hr-HR" sz="2000" i="1" dirty="0"/>
              <a:t> C. </a:t>
            </a:r>
            <a:r>
              <a:rPr lang="hr-HR" sz="2000" i="1" dirty="0" err="1"/>
              <a:t>Wake</a:t>
            </a:r>
            <a:r>
              <a:rPr lang="hr-HR" sz="2000" i="1" dirty="0"/>
              <a:t>: </a:t>
            </a:r>
            <a:r>
              <a:rPr lang="hr-HR" sz="2000" i="1" dirty="0" err="1"/>
              <a:t>Extreme</a:t>
            </a:r>
            <a:r>
              <a:rPr lang="hr-HR" sz="2000" i="1" dirty="0"/>
              <a:t> </a:t>
            </a:r>
            <a:r>
              <a:rPr lang="hr-HR" sz="2000" i="1" dirty="0" err="1"/>
              <a:t>Programming</a:t>
            </a:r>
            <a:r>
              <a:rPr lang="hr-HR" sz="2000" i="1" dirty="0"/>
              <a:t> </a:t>
            </a:r>
            <a:r>
              <a:rPr lang="hr-HR" sz="2000" i="1" dirty="0" err="1"/>
              <a:t>Explored</a:t>
            </a:r>
            <a:r>
              <a:rPr lang="hr-HR" sz="2000" i="1" dirty="0"/>
              <a:t>, </a:t>
            </a:r>
            <a:r>
              <a:rPr lang="hr-HR" sz="2000" i="1" dirty="0" err="1"/>
              <a:t>Addison</a:t>
            </a:r>
            <a:r>
              <a:rPr lang="hr-HR" sz="2000" i="1" dirty="0"/>
              <a:t> </a:t>
            </a:r>
            <a:r>
              <a:rPr lang="hr-HR" sz="2000" i="1" dirty="0" err="1"/>
              <a:t>Wesley</a:t>
            </a:r>
            <a:r>
              <a:rPr lang="hr-HR" sz="2000" i="1" dirty="0"/>
              <a:t> Professional, srpanj 2001.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i="1" dirty="0" err="1"/>
              <a:t>Jayaram</a:t>
            </a:r>
            <a:r>
              <a:rPr lang="hr-HR" sz="2000" i="1" dirty="0"/>
              <a:t> </a:t>
            </a:r>
            <a:r>
              <a:rPr lang="hr-HR" sz="2000" i="1" dirty="0" err="1"/>
              <a:t>Krishnaswamy</a:t>
            </a:r>
            <a:r>
              <a:rPr lang="hr-HR" sz="2000" i="1" dirty="0"/>
              <a:t>, A </a:t>
            </a:r>
            <a:r>
              <a:rPr lang="hr-HR" sz="2000" i="1" dirty="0" err="1"/>
              <a:t>jump</a:t>
            </a:r>
            <a:r>
              <a:rPr lang="hr-HR" sz="2000" i="1" dirty="0"/>
              <a:t>-start </a:t>
            </a:r>
            <a:r>
              <a:rPr lang="hr-HR" sz="2000" i="1" dirty="0" err="1"/>
              <a:t>guide</a:t>
            </a:r>
            <a:r>
              <a:rPr lang="hr-HR" sz="2000" i="1" dirty="0"/>
              <a:t> to </a:t>
            </a:r>
            <a:r>
              <a:rPr lang="hr-HR" sz="2000" i="1" dirty="0" err="1"/>
              <a:t>application</a:t>
            </a:r>
            <a:r>
              <a:rPr lang="hr-HR" sz="2000" i="1" dirty="0"/>
              <a:t> </a:t>
            </a:r>
            <a:r>
              <a:rPr lang="hr-HR" sz="2000" i="1" dirty="0" err="1"/>
              <a:t>development</a:t>
            </a:r>
            <a:r>
              <a:rPr lang="hr-HR" sz="2000" i="1" dirty="0"/>
              <a:t> </a:t>
            </a:r>
            <a:r>
              <a:rPr lang="hr-HR" sz="2000" i="1" dirty="0" err="1"/>
              <a:t>with</a:t>
            </a:r>
            <a:r>
              <a:rPr lang="hr-HR" sz="2000" i="1" dirty="0"/>
              <a:t> Microsoft's </a:t>
            </a:r>
            <a:r>
              <a:rPr lang="hr-HR" sz="2000" i="1" dirty="0" err="1"/>
              <a:t>Visual</a:t>
            </a:r>
            <a:r>
              <a:rPr lang="hr-HR" sz="2000" i="1" dirty="0"/>
              <a:t> Studio </a:t>
            </a:r>
            <a:r>
              <a:rPr lang="hr-HR" sz="2000" i="1" dirty="0" err="1"/>
              <a:t>LightSwitch</a:t>
            </a:r>
            <a:r>
              <a:rPr lang="hr-HR" sz="2000" i="1" dirty="0"/>
              <a:t>, </a:t>
            </a:r>
            <a:r>
              <a:rPr lang="hr-HR" sz="2000" i="1" dirty="0" err="1"/>
              <a:t>Packt</a:t>
            </a:r>
            <a:r>
              <a:rPr lang="hr-HR" sz="2000" i="1" dirty="0"/>
              <a:t> </a:t>
            </a:r>
            <a:r>
              <a:rPr lang="hr-HR" sz="2000" i="1" dirty="0" err="1"/>
              <a:t>Publishing</a:t>
            </a:r>
            <a:r>
              <a:rPr lang="hr-HR" sz="2000" i="1" dirty="0"/>
              <a:t>, 2011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i="1" dirty="0"/>
              <a:t>Tim </a:t>
            </a:r>
            <a:r>
              <a:rPr lang="hr-HR" sz="2000" i="1" dirty="0" err="1"/>
              <a:t>Leung</a:t>
            </a:r>
            <a:r>
              <a:rPr lang="hr-HR" sz="2000" i="1" dirty="0"/>
              <a:t>, </a:t>
            </a:r>
            <a:r>
              <a:rPr lang="hr-HR" sz="2000" i="1" dirty="0" err="1"/>
              <a:t>Yann</a:t>
            </a:r>
            <a:r>
              <a:rPr lang="hr-HR" sz="2000" i="1" dirty="0"/>
              <a:t> </a:t>
            </a:r>
            <a:r>
              <a:rPr lang="hr-HR" sz="2000" i="1" dirty="0" err="1"/>
              <a:t>Duran</a:t>
            </a:r>
            <a:r>
              <a:rPr lang="hr-HR" sz="2000" i="1" dirty="0"/>
              <a:t>, Pro </a:t>
            </a:r>
            <a:r>
              <a:rPr lang="hr-HR" sz="2000" i="1" dirty="0" err="1"/>
              <a:t>Visual</a:t>
            </a:r>
            <a:r>
              <a:rPr lang="hr-HR" sz="2000" i="1" dirty="0"/>
              <a:t> Studio </a:t>
            </a:r>
            <a:r>
              <a:rPr lang="hr-HR" sz="2000" i="1" dirty="0" err="1"/>
              <a:t>Lightswitch</a:t>
            </a:r>
            <a:r>
              <a:rPr lang="hr-HR" sz="2000" i="1" dirty="0"/>
              <a:t> 2011 </a:t>
            </a:r>
            <a:r>
              <a:rPr lang="hr-HR" sz="2000" i="1" dirty="0" err="1"/>
              <a:t>Development</a:t>
            </a:r>
            <a:r>
              <a:rPr lang="hr-HR" sz="2000" i="1" dirty="0"/>
              <a:t>, </a:t>
            </a:r>
            <a:r>
              <a:rPr lang="hr-HR" sz="2000" i="1" dirty="0" err="1"/>
              <a:t>Apress</a:t>
            </a:r>
            <a:r>
              <a:rPr lang="hr-HR" sz="2000" i="1" dirty="0"/>
              <a:t>, 2011</a:t>
            </a:r>
            <a:endParaRPr lang="hr-HR" sz="2000" i="1" dirty="0" smtClean="0"/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50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2"/>
          <p:cNvSpPr>
            <a:spLocks noGrp="1"/>
          </p:cNvSpPr>
          <p:nvPr>
            <p:ph type="title"/>
          </p:nvPr>
        </p:nvSpPr>
        <p:spPr>
          <a:xfrm>
            <a:off x="684213" y="3068638"/>
            <a:ext cx="7499350" cy="1143000"/>
          </a:xfrm>
        </p:spPr>
        <p:txBody>
          <a:bodyPr/>
          <a:lstStyle/>
          <a:p>
            <a:r>
              <a:rPr lang="hr-HR" smtClean="0"/>
              <a:t>Hvala na pažnji …..</a:t>
            </a:r>
          </a:p>
        </p:txBody>
      </p:sp>
      <p:sp>
        <p:nvSpPr>
          <p:cNvPr id="15364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36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smtClean="0"/>
              <a:t>Sadržaj</a:t>
            </a:r>
          </a:p>
        </p:txBody>
      </p:sp>
      <p:sp>
        <p:nvSpPr>
          <p:cNvPr id="3076" name="Content Placeholder 13"/>
          <p:cNvSpPr>
            <a:spLocks noGrp="1"/>
          </p:cNvSpPr>
          <p:nvPr>
            <p:ph idx="1"/>
          </p:nvPr>
        </p:nvSpPr>
        <p:spPr>
          <a:xfrm>
            <a:off x="468313" y="1629395"/>
            <a:ext cx="8229600" cy="2879725"/>
          </a:xfrm>
        </p:spPr>
        <p:txBody>
          <a:bodyPr/>
          <a:lstStyle/>
          <a:p>
            <a:r>
              <a:rPr lang="hr-HR" dirty="0" smtClean="0"/>
              <a:t>Ubrzani razvoj softvera 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/>
              <a:t>Rapid</a:t>
            </a:r>
            <a:r>
              <a:rPr lang="hr-HR" i="1" dirty="0" smtClean="0"/>
              <a:t> </a:t>
            </a:r>
            <a:r>
              <a:rPr lang="hr-HR" i="1" dirty="0" err="1" smtClean="0"/>
              <a:t>Application</a:t>
            </a:r>
            <a:r>
              <a:rPr lang="hr-HR" i="1" dirty="0" smtClean="0"/>
              <a:t> </a:t>
            </a:r>
            <a:r>
              <a:rPr lang="hr-HR" i="1" dirty="0" err="1" smtClean="0"/>
              <a:t>Development</a:t>
            </a:r>
            <a:r>
              <a:rPr lang="hr-HR" dirty="0" smtClean="0"/>
              <a:t>)</a:t>
            </a:r>
          </a:p>
          <a:p>
            <a:r>
              <a:rPr lang="hr-HR" dirty="0" err="1" smtClean="0"/>
              <a:t>Metodolgija</a:t>
            </a:r>
            <a:r>
              <a:rPr lang="hr-HR" dirty="0" smtClean="0"/>
              <a:t> ekstremnog programiranja 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/>
              <a:t>extreme</a:t>
            </a:r>
            <a:r>
              <a:rPr lang="hr-HR" i="1" dirty="0" smtClean="0"/>
              <a:t> </a:t>
            </a:r>
            <a:r>
              <a:rPr lang="hr-HR" i="1" dirty="0" err="1" smtClean="0"/>
              <a:t>programming</a:t>
            </a:r>
            <a:r>
              <a:rPr lang="hr-HR" dirty="0" smtClean="0"/>
              <a:t>)</a:t>
            </a:r>
          </a:p>
          <a:p>
            <a:r>
              <a:rPr lang="hr-HR" dirty="0" smtClean="0"/>
              <a:t>Microsoft </a:t>
            </a:r>
            <a:r>
              <a:rPr lang="hr-HR" dirty="0" err="1" smtClean="0"/>
              <a:t>Visual</a:t>
            </a:r>
            <a:r>
              <a:rPr lang="hr-HR" dirty="0" smtClean="0"/>
              <a:t> Studio </a:t>
            </a:r>
            <a:r>
              <a:rPr lang="hr-HR" dirty="0" err="1" smtClean="0"/>
              <a:t>Lightswitch</a:t>
            </a:r>
            <a:r>
              <a:rPr lang="hr-HR" dirty="0" smtClean="0"/>
              <a:t> 2011</a:t>
            </a:r>
          </a:p>
        </p:txBody>
      </p:sp>
      <p:sp>
        <p:nvSpPr>
          <p:cNvPr id="3077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hr-HR" dirty="0" smtClean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Ubrzani razvoj softvera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Eng</a:t>
            </a:r>
            <a:r>
              <a:rPr lang="hr-HR" dirty="0" smtClean="0"/>
              <a:t>. </a:t>
            </a:r>
            <a:r>
              <a:rPr lang="hr-HR" i="1" dirty="0" err="1" smtClean="0"/>
              <a:t>Rapid</a:t>
            </a:r>
            <a:r>
              <a:rPr lang="hr-HR" i="1" dirty="0"/>
              <a:t> </a:t>
            </a:r>
            <a:r>
              <a:rPr lang="hr-HR" i="1" dirty="0" err="1" smtClean="0"/>
              <a:t>Application</a:t>
            </a:r>
            <a:r>
              <a:rPr lang="hr-HR" i="1" dirty="0" smtClean="0"/>
              <a:t> </a:t>
            </a:r>
            <a:r>
              <a:rPr lang="hr-HR" i="1" dirty="0" err="1" smtClean="0"/>
              <a:t>Development</a:t>
            </a:r>
            <a:endParaRPr lang="hr-HR" i="1" dirty="0"/>
          </a:p>
          <a:p>
            <a:r>
              <a:rPr lang="hr-HR" dirty="0" smtClean="0"/>
              <a:t>Problem:</a:t>
            </a:r>
          </a:p>
          <a:p>
            <a:pPr lvl="1"/>
            <a:r>
              <a:rPr lang="hr-HR" dirty="0" smtClean="0"/>
              <a:t>Zadovoljavanje projektnih ciljeva prilikom razvoja softvera</a:t>
            </a:r>
          </a:p>
          <a:p>
            <a:pPr lvl="1"/>
            <a:r>
              <a:rPr lang="hr-HR" dirty="0" smtClean="0"/>
              <a:t>Potreba za čim produktivnijim razvojem softvera</a:t>
            </a:r>
          </a:p>
          <a:p>
            <a:pPr lvl="1"/>
            <a:r>
              <a:rPr lang="hr-HR" dirty="0" smtClean="0"/>
              <a:t>Zahtjevi i očekivanja korisnika u vremenu rastu</a:t>
            </a:r>
          </a:p>
          <a:p>
            <a:r>
              <a:rPr lang="hr-HR" dirty="0" smtClean="0"/>
              <a:t>Primjena agilnih metoda =&gt; omogućavanje opisanog pristupa razvoju softvera</a:t>
            </a:r>
          </a:p>
          <a:p>
            <a:endParaRPr lang="hr-HR" dirty="0" smtClean="0"/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Agilne metode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Pokušavaju </a:t>
            </a:r>
            <a:r>
              <a:rPr lang="hr-HR" dirty="0"/>
              <a:t>ponuditi odgovor na želju poslovne zajednice za manje opsežnim metodologijama razvoja softvera, koje sa sobom donose brže, žustre procese razvoja </a:t>
            </a:r>
            <a:r>
              <a:rPr lang="hr-HR" dirty="0" smtClean="0"/>
              <a:t>softvera [1]</a:t>
            </a:r>
          </a:p>
          <a:p>
            <a:r>
              <a:rPr lang="hr-HR" dirty="0"/>
              <a:t>U softverskom inženjerstvu, agilne metode razvoja softvera su manje opsežne metode koje prihvaćaju činjenicu da je softver teško kontrolirati [2]</a:t>
            </a:r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36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Metodologija ekstremnog programiranja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Eng</a:t>
            </a:r>
            <a:r>
              <a:rPr lang="hr-HR" dirty="0" smtClean="0"/>
              <a:t>. </a:t>
            </a:r>
            <a:r>
              <a:rPr lang="hr-HR" i="1" dirty="0" err="1" smtClean="0"/>
              <a:t>Extreme</a:t>
            </a:r>
            <a:r>
              <a:rPr lang="hr-HR" i="1" dirty="0" smtClean="0"/>
              <a:t> </a:t>
            </a:r>
            <a:r>
              <a:rPr lang="hr-HR" i="1" dirty="0" err="1" smtClean="0"/>
              <a:t>Programming</a:t>
            </a:r>
            <a:r>
              <a:rPr lang="hr-HR" i="1" dirty="0" smtClean="0"/>
              <a:t> </a:t>
            </a:r>
          </a:p>
          <a:p>
            <a:r>
              <a:rPr lang="hr-HR" dirty="0" smtClean="0"/>
              <a:t>Discipliniran </a:t>
            </a:r>
            <a:r>
              <a:rPr lang="hr-HR" dirty="0"/>
              <a:t>pristup razvoju softvera [2</a:t>
            </a:r>
            <a:r>
              <a:rPr lang="hr-HR" dirty="0" smtClean="0"/>
              <a:t>]</a:t>
            </a:r>
          </a:p>
          <a:p>
            <a:r>
              <a:rPr lang="hr-HR" dirty="0"/>
              <a:t>Temeljna vrijednost =&gt; zadovoljstvo korisnika (naručitelja) softvera rješavanjem ulaznih </a:t>
            </a:r>
            <a:r>
              <a:rPr lang="hr-HR" dirty="0" smtClean="0"/>
              <a:t>zahtjeva</a:t>
            </a:r>
          </a:p>
          <a:p>
            <a:r>
              <a:rPr lang="hr-HR" dirty="0" smtClean="0"/>
              <a:t>Naglasak na timski rad</a:t>
            </a:r>
          </a:p>
          <a:p>
            <a:pPr lvl="1"/>
            <a:r>
              <a:rPr lang="hr-HR" dirty="0" smtClean="0"/>
              <a:t>Programeri, korisnici softvera i menadžeri dio zajedničkog tima =&gt; programeri rade u parovima</a:t>
            </a:r>
            <a:endParaRPr lang="hr-HR" dirty="0"/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0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Metodologija ekstremnog programiranja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Karakteristike metodologije ekstremnog programiranja razvoja softvera razvrstane su u četiri tipične faze razvoja softvera [2</a:t>
            </a:r>
            <a:r>
              <a:rPr lang="hr-HR" dirty="0" smtClean="0"/>
              <a:t>]: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Planiranje razvoja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Dizajn softvera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Kodiranje softvera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Testiranje softvera</a:t>
            </a:r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00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Metodologija ekstremnog programiranja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Nedostaci:</a:t>
            </a:r>
          </a:p>
          <a:p>
            <a:pPr lvl="1"/>
            <a:r>
              <a:rPr lang="hr-HR" dirty="0"/>
              <a:t>prvenstveno namijenjena malim timovima programera (2-12</a:t>
            </a:r>
            <a:r>
              <a:rPr lang="hr-HR" dirty="0" smtClean="0"/>
              <a:t>),</a:t>
            </a:r>
            <a:endParaRPr lang="hr-HR" dirty="0"/>
          </a:p>
          <a:p>
            <a:pPr lvl="1"/>
            <a:r>
              <a:rPr lang="hr-HR" dirty="0"/>
              <a:t>nije primjenjiva na svim projektima razvoja </a:t>
            </a:r>
            <a:r>
              <a:rPr lang="hr-HR" dirty="0" smtClean="0"/>
              <a:t>softvera,</a:t>
            </a:r>
            <a:endParaRPr lang="hr-HR" dirty="0"/>
          </a:p>
          <a:p>
            <a:pPr lvl="1"/>
            <a:r>
              <a:rPr lang="hr-HR" dirty="0"/>
              <a:t>postoji jak otpor ekstremnom načinu </a:t>
            </a:r>
            <a:r>
              <a:rPr lang="hr-HR" dirty="0" smtClean="0"/>
              <a:t>programiranja,</a:t>
            </a:r>
            <a:endParaRPr lang="hr-HR" dirty="0"/>
          </a:p>
          <a:p>
            <a:pPr lvl="1"/>
            <a:r>
              <a:rPr lang="hr-HR" dirty="0"/>
              <a:t>neprikladna ukoliko je potrebno generirati velike količine </a:t>
            </a:r>
            <a:r>
              <a:rPr lang="hr-HR" dirty="0" smtClean="0"/>
              <a:t>dokumentacije…</a:t>
            </a:r>
            <a:endParaRPr lang="hr-HR" dirty="0"/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33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Primjena u nastavnom procesu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Potrebe IT tržišta za znanjima ubrzanog razvoja softvera =&gt; uvođenje u nastavni proces visokoobrazovnih institucija</a:t>
            </a:r>
          </a:p>
          <a:p>
            <a:r>
              <a:rPr lang="hr-HR" dirty="0" smtClean="0"/>
              <a:t>Ključne karakteristike za primjenu:</a:t>
            </a:r>
          </a:p>
          <a:p>
            <a:pPr lvl="1"/>
            <a:r>
              <a:rPr lang="hr-HR" dirty="0"/>
              <a:t>Jednostavnost primjene</a:t>
            </a:r>
          </a:p>
          <a:p>
            <a:pPr lvl="1"/>
            <a:r>
              <a:rPr lang="hr-HR" dirty="0"/>
              <a:t>Brzina razvoja</a:t>
            </a:r>
          </a:p>
          <a:p>
            <a:pPr lvl="1"/>
            <a:r>
              <a:rPr lang="hr-HR" dirty="0"/>
              <a:t>Vizualizacija rješenja</a:t>
            </a:r>
            <a:endParaRPr lang="hr-HR" dirty="0" smtClean="0"/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82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8" y="260350"/>
            <a:ext cx="1128712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1143000"/>
          </a:xfrm>
        </p:spPr>
        <p:txBody>
          <a:bodyPr/>
          <a:lstStyle/>
          <a:p>
            <a:r>
              <a:rPr lang="hr-HR" dirty="0" smtClean="0"/>
              <a:t>MS </a:t>
            </a:r>
            <a:r>
              <a:rPr lang="hr-HR" dirty="0" err="1" smtClean="0"/>
              <a:t>Visual</a:t>
            </a:r>
            <a:r>
              <a:rPr lang="hr-HR" dirty="0" smtClean="0"/>
              <a:t> Studio </a:t>
            </a:r>
            <a:r>
              <a:rPr lang="hr-HR" dirty="0" err="1" smtClean="0"/>
              <a:t>Lightswitch</a:t>
            </a:r>
            <a:r>
              <a:rPr lang="hr-HR" dirty="0" smtClean="0"/>
              <a:t> 2011</a:t>
            </a:r>
          </a:p>
        </p:txBody>
      </p:sp>
      <p:sp>
        <p:nvSpPr>
          <p:cNvPr id="4100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Tehnologije: </a:t>
            </a:r>
            <a:r>
              <a:rPr lang="hr-HR" i="1" dirty="0" err="1"/>
              <a:t>ASP.NET</a:t>
            </a:r>
            <a:r>
              <a:rPr lang="hr-HR" i="1" dirty="0"/>
              <a:t>, Microsoft </a:t>
            </a:r>
            <a:r>
              <a:rPr lang="hr-HR" i="1" dirty="0" err="1"/>
              <a:t>Silverlight</a:t>
            </a:r>
            <a:r>
              <a:rPr lang="hr-HR" i="1" dirty="0"/>
              <a:t>, WCF RIA, </a:t>
            </a:r>
            <a:r>
              <a:rPr lang="hr-HR" i="1" dirty="0" err="1"/>
              <a:t>ADO.NET</a:t>
            </a:r>
            <a:r>
              <a:rPr lang="hr-HR" i="1" dirty="0"/>
              <a:t>, MVVM, VPF </a:t>
            </a:r>
            <a:r>
              <a:rPr lang="hr-HR" dirty="0"/>
              <a:t>[5</a:t>
            </a:r>
            <a:r>
              <a:rPr lang="hr-HR" dirty="0" smtClean="0"/>
              <a:t>]</a:t>
            </a:r>
          </a:p>
          <a:p>
            <a:r>
              <a:rPr lang="hr-HR" dirty="0" smtClean="0"/>
              <a:t>Tri vrste profesionalnih poslovnih softvera: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Softver za Windows okruženje (</a:t>
            </a:r>
            <a:r>
              <a:rPr lang="hr-HR" i="1" dirty="0" err="1" smtClean="0"/>
              <a:t>Desktop</a:t>
            </a:r>
            <a:r>
              <a:rPr lang="hr-HR" i="1" dirty="0" smtClean="0"/>
              <a:t> </a:t>
            </a:r>
            <a:r>
              <a:rPr lang="hr-HR" i="1" dirty="0" err="1" smtClean="0"/>
              <a:t>App</a:t>
            </a:r>
            <a:r>
              <a:rPr lang="hr-HR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 err="1" smtClean="0"/>
              <a:t>Interent</a:t>
            </a:r>
            <a:r>
              <a:rPr lang="hr-HR" dirty="0" smtClean="0"/>
              <a:t> softver (</a:t>
            </a:r>
            <a:r>
              <a:rPr lang="hr-HR" i="1" dirty="0" smtClean="0"/>
              <a:t>Web </a:t>
            </a:r>
            <a:r>
              <a:rPr lang="hr-HR" i="1" dirty="0" err="1" smtClean="0"/>
              <a:t>App</a:t>
            </a:r>
            <a:r>
              <a:rPr lang="hr-HR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Softver u oblaku (</a:t>
            </a:r>
            <a:r>
              <a:rPr lang="hr-HR" i="1" dirty="0" err="1" smtClean="0"/>
              <a:t>Cloud</a:t>
            </a:r>
            <a:r>
              <a:rPr lang="hr-HR" i="1" dirty="0" smtClean="0"/>
              <a:t> </a:t>
            </a:r>
            <a:r>
              <a:rPr lang="hr-HR" i="1" dirty="0" err="1" smtClean="0"/>
              <a:t>App</a:t>
            </a:r>
            <a:r>
              <a:rPr lang="hr-HR" dirty="0" smtClean="0"/>
              <a:t>)</a:t>
            </a:r>
          </a:p>
          <a:p>
            <a:r>
              <a:rPr lang="hr-HR" dirty="0" smtClean="0"/>
              <a:t>Jezici za pisanje programskog koda:</a:t>
            </a:r>
          </a:p>
          <a:p>
            <a:pPr lvl="1"/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ili C# (.NET </a:t>
            </a:r>
            <a:r>
              <a:rPr lang="hr-HR" dirty="0" err="1" smtClean="0"/>
              <a:t>framework</a:t>
            </a:r>
            <a:r>
              <a:rPr lang="hr-HR" dirty="0" smtClean="0"/>
              <a:t>)</a:t>
            </a:r>
          </a:p>
        </p:txBody>
      </p:sp>
      <p:sp>
        <p:nvSpPr>
          <p:cNvPr id="4101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95288" y="6356350"/>
            <a:ext cx="828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CUC 2012, 12.-14.studeni Rijeka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313" y="1484313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8313" y="6237288"/>
            <a:ext cx="8243887" cy="0"/>
          </a:xfrm>
          <a:prstGeom prst="line">
            <a:avLst/>
          </a:prstGeom>
          <a:ln w="412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8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0650">
          <a:solidFill>
            <a:srgbClr val="0000FF"/>
          </a:solidFill>
        </a:ln>
        <a:effectLst>
          <a:reflection blurRad="6350" stA="52000" endA="300" endPos="35000" dir="5400000" sy="-100000" algn="bl" rotWithShape="0"/>
        </a:effectLst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1558</Words>
  <Application>Microsoft Office PowerPoint</Application>
  <PresentationFormat>On-screen Show (4:3)</PresentationFormat>
  <Paragraphs>145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Custom Design</vt:lpstr>
      <vt:lpstr>CARNetova KORISNIČKA KONFERENCIJA</vt:lpstr>
      <vt:lpstr>Sadržaj</vt:lpstr>
      <vt:lpstr>Ubrzani razvoj softvera</vt:lpstr>
      <vt:lpstr>Agilne metode</vt:lpstr>
      <vt:lpstr>Metodologija ekstremnog programiranja</vt:lpstr>
      <vt:lpstr>Metodologija ekstremnog programiranja</vt:lpstr>
      <vt:lpstr>Metodologija ekstremnog programiranja</vt:lpstr>
      <vt:lpstr>Primjena u nastavnom procesu</vt:lpstr>
      <vt:lpstr>MS Visual Studio Lightswitch 2011</vt:lpstr>
      <vt:lpstr>Arhitektura MS VS Lightswitch 2011</vt:lpstr>
      <vt:lpstr>Primjena MS VS Lightswitcha 2011 u nastavnom procesu</vt:lpstr>
      <vt:lpstr>Primjena MS VS Lightswitch 2011 u nastavnom procesu</vt:lpstr>
      <vt:lpstr>Zaključak</vt:lpstr>
      <vt:lpstr>Zaključak</vt:lpstr>
      <vt:lpstr>Literatura</vt:lpstr>
      <vt:lpstr>Hvala na pažnji 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DKU</dc:title>
  <dc:creator>DKU</dc:creator>
  <cp:lastModifiedBy>Tomislav Gligora</cp:lastModifiedBy>
  <cp:revision>85</cp:revision>
  <dcterms:created xsi:type="dcterms:W3CDTF">2010-03-23T20:25:28Z</dcterms:created>
  <dcterms:modified xsi:type="dcterms:W3CDTF">2012-10-19T07:32:29Z</dcterms:modified>
</cp:coreProperties>
</file>