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6"/>
  </p:sldMasterIdLst>
  <p:notesMasterIdLst>
    <p:notesMasterId r:id="rId29"/>
  </p:notesMasterIdLst>
  <p:sldIdLst>
    <p:sldId id="256" r:id="rId7"/>
    <p:sldId id="275" r:id="rId8"/>
    <p:sldId id="257" r:id="rId9"/>
    <p:sldId id="272" r:id="rId10"/>
    <p:sldId id="273" r:id="rId11"/>
    <p:sldId id="266" r:id="rId12"/>
    <p:sldId id="281" r:id="rId13"/>
    <p:sldId id="267" r:id="rId14"/>
    <p:sldId id="277" r:id="rId15"/>
    <p:sldId id="278" r:id="rId16"/>
    <p:sldId id="285" r:id="rId17"/>
    <p:sldId id="284" r:id="rId18"/>
    <p:sldId id="279" r:id="rId19"/>
    <p:sldId id="274" r:id="rId20"/>
    <p:sldId id="276" r:id="rId21"/>
    <p:sldId id="263" r:id="rId22"/>
    <p:sldId id="261" r:id="rId23"/>
    <p:sldId id="269" r:id="rId24"/>
    <p:sldId id="260" r:id="rId25"/>
    <p:sldId id="270" r:id="rId26"/>
    <p:sldId id="282" r:id="rId27"/>
    <p:sldId id="283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8E6F2-2CC0-4998-911A-CD0BB7E01436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D5869E5-3478-45F9-A91F-C4DF54316607}">
      <dgm:prSet phldrT="[Text]" custT="1"/>
      <dgm:spPr/>
      <dgm:t>
        <a:bodyPr/>
        <a:lstStyle/>
        <a:p>
          <a:r>
            <a:rPr lang="hr-HR" sz="1200" b="1" dirty="0" err="1" smtClean="0"/>
            <a:t>EduPlan</a:t>
          </a:r>
          <a:r>
            <a:rPr lang="hr-HR" sz="1200" b="1" dirty="0" smtClean="0"/>
            <a:t>/Ex</a:t>
          </a:r>
          <a:endParaRPr lang="hr-HR" sz="1200" b="1" dirty="0"/>
        </a:p>
      </dgm:t>
    </dgm:pt>
    <dgm:pt modelId="{9276EB85-06F0-43F7-9784-B691C2DA1BA8}" type="parTrans" cxnId="{0C14431C-48BB-49D7-8051-0A2DD16D3AB3}">
      <dgm:prSet/>
      <dgm:spPr/>
      <dgm:t>
        <a:bodyPr/>
        <a:lstStyle/>
        <a:p>
          <a:endParaRPr lang="hr-HR"/>
        </a:p>
      </dgm:t>
    </dgm:pt>
    <dgm:pt modelId="{5EE5E88E-BB31-42D9-880F-2A8F649E5EB4}" type="sibTrans" cxnId="{0C14431C-48BB-49D7-8051-0A2DD16D3AB3}">
      <dgm:prSet/>
      <dgm:spPr/>
      <dgm:t>
        <a:bodyPr/>
        <a:lstStyle/>
        <a:p>
          <a:endParaRPr lang="hr-HR"/>
        </a:p>
      </dgm:t>
    </dgm:pt>
    <dgm:pt modelId="{F424B8B5-D4A0-4A4B-B78C-9CDDB8947F41}">
      <dgm:prSet phldrT="[Text]"/>
      <dgm:spPr/>
      <dgm:t>
        <a:bodyPr/>
        <a:lstStyle/>
        <a:p>
          <a:r>
            <a:rPr lang="hr-HR" dirty="0" smtClean="0"/>
            <a:t>Državna uprava</a:t>
          </a:r>
          <a:endParaRPr lang="hr-HR" dirty="0"/>
        </a:p>
      </dgm:t>
    </dgm:pt>
    <dgm:pt modelId="{DBC93262-1790-4964-8214-932BA1D2EEC9}" type="parTrans" cxnId="{80156BDC-C19B-444B-9FE5-49AB3366E475}">
      <dgm:prSet/>
      <dgm:spPr/>
      <dgm:t>
        <a:bodyPr/>
        <a:lstStyle/>
        <a:p>
          <a:endParaRPr lang="hr-HR"/>
        </a:p>
      </dgm:t>
    </dgm:pt>
    <dgm:pt modelId="{B9183C81-A62F-4922-A001-FE08EAA172B4}" type="sibTrans" cxnId="{80156BDC-C19B-444B-9FE5-49AB3366E475}">
      <dgm:prSet/>
      <dgm:spPr/>
      <dgm:t>
        <a:bodyPr/>
        <a:lstStyle/>
        <a:p>
          <a:endParaRPr lang="hr-HR"/>
        </a:p>
      </dgm:t>
    </dgm:pt>
    <dgm:pt modelId="{367E22FB-6856-44E6-8D36-B8C8565E430F}">
      <dgm:prSet phldrT="[Text]"/>
      <dgm:spPr/>
      <dgm:t>
        <a:bodyPr/>
        <a:lstStyle/>
        <a:p>
          <a:r>
            <a:rPr lang="hr-HR" dirty="0" smtClean="0"/>
            <a:t>Uprava ustanove</a:t>
          </a:r>
          <a:endParaRPr lang="hr-HR" dirty="0"/>
        </a:p>
      </dgm:t>
    </dgm:pt>
    <dgm:pt modelId="{F428335D-383D-4269-83B9-97F97A8D4406}" type="parTrans" cxnId="{FE3F83DA-05D1-4017-8B9C-6D8E6534180F}">
      <dgm:prSet/>
      <dgm:spPr/>
      <dgm:t>
        <a:bodyPr/>
        <a:lstStyle/>
        <a:p>
          <a:endParaRPr lang="hr-HR"/>
        </a:p>
      </dgm:t>
    </dgm:pt>
    <dgm:pt modelId="{46ABA8B1-4440-4F7D-899F-99FE552A4CA3}" type="sibTrans" cxnId="{FE3F83DA-05D1-4017-8B9C-6D8E6534180F}">
      <dgm:prSet/>
      <dgm:spPr/>
      <dgm:t>
        <a:bodyPr/>
        <a:lstStyle/>
        <a:p>
          <a:endParaRPr lang="hr-HR"/>
        </a:p>
      </dgm:t>
    </dgm:pt>
    <dgm:pt modelId="{F25BAFE3-3CFF-4685-B443-156563F6B527}">
      <dgm:prSet phldrT="[Text]"/>
      <dgm:spPr/>
      <dgm:t>
        <a:bodyPr/>
        <a:lstStyle/>
        <a:p>
          <a:r>
            <a:rPr lang="hr-HR" dirty="0" smtClean="0"/>
            <a:t>Administracija</a:t>
          </a:r>
          <a:endParaRPr lang="hr-HR" dirty="0"/>
        </a:p>
      </dgm:t>
    </dgm:pt>
    <dgm:pt modelId="{25F43935-FA70-4A0D-8870-606BA6924F84}" type="parTrans" cxnId="{7340C38B-D12D-4240-B790-33A9D74FD469}">
      <dgm:prSet/>
      <dgm:spPr/>
      <dgm:t>
        <a:bodyPr/>
        <a:lstStyle/>
        <a:p>
          <a:endParaRPr lang="hr-HR"/>
        </a:p>
      </dgm:t>
    </dgm:pt>
    <dgm:pt modelId="{6E81DFF7-7E25-4A96-B374-7D016BAAD69E}" type="sibTrans" cxnId="{7340C38B-D12D-4240-B790-33A9D74FD469}">
      <dgm:prSet/>
      <dgm:spPr/>
      <dgm:t>
        <a:bodyPr/>
        <a:lstStyle/>
        <a:p>
          <a:endParaRPr lang="hr-HR"/>
        </a:p>
      </dgm:t>
    </dgm:pt>
    <dgm:pt modelId="{C29370B1-B892-4DFA-B926-A7E30CD05653}">
      <dgm:prSet phldrT="[Text]"/>
      <dgm:spPr/>
      <dgm:t>
        <a:bodyPr/>
        <a:lstStyle/>
        <a:p>
          <a:r>
            <a:rPr lang="hr-HR" dirty="0" smtClean="0"/>
            <a:t>Nastavno osoblje</a:t>
          </a:r>
          <a:endParaRPr lang="hr-HR" dirty="0"/>
        </a:p>
      </dgm:t>
    </dgm:pt>
    <dgm:pt modelId="{E2AE6376-627C-4B83-ACAD-3260E2907A5D}" type="parTrans" cxnId="{385FFDF1-A104-4FA5-8317-CEE60A913304}">
      <dgm:prSet/>
      <dgm:spPr/>
      <dgm:t>
        <a:bodyPr/>
        <a:lstStyle/>
        <a:p>
          <a:endParaRPr lang="hr-HR"/>
        </a:p>
      </dgm:t>
    </dgm:pt>
    <dgm:pt modelId="{56BA54B8-2B1B-481E-8182-C2AAB9CD1EF4}" type="sibTrans" cxnId="{385FFDF1-A104-4FA5-8317-CEE60A913304}">
      <dgm:prSet/>
      <dgm:spPr/>
      <dgm:t>
        <a:bodyPr/>
        <a:lstStyle/>
        <a:p>
          <a:endParaRPr lang="hr-HR"/>
        </a:p>
      </dgm:t>
    </dgm:pt>
    <dgm:pt modelId="{2D4F2C0E-F6E5-43AA-80CA-39F8A45B39C7}">
      <dgm:prSet phldrT="[Text]"/>
      <dgm:spPr/>
      <dgm:t>
        <a:bodyPr/>
        <a:lstStyle/>
        <a:p>
          <a:r>
            <a:rPr lang="hr-HR" dirty="0" smtClean="0"/>
            <a:t>Studenti</a:t>
          </a:r>
          <a:endParaRPr lang="hr-HR" dirty="0"/>
        </a:p>
      </dgm:t>
    </dgm:pt>
    <dgm:pt modelId="{D92CA80E-5E57-4C9C-A54C-5E25D66CD1B3}" type="parTrans" cxnId="{A58FEC84-F620-4D88-8F9D-655D18E04818}">
      <dgm:prSet/>
      <dgm:spPr/>
      <dgm:t>
        <a:bodyPr/>
        <a:lstStyle/>
        <a:p>
          <a:endParaRPr lang="hr-HR"/>
        </a:p>
      </dgm:t>
    </dgm:pt>
    <dgm:pt modelId="{DAD1E167-B810-4DC5-ADFD-C6D974E0A626}" type="sibTrans" cxnId="{A58FEC84-F620-4D88-8F9D-655D18E04818}">
      <dgm:prSet/>
      <dgm:spPr/>
      <dgm:t>
        <a:bodyPr/>
        <a:lstStyle/>
        <a:p>
          <a:endParaRPr lang="hr-HR"/>
        </a:p>
      </dgm:t>
    </dgm:pt>
    <dgm:pt modelId="{413C72AF-24BF-412A-8B34-E61ED631E0F6}">
      <dgm:prSet phldrT="[Text]"/>
      <dgm:spPr/>
      <dgm:t>
        <a:bodyPr/>
        <a:lstStyle/>
        <a:p>
          <a:r>
            <a:rPr lang="hr-HR" dirty="0" smtClean="0"/>
            <a:t>Javni dio </a:t>
          </a:r>
          <a:endParaRPr lang="hr-HR" dirty="0"/>
        </a:p>
      </dgm:t>
    </dgm:pt>
    <dgm:pt modelId="{BA3FC858-A889-411A-A279-C0404B4A8896}" type="parTrans" cxnId="{F83D57CC-537E-45D3-8F51-014EAACD2B2A}">
      <dgm:prSet/>
      <dgm:spPr/>
      <dgm:t>
        <a:bodyPr/>
        <a:lstStyle/>
        <a:p>
          <a:endParaRPr lang="hr-HR"/>
        </a:p>
      </dgm:t>
    </dgm:pt>
    <dgm:pt modelId="{C9BF2433-1C6A-41BA-9DCA-7B8BEB97F242}" type="sibTrans" cxnId="{F83D57CC-537E-45D3-8F51-014EAACD2B2A}">
      <dgm:prSet/>
      <dgm:spPr/>
      <dgm:t>
        <a:bodyPr/>
        <a:lstStyle/>
        <a:p>
          <a:endParaRPr lang="hr-HR"/>
        </a:p>
      </dgm:t>
    </dgm:pt>
    <dgm:pt modelId="{02B25594-F56B-4799-BF3D-C117606D70B3}" type="pres">
      <dgm:prSet presAssocID="{B4F8E6F2-2CC0-4998-911A-CD0BB7E014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6F84A4E-FE74-4365-B22F-B0B4D2DAB9C1}" type="pres">
      <dgm:prSet presAssocID="{CD5869E5-3478-45F9-A91F-C4DF5431660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hr-HR"/>
        </a:p>
      </dgm:t>
    </dgm:pt>
    <dgm:pt modelId="{8E99F596-8174-4A01-9E4E-F805FC1BA3D7}" type="pres">
      <dgm:prSet presAssocID="{F424B8B5-D4A0-4A4B-B78C-9CDDB8947F41}" presName="Accent1" presStyleCnt="0"/>
      <dgm:spPr/>
    </dgm:pt>
    <dgm:pt modelId="{815F3340-D123-4381-8E0D-CA0A61ED68C8}" type="pres">
      <dgm:prSet presAssocID="{F424B8B5-D4A0-4A4B-B78C-9CDDB8947F41}" presName="Accent" presStyleLbl="bgShp" presStyleIdx="0" presStyleCnt="6"/>
      <dgm:spPr/>
    </dgm:pt>
    <dgm:pt modelId="{49125FB0-2CB0-4A70-9CB2-554E6CE15551}" type="pres">
      <dgm:prSet presAssocID="{F424B8B5-D4A0-4A4B-B78C-9CDDB8947F4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47EB87-240C-458A-B5B1-6F72640D9825}" type="pres">
      <dgm:prSet presAssocID="{367E22FB-6856-44E6-8D36-B8C8565E430F}" presName="Accent2" presStyleCnt="0"/>
      <dgm:spPr/>
    </dgm:pt>
    <dgm:pt modelId="{45D25336-A04F-413D-9A4B-17524B958576}" type="pres">
      <dgm:prSet presAssocID="{367E22FB-6856-44E6-8D36-B8C8565E430F}" presName="Accent" presStyleLbl="bgShp" presStyleIdx="1" presStyleCnt="6"/>
      <dgm:spPr/>
    </dgm:pt>
    <dgm:pt modelId="{D5D039E3-BCB9-45DD-AF12-AE861E506772}" type="pres">
      <dgm:prSet presAssocID="{367E22FB-6856-44E6-8D36-B8C8565E430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8EB236-5318-4E9D-A610-5F98590BEEFC}" type="pres">
      <dgm:prSet presAssocID="{F25BAFE3-3CFF-4685-B443-156563F6B527}" presName="Accent3" presStyleCnt="0"/>
      <dgm:spPr/>
    </dgm:pt>
    <dgm:pt modelId="{B3AABC0C-89D5-40B4-90D5-511708788BC0}" type="pres">
      <dgm:prSet presAssocID="{F25BAFE3-3CFF-4685-B443-156563F6B527}" presName="Accent" presStyleLbl="bgShp" presStyleIdx="2" presStyleCnt="6"/>
      <dgm:spPr/>
    </dgm:pt>
    <dgm:pt modelId="{F7B7E43E-7F37-43E2-A2C4-A3941D7EBF89}" type="pres">
      <dgm:prSet presAssocID="{F25BAFE3-3CFF-4685-B443-156563F6B52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38EC51-22B3-4E0C-9379-087BE43E155B}" type="pres">
      <dgm:prSet presAssocID="{C29370B1-B892-4DFA-B926-A7E30CD05653}" presName="Accent4" presStyleCnt="0"/>
      <dgm:spPr/>
    </dgm:pt>
    <dgm:pt modelId="{362E4AD3-7854-43CC-8A2C-710C2954E23F}" type="pres">
      <dgm:prSet presAssocID="{C29370B1-B892-4DFA-B926-A7E30CD05653}" presName="Accent" presStyleLbl="bgShp" presStyleIdx="3" presStyleCnt="6"/>
      <dgm:spPr/>
    </dgm:pt>
    <dgm:pt modelId="{1BA705B8-869A-473D-B05C-47A5CF42E705}" type="pres">
      <dgm:prSet presAssocID="{C29370B1-B892-4DFA-B926-A7E30CD0565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C24F98-7432-48F4-922D-AE83F3ABEF81}" type="pres">
      <dgm:prSet presAssocID="{2D4F2C0E-F6E5-43AA-80CA-39F8A45B39C7}" presName="Accent5" presStyleCnt="0"/>
      <dgm:spPr/>
    </dgm:pt>
    <dgm:pt modelId="{00023773-3CE7-4EC4-9538-D72636EF8AF8}" type="pres">
      <dgm:prSet presAssocID="{2D4F2C0E-F6E5-43AA-80CA-39F8A45B39C7}" presName="Accent" presStyleLbl="bgShp" presStyleIdx="4" presStyleCnt="6"/>
      <dgm:spPr/>
    </dgm:pt>
    <dgm:pt modelId="{C00D4932-E2D9-48A2-9EB7-82CA3F8DCA45}" type="pres">
      <dgm:prSet presAssocID="{2D4F2C0E-F6E5-43AA-80CA-39F8A45B39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265FDA-6A42-44A0-9F45-74C0B2AA3EE9}" type="pres">
      <dgm:prSet presAssocID="{413C72AF-24BF-412A-8B34-E61ED631E0F6}" presName="Accent6" presStyleCnt="0"/>
      <dgm:spPr/>
    </dgm:pt>
    <dgm:pt modelId="{88BE173C-EC98-427E-AEB6-1DAE57C4EFB5}" type="pres">
      <dgm:prSet presAssocID="{413C72AF-24BF-412A-8B34-E61ED631E0F6}" presName="Accent" presStyleLbl="bgShp" presStyleIdx="5" presStyleCnt="6"/>
      <dgm:spPr/>
    </dgm:pt>
    <dgm:pt modelId="{8102F97F-6D0E-4828-8C23-774F8BC61AF1}" type="pres">
      <dgm:prSet presAssocID="{413C72AF-24BF-412A-8B34-E61ED631E0F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2C07CB-5D40-4A73-9B3D-DF9B432D65C1}" type="presOf" srcId="{F424B8B5-D4A0-4A4B-B78C-9CDDB8947F41}" destId="{49125FB0-2CB0-4A70-9CB2-554E6CE15551}" srcOrd="0" destOrd="0" presId="urn:microsoft.com/office/officeart/2011/layout/HexagonRadial"/>
    <dgm:cxn modelId="{94190544-8454-44D8-BF7B-012B78ACD204}" type="presOf" srcId="{F25BAFE3-3CFF-4685-B443-156563F6B527}" destId="{F7B7E43E-7F37-43E2-A2C4-A3941D7EBF89}" srcOrd="0" destOrd="0" presId="urn:microsoft.com/office/officeart/2011/layout/HexagonRadial"/>
    <dgm:cxn modelId="{0C14431C-48BB-49D7-8051-0A2DD16D3AB3}" srcId="{B4F8E6F2-2CC0-4998-911A-CD0BB7E01436}" destId="{CD5869E5-3478-45F9-A91F-C4DF54316607}" srcOrd="0" destOrd="0" parTransId="{9276EB85-06F0-43F7-9784-B691C2DA1BA8}" sibTransId="{5EE5E88E-BB31-42D9-880F-2A8F649E5EB4}"/>
    <dgm:cxn modelId="{F83D57CC-537E-45D3-8F51-014EAACD2B2A}" srcId="{CD5869E5-3478-45F9-A91F-C4DF54316607}" destId="{413C72AF-24BF-412A-8B34-E61ED631E0F6}" srcOrd="5" destOrd="0" parTransId="{BA3FC858-A889-411A-A279-C0404B4A8896}" sibTransId="{C9BF2433-1C6A-41BA-9DCA-7B8BEB97F242}"/>
    <dgm:cxn modelId="{385FFDF1-A104-4FA5-8317-CEE60A913304}" srcId="{CD5869E5-3478-45F9-A91F-C4DF54316607}" destId="{C29370B1-B892-4DFA-B926-A7E30CD05653}" srcOrd="3" destOrd="0" parTransId="{E2AE6376-627C-4B83-ACAD-3260E2907A5D}" sibTransId="{56BA54B8-2B1B-481E-8182-C2AAB9CD1EF4}"/>
    <dgm:cxn modelId="{80156BDC-C19B-444B-9FE5-49AB3366E475}" srcId="{CD5869E5-3478-45F9-A91F-C4DF54316607}" destId="{F424B8B5-D4A0-4A4B-B78C-9CDDB8947F41}" srcOrd="0" destOrd="0" parTransId="{DBC93262-1790-4964-8214-932BA1D2EEC9}" sibTransId="{B9183C81-A62F-4922-A001-FE08EAA172B4}"/>
    <dgm:cxn modelId="{1A1E6BE7-FE3E-4F84-962A-BFDD42553FF9}" type="presOf" srcId="{C29370B1-B892-4DFA-B926-A7E30CD05653}" destId="{1BA705B8-869A-473D-B05C-47A5CF42E705}" srcOrd="0" destOrd="0" presId="urn:microsoft.com/office/officeart/2011/layout/HexagonRadial"/>
    <dgm:cxn modelId="{93229642-C609-488B-A433-504879D33418}" type="presOf" srcId="{367E22FB-6856-44E6-8D36-B8C8565E430F}" destId="{D5D039E3-BCB9-45DD-AF12-AE861E506772}" srcOrd="0" destOrd="0" presId="urn:microsoft.com/office/officeart/2011/layout/HexagonRadial"/>
    <dgm:cxn modelId="{6D5F1F0F-5FBA-4484-9663-A8EE1B50A60A}" type="presOf" srcId="{CD5869E5-3478-45F9-A91F-C4DF54316607}" destId="{E6F84A4E-FE74-4365-B22F-B0B4D2DAB9C1}" srcOrd="0" destOrd="0" presId="urn:microsoft.com/office/officeart/2011/layout/HexagonRadial"/>
    <dgm:cxn modelId="{E1A5F28F-E613-4946-9220-B497EC6E3047}" type="presOf" srcId="{B4F8E6F2-2CC0-4998-911A-CD0BB7E01436}" destId="{02B25594-F56B-4799-BF3D-C117606D70B3}" srcOrd="0" destOrd="0" presId="urn:microsoft.com/office/officeart/2011/layout/HexagonRadial"/>
    <dgm:cxn modelId="{FE3F83DA-05D1-4017-8B9C-6D8E6534180F}" srcId="{CD5869E5-3478-45F9-A91F-C4DF54316607}" destId="{367E22FB-6856-44E6-8D36-B8C8565E430F}" srcOrd="1" destOrd="0" parTransId="{F428335D-383D-4269-83B9-97F97A8D4406}" sibTransId="{46ABA8B1-4440-4F7D-899F-99FE552A4CA3}"/>
    <dgm:cxn modelId="{A58FEC84-F620-4D88-8F9D-655D18E04818}" srcId="{CD5869E5-3478-45F9-A91F-C4DF54316607}" destId="{2D4F2C0E-F6E5-43AA-80CA-39F8A45B39C7}" srcOrd="4" destOrd="0" parTransId="{D92CA80E-5E57-4C9C-A54C-5E25D66CD1B3}" sibTransId="{DAD1E167-B810-4DC5-ADFD-C6D974E0A626}"/>
    <dgm:cxn modelId="{7340C38B-D12D-4240-B790-33A9D74FD469}" srcId="{CD5869E5-3478-45F9-A91F-C4DF54316607}" destId="{F25BAFE3-3CFF-4685-B443-156563F6B527}" srcOrd="2" destOrd="0" parTransId="{25F43935-FA70-4A0D-8870-606BA6924F84}" sibTransId="{6E81DFF7-7E25-4A96-B374-7D016BAAD69E}"/>
    <dgm:cxn modelId="{E57CFC1C-A273-4F97-B30D-23FC3B764EE8}" type="presOf" srcId="{413C72AF-24BF-412A-8B34-E61ED631E0F6}" destId="{8102F97F-6D0E-4828-8C23-774F8BC61AF1}" srcOrd="0" destOrd="0" presId="urn:microsoft.com/office/officeart/2011/layout/HexagonRadial"/>
    <dgm:cxn modelId="{2C3A7155-1764-437F-BE58-A25EF0B883E1}" type="presOf" srcId="{2D4F2C0E-F6E5-43AA-80CA-39F8A45B39C7}" destId="{C00D4932-E2D9-48A2-9EB7-82CA3F8DCA45}" srcOrd="0" destOrd="0" presId="urn:microsoft.com/office/officeart/2011/layout/HexagonRadial"/>
    <dgm:cxn modelId="{2A676859-E036-4E3B-B0E4-384787FC5E47}" type="presParOf" srcId="{02B25594-F56B-4799-BF3D-C117606D70B3}" destId="{E6F84A4E-FE74-4365-B22F-B0B4D2DAB9C1}" srcOrd="0" destOrd="0" presId="urn:microsoft.com/office/officeart/2011/layout/HexagonRadial"/>
    <dgm:cxn modelId="{22AEEC9F-9BC9-445D-AF4D-62369FA25BAD}" type="presParOf" srcId="{02B25594-F56B-4799-BF3D-C117606D70B3}" destId="{8E99F596-8174-4A01-9E4E-F805FC1BA3D7}" srcOrd="1" destOrd="0" presId="urn:microsoft.com/office/officeart/2011/layout/HexagonRadial"/>
    <dgm:cxn modelId="{6FAD88AB-CCFB-4720-9806-67C936CBF55B}" type="presParOf" srcId="{8E99F596-8174-4A01-9E4E-F805FC1BA3D7}" destId="{815F3340-D123-4381-8E0D-CA0A61ED68C8}" srcOrd="0" destOrd="0" presId="urn:microsoft.com/office/officeart/2011/layout/HexagonRadial"/>
    <dgm:cxn modelId="{AACB5591-1816-4D6D-B8DD-AC91EEB804FB}" type="presParOf" srcId="{02B25594-F56B-4799-BF3D-C117606D70B3}" destId="{49125FB0-2CB0-4A70-9CB2-554E6CE15551}" srcOrd="2" destOrd="0" presId="urn:microsoft.com/office/officeart/2011/layout/HexagonRadial"/>
    <dgm:cxn modelId="{7D63EBF4-8206-4CD9-9431-0FB43F6E5DE0}" type="presParOf" srcId="{02B25594-F56B-4799-BF3D-C117606D70B3}" destId="{A347EB87-240C-458A-B5B1-6F72640D9825}" srcOrd="3" destOrd="0" presId="urn:microsoft.com/office/officeart/2011/layout/HexagonRadial"/>
    <dgm:cxn modelId="{C5DF54CE-841E-4E00-B4ED-314B1D2BA185}" type="presParOf" srcId="{A347EB87-240C-458A-B5B1-6F72640D9825}" destId="{45D25336-A04F-413D-9A4B-17524B958576}" srcOrd="0" destOrd="0" presId="urn:microsoft.com/office/officeart/2011/layout/HexagonRadial"/>
    <dgm:cxn modelId="{A4B697FD-B570-4334-B4F8-16A77F0A7A24}" type="presParOf" srcId="{02B25594-F56B-4799-BF3D-C117606D70B3}" destId="{D5D039E3-BCB9-45DD-AF12-AE861E506772}" srcOrd="4" destOrd="0" presId="urn:microsoft.com/office/officeart/2011/layout/HexagonRadial"/>
    <dgm:cxn modelId="{06578D40-8BA7-474A-9680-557439D4F03A}" type="presParOf" srcId="{02B25594-F56B-4799-BF3D-C117606D70B3}" destId="{E28EB236-5318-4E9D-A610-5F98590BEEFC}" srcOrd="5" destOrd="0" presId="urn:microsoft.com/office/officeart/2011/layout/HexagonRadial"/>
    <dgm:cxn modelId="{B2730046-F4A7-4AC5-BBF6-FECAF98EB9EE}" type="presParOf" srcId="{E28EB236-5318-4E9D-A610-5F98590BEEFC}" destId="{B3AABC0C-89D5-40B4-90D5-511708788BC0}" srcOrd="0" destOrd="0" presId="urn:microsoft.com/office/officeart/2011/layout/HexagonRadial"/>
    <dgm:cxn modelId="{91360428-C8D3-4192-AF04-533CFC5F3A28}" type="presParOf" srcId="{02B25594-F56B-4799-BF3D-C117606D70B3}" destId="{F7B7E43E-7F37-43E2-A2C4-A3941D7EBF89}" srcOrd="6" destOrd="0" presId="urn:microsoft.com/office/officeart/2011/layout/HexagonRadial"/>
    <dgm:cxn modelId="{CDC39C3F-8D12-4F0B-BD8F-0B156CD12457}" type="presParOf" srcId="{02B25594-F56B-4799-BF3D-C117606D70B3}" destId="{F538EC51-22B3-4E0C-9379-087BE43E155B}" srcOrd="7" destOrd="0" presId="urn:microsoft.com/office/officeart/2011/layout/HexagonRadial"/>
    <dgm:cxn modelId="{DA5665E1-D2F3-4F29-8E42-C53BA23EEE33}" type="presParOf" srcId="{F538EC51-22B3-4E0C-9379-087BE43E155B}" destId="{362E4AD3-7854-43CC-8A2C-710C2954E23F}" srcOrd="0" destOrd="0" presId="urn:microsoft.com/office/officeart/2011/layout/HexagonRadial"/>
    <dgm:cxn modelId="{80859CA9-488B-4452-8B8E-F3928D4F351B}" type="presParOf" srcId="{02B25594-F56B-4799-BF3D-C117606D70B3}" destId="{1BA705B8-869A-473D-B05C-47A5CF42E705}" srcOrd="8" destOrd="0" presId="urn:microsoft.com/office/officeart/2011/layout/HexagonRadial"/>
    <dgm:cxn modelId="{CFBCE050-8018-414B-B31F-09F51ED2C479}" type="presParOf" srcId="{02B25594-F56B-4799-BF3D-C117606D70B3}" destId="{05C24F98-7432-48F4-922D-AE83F3ABEF81}" srcOrd="9" destOrd="0" presId="urn:microsoft.com/office/officeart/2011/layout/HexagonRadial"/>
    <dgm:cxn modelId="{2485E849-0B01-4A92-8B62-574ABE7041D2}" type="presParOf" srcId="{05C24F98-7432-48F4-922D-AE83F3ABEF81}" destId="{00023773-3CE7-4EC4-9538-D72636EF8AF8}" srcOrd="0" destOrd="0" presId="urn:microsoft.com/office/officeart/2011/layout/HexagonRadial"/>
    <dgm:cxn modelId="{37700DA4-3C2E-4BF2-B58E-A920601BACF3}" type="presParOf" srcId="{02B25594-F56B-4799-BF3D-C117606D70B3}" destId="{C00D4932-E2D9-48A2-9EB7-82CA3F8DCA45}" srcOrd="10" destOrd="0" presId="urn:microsoft.com/office/officeart/2011/layout/HexagonRadial"/>
    <dgm:cxn modelId="{913D08AD-21C0-463F-953C-701F17160592}" type="presParOf" srcId="{02B25594-F56B-4799-BF3D-C117606D70B3}" destId="{56265FDA-6A42-44A0-9F45-74C0B2AA3EE9}" srcOrd="11" destOrd="0" presId="urn:microsoft.com/office/officeart/2011/layout/HexagonRadial"/>
    <dgm:cxn modelId="{8F254E01-358B-4944-9964-75142271695B}" type="presParOf" srcId="{56265FDA-6A42-44A0-9F45-74C0B2AA3EE9}" destId="{88BE173C-EC98-427E-AEB6-1DAE57C4EFB5}" srcOrd="0" destOrd="0" presId="urn:microsoft.com/office/officeart/2011/layout/HexagonRadial"/>
    <dgm:cxn modelId="{51B419E4-D1D6-4C1A-A244-ADD344764DDA}" type="presParOf" srcId="{02B25594-F56B-4799-BF3D-C117606D70B3}" destId="{8102F97F-6D0E-4828-8C23-774F8BC61AF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4A4E-FE74-4365-B22F-B0B4D2DAB9C1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err="1" smtClean="0"/>
            <a:t>EduPlan</a:t>
          </a:r>
          <a:r>
            <a:rPr lang="hr-HR" sz="1200" b="1" kern="1200" dirty="0" smtClean="0"/>
            <a:t>/Ex</a:t>
          </a:r>
          <a:endParaRPr lang="hr-HR" sz="1200" b="1" kern="1200" dirty="0"/>
        </a:p>
      </dsp:txBody>
      <dsp:txXfrm>
        <a:off x="2490752" y="1549923"/>
        <a:ext cx="1114106" cy="963746"/>
      </dsp:txXfrm>
    </dsp:sp>
    <dsp:sp modelId="{45D25336-A04F-413D-9A4B-17524B958576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25FB0-2CB0-4A70-9CB2-554E6CE15551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Državna uprava</a:t>
          </a:r>
          <a:endParaRPr lang="hr-HR" sz="1000" kern="1200" dirty="0"/>
        </a:p>
      </dsp:txBody>
      <dsp:txXfrm>
        <a:off x="2594415" y="195784"/>
        <a:ext cx="912982" cy="789836"/>
      </dsp:txXfrm>
    </dsp:sp>
    <dsp:sp modelId="{B3AABC0C-89D5-40B4-90D5-511708788BC0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39E3-BCB9-45DD-AF12-AE861E506772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147783"/>
            <a:satOff val="-289"/>
            <a:lumOff val="2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Uprava ustanove</a:t>
          </a:r>
          <a:endParaRPr lang="hr-HR" sz="1000" kern="1200" dirty="0"/>
        </a:p>
      </dsp:txBody>
      <dsp:txXfrm>
        <a:off x="3846830" y="922427"/>
        <a:ext cx="912982" cy="789836"/>
      </dsp:txXfrm>
    </dsp:sp>
    <dsp:sp modelId="{362E4AD3-7854-43CC-8A2C-710C2954E23F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7E43E-7F37-43E2-A2C4-A3941D7EBF89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4295566"/>
            <a:satOff val="-578"/>
            <a:lumOff val="5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Administracija</a:t>
          </a:r>
          <a:endParaRPr lang="hr-HR" sz="1000" kern="1200" dirty="0"/>
        </a:p>
      </dsp:txBody>
      <dsp:txXfrm>
        <a:off x="3846830" y="2350923"/>
        <a:ext cx="912982" cy="789836"/>
      </dsp:txXfrm>
    </dsp:sp>
    <dsp:sp modelId="{00023773-3CE7-4EC4-9538-D72636EF8AF8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705B8-869A-473D-B05C-47A5CF42E705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6443350"/>
            <a:satOff val="-866"/>
            <a:lumOff val="8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Nastavno osoblje</a:t>
          </a:r>
          <a:endParaRPr lang="hr-HR" sz="1000" kern="1200" dirty="0"/>
        </a:p>
      </dsp:txBody>
      <dsp:txXfrm>
        <a:off x="2594415" y="3078379"/>
        <a:ext cx="912982" cy="789836"/>
      </dsp:txXfrm>
    </dsp:sp>
    <dsp:sp modelId="{88BE173C-EC98-427E-AEB6-1DAE57C4EFB5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D4932-E2D9-48A2-9EB7-82CA3F8DCA45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8591133"/>
            <a:satOff val="-1155"/>
            <a:lumOff val="114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Studenti</a:t>
          </a:r>
          <a:endParaRPr lang="hr-HR" sz="1000" kern="1200" dirty="0"/>
        </a:p>
      </dsp:txBody>
      <dsp:txXfrm>
        <a:off x="1336187" y="2351736"/>
        <a:ext cx="912982" cy="789836"/>
      </dsp:txXfrm>
    </dsp:sp>
    <dsp:sp modelId="{8102F97F-6D0E-4828-8C23-774F8BC61AF1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Javni dio </a:t>
          </a:r>
          <a:endParaRPr lang="hr-HR" sz="1000" kern="1200" dirty="0"/>
        </a:p>
      </dsp:txBody>
      <dsp:txXfrm>
        <a:off x="13361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BA49B-EBE5-461E-8783-08FF0FB4011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2E96-4577-4851-9ED6-408BEA6E40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82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C2E96-4577-4851-9ED6-408BEA6E405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070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C2E96-4577-4851-9ED6-408BEA6E405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8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D67681-6A46-40E0-9DE6-0D7891647E8B}" type="datetimeFigureOut">
              <a:rPr lang="hr-HR" smtClean="0"/>
              <a:t>11.11.2012.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854346-1D5F-41EA-B3E4-0791EC76F03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mefst.hr/default.aspx?id=48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is.mefst.hr:9090/businesspublish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avor.luksic@mefst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Implementacija sustava upravljanja nastavom „</a:t>
            </a:r>
            <a:r>
              <a:rPr lang="hr-HR" sz="3600" b="1" dirty="0" err="1" smtClean="0"/>
              <a:t>EduPlan</a:t>
            </a:r>
            <a:r>
              <a:rPr lang="hr-HR" sz="3600" b="1" dirty="0" smtClean="0"/>
              <a:t>/Ex” na Medicinskom fakultetu u Splitu</a:t>
            </a:r>
            <a:endParaRPr lang="hr-H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87970"/>
            <a:ext cx="4953000" cy="897214"/>
          </a:xfrm>
        </p:spPr>
        <p:txBody>
          <a:bodyPr>
            <a:normAutofit/>
          </a:bodyPr>
          <a:lstStyle/>
          <a:p>
            <a:r>
              <a:rPr lang="hr-HR" b="1" dirty="0"/>
              <a:t>u</a:t>
            </a:r>
            <a:r>
              <a:rPr lang="hr-HR" sz="2400" b="1" dirty="0" smtClean="0"/>
              <a:t>pravljanje nastavom</a:t>
            </a:r>
            <a:br>
              <a:rPr lang="hr-HR" sz="2400" b="1" dirty="0" smtClean="0"/>
            </a:br>
            <a:r>
              <a:rPr lang="hr-HR" sz="1800" dirty="0" smtClean="0"/>
              <a:t>planiranje, evidencija i izvješćivanje u nastavi</a:t>
            </a:r>
            <a:endParaRPr lang="hr-HR" sz="1800" dirty="0"/>
          </a:p>
        </p:txBody>
      </p:sp>
      <p:pic>
        <p:nvPicPr>
          <p:cNvPr id="12" name="Content Placeholder 3" descr="Nastavni plan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28" t="36637" r="14468" b="43595"/>
          <a:stretch/>
        </p:blipFill>
        <p:spPr>
          <a:xfrm>
            <a:off x="5407592" y="4293096"/>
            <a:ext cx="2945411" cy="78021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45224"/>
            <a:ext cx="1656184" cy="524320"/>
          </a:xfrm>
          <a:prstGeom prst="rect">
            <a:avLst/>
          </a:prstGeom>
        </p:spPr>
      </p:pic>
      <p:pic>
        <p:nvPicPr>
          <p:cNvPr id="1026" name="Picture 2" descr="http://www.mefst.hr/css/skin1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70266"/>
            <a:ext cx="764084" cy="11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732240" y="5470266"/>
            <a:ext cx="0" cy="1193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63" y="544522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Davor Lukšić, Medicinski fakultet u Splitu</a:t>
            </a:r>
            <a:br>
              <a:rPr lang="hr-HR" sz="1400" dirty="0" smtClean="0"/>
            </a:br>
            <a:r>
              <a:rPr lang="hr-HR" sz="1400" dirty="0" smtClean="0"/>
              <a:t>Goran Ćudina, Lama d.o.o., Split</a:t>
            </a:r>
          </a:p>
          <a:p>
            <a:endParaRPr lang="hr-HR" sz="1400" dirty="0"/>
          </a:p>
          <a:p>
            <a:r>
              <a:rPr lang="hr-HR" sz="1400" b="1" dirty="0" smtClean="0"/>
              <a:t>CUC 2012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40301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552" y="638239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hr-HR" sz="1200" i="1" dirty="0" smtClean="0"/>
              <a:t>Raspored po predavaonici</a:t>
            </a:r>
            <a:endParaRPr lang="hr-HR" sz="1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4" y="818505"/>
            <a:ext cx="8518348" cy="542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552" y="638239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hr-HR" sz="1200" i="1" dirty="0" smtClean="0"/>
              <a:t>Raspored po nastavniku</a:t>
            </a:r>
            <a:endParaRPr lang="hr-HR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23207" cy="542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5" y="818506"/>
            <a:ext cx="8704659" cy="556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552" y="638239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hr-HR" sz="1200" i="1" dirty="0" smtClean="0"/>
              <a:t>Godišnji izvještaj o nastavnom osoblju ŠV-60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23116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Izvješćivanje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izvještaji iz programa mogu se izvesti u formatima PDF ili MS Office (.</a:t>
            </a:r>
            <a:r>
              <a:rPr lang="hr-HR" dirty="0" err="1"/>
              <a:t>docx</a:t>
            </a:r>
            <a:r>
              <a:rPr lang="hr-HR" dirty="0"/>
              <a:t>, .</a:t>
            </a:r>
            <a:r>
              <a:rPr lang="hr-HR" dirty="0" err="1"/>
              <a:t>xlsx</a:t>
            </a:r>
            <a:r>
              <a:rPr lang="hr-HR" dirty="0"/>
              <a:t>), te naknadno doraditi </a:t>
            </a:r>
          </a:p>
        </p:txBody>
      </p:sp>
    </p:spTree>
    <p:extLst>
      <p:ext uri="{BB962C8B-B14F-4D97-AF65-F5344CB8AC3E}">
        <p14:creationId xmlns:p14="http://schemas.microsoft.com/office/powerpoint/2010/main" val="1894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Izvješćivanje - ugovori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Automatizirani ispis ugovora za </a:t>
            </a:r>
            <a:r>
              <a:rPr lang="hr-HR"/>
              <a:t>vanjske </a:t>
            </a:r>
            <a:r>
              <a:rPr lang="hr-HR" smtClean="0"/>
              <a:t>suradnike</a:t>
            </a:r>
            <a:endParaRPr lang="hr-HR" dirty="0"/>
          </a:p>
          <a:p>
            <a:r>
              <a:rPr lang="hr-HR" dirty="0"/>
              <a:t>Generiranje ugovora na temelju planirane nastave i podataka iz kadrovske službe</a:t>
            </a:r>
          </a:p>
          <a:p>
            <a:r>
              <a:rPr lang="hr-HR" dirty="0"/>
              <a:t>Mogućnost procjena cijene koštanja studija na temelju nastavnog angažmana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9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Iskustvo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Sustav je u drugoj godini korištenja na Medicinskom fakultetu u Splitu:</a:t>
            </a:r>
          </a:p>
          <a:p>
            <a:pPr lvl="2"/>
            <a:r>
              <a:rPr lang="hr-HR" dirty="0"/>
              <a:t>553 nastavnika i </a:t>
            </a:r>
            <a:r>
              <a:rPr lang="hr-HR" dirty="0" smtClean="0"/>
              <a:t>suradnika</a:t>
            </a:r>
          </a:p>
          <a:p>
            <a:pPr lvl="2"/>
            <a:r>
              <a:rPr lang="hr-HR" dirty="0" smtClean="0"/>
              <a:t>93 predavaonice</a:t>
            </a:r>
          </a:p>
          <a:p>
            <a:pPr lvl="2"/>
            <a:r>
              <a:rPr lang="hr-HR" dirty="0" smtClean="0"/>
              <a:t>7 </a:t>
            </a:r>
            <a:r>
              <a:rPr lang="hr-HR" dirty="0"/>
              <a:t>studijskih </a:t>
            </a:r>
            <a:r>
              <a:rPr lang="hr-HR" dirty="0" smtClean="0"/>
              <a:t>smjerova</a:t>
            </a:r>
          </a:p>
          <a:p>
            <a:pPr lvl="2"/>
            <a:r>
              <a:rPr lang="hr-HR" dirty="0" smtClean="0"/>
              <a:t>224 predmeta</a:t>
            </a:r>
          </a:p>
          <a:p>
            <a:pPr lvl="2"/>
            <a:r>
              <a:rPr lang="hr-HR" dirty="0" smtClean="0"/>
              <a:t>60 </a:t>
            </a:r>
            <a:r>
              <a:rPr lang="hr-HR" dirty="0"/>
              <a:t>korisnika ima dozvolu za rad u aplikaciji s pravom unosa i izmjene podataka (po kategorijama</a:t>
            </a:r>
            <a:r>
              <a:rPr lang="hr-HR" dirty="0" smtClean="0"/>
              <a:t>)</a:t>
            </a:r>
          </a:p>
          <a:p>
            <a:pPr lvl="2"/>
            <a:r>
              <a:rPr lang="hr-HR" dirty="0" smtClean="0"/>
              <a:t> </a:t>
            </a:r>
            <a:r>
              <a:rPr lang="hr-HR" dirty="0"/>
              <a:t>potencijalni korisnici </a:t>
            </a:r>
            <a:r>
              <a:rPr lang="hr-HR" dirty="0" smtClean="0"/>
              <a:t>(putem </a:t>
            </a:r>
            <a:r>
              <a:rPr lang="hr-HR" dirty="0"/>
              <a:t>javnog </a:t>
            </a:r>
            <a:r>
              <a:rPr lang="hr-HR" dirty="0" smtClean="0"/>
              <a:t>sučelja) </a:t>
            </a:r>
            <a:r>
              <a:rPr lang="hr-HR" dirty="0"/>
              <a:t>su svi studenti te nastavno i nenastavno </a:t>
            </a:r>
            <a:r>
              <a:rPr lang="hr-HR" dirty="0" smtClean="0"/>
              <a:t>osoblje </a:t>
            </a:r>
          </a:p>
          <a:p>
            <a:r>
              <a:rPr lang="hr-HR" dirty="0" smtClean="0"/>
              <a:t>također se koristi i na Odjelu zdravstvenih studija Sveučilišta u Splitu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EduPlan/Ex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web aplikacija za planiranje i evidenciju održane nastave na jednoj ili više ustanova</a:t>
            </a:r>
          </a:p>
          <a:p>
            <a:r>
              <a:rPr lang="hr-HR" dirty="0" err="1" smtClean="0"/>
              <a:t>informatizira</a:t>
            </a:r>
            <a:r>
              <a:rPr lang="hr-HR" dirty="0" smtClean="0"/>
              <a:t> zahtjevan proces planiranja nastave</a:t>
            </a:r>
          </a:p>
          <a:p>
            <a:r>
              <a:rPr lang="hr-HR" dirty="0"/>
              <a:t>o</a:t>
            </a:r>
            <a:r>
              <a:rPr lang="hr-HR" dirty="0" smtClean="0"/>
              <a:t>mogućava sve ključne izvještaje u realnom vremenu </a:t>
            </a:r>
          </a:p>
          <a:p>
            <a:r>
              <a:rPr lang="hr-HR" dirty="0"/>
              <a:t>o</a:t>
            </a:r>
            <a:r>
              <a:rPr lang="hr-HR" dirty="0" smtClean="0"/>
              <a:t>tvoren za preuzimanje/izvoz podataka iz ključnih poslovnih aplikacija</a:t>
            </a:r>
          </a:p>
          <a:p>
            <a:r>
              <a:rPr lang="hr-HR" dirty="0"/>
              <a:t>n</a:t>
            </a:r>
            <a:r>
              <a:rPr lang="hr-HR" dirty="0" smtClean="0"/>
              <a:t>esmetan pristup javnim podacima</a:t>
            </a:r>
          </a:p>
          <a:p>
            <a:pPr marL="109728" indent="0">
              <a:buNone/>
            </a:pP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165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hr-HR" dirty="0"/>
          </a:p>
          <a:p>
            <a:endParaRPr lang="hr-HR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8291528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integracije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Sustav omogućuje integraciju podataka više obrazovnih ustanova na nivou resursa: nastavnog osoblja</a:t>
            </a:r>
            <a:r>
              <a:rPr lang="hr-HR" smtClean="0"/>
              <a:t>, predavaonica</a:t>
            </a:r>
            <a:r>
              <a:rPr lang="hr-HR" dirty="0" smtClean="0"/>
              <a:t>…. </a:t>
            </a:r>
          </a:p>
          <a:p>
            <a:r>
              <a:rPr lang="hr-HR" dirty="0" smtClean="0"/>
              <a:t>Sustav izvješćivanja može dati informacije na nivou ustanove, grupe ustanova, Sveučilišta, RH…</a:t>
            </a:r>
          </a:p>
          <a:p>
            <a:r>
              <a:rPr lang="hr-HR" dirty="0" smtClean="0"/>
              <a:t>Omogućuje upravljanje i nadzor korištenja resursa na visokom nivou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181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Tehnologije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web aplikacija</a:t>
            </a:r>
          </a:p>
          <a:p>
            <a:pPr lvl="1"/>
            <a:r>
              <a:rPr lang="hr-HR" dirty="0" err="1" smtClean="0"/>
              <a:t>ms</a:t>
            </a:r>
            <a:r>
              <a:rPr lang="hr-HR" dirty="0" smtClean="0"/>
              <a:t> asp.net, </a:t>
            </a:r>
            <a:r>
              <a:rPr lang="hr-HR" dirty="0" err="1"/>
              <a:t>ajax</a:t>
            </a:r>
            <a:r>
              <a:rPr lang="hr-HR" dirty="0"/>
              <a:t>, </a:t>
            </a:r>
            <a:r>
              <a:rPr lang="hr-HR" dirty="0" err="1" smtClean="0"/>
              <a:t>ms</a:t>
            </a:r>
            <a:r>
              <a:rPr lang="hr-HR" dirty="0" smtClean="0"/>
              <a:t> </a:t>
            </a:r>
            <a:r>
              <a:rPr lang="hr-HR" dirty="0" err="1" smtClean="0"/>
              <a:t>sql</a:t>
            </a:r>
            <a:r>
              <a:rPr lang="hr-HR" dirty="0" smtClean="0"/>
              <a:t>, </a:t>
            </a:r>
            <a:r>
              <a:rPr lang="hr-HR" dirty="0" err="1" smtClean="0"/>
              <a:t>ms</a:t>
            </a:r>
            <a:r>
              <a:rPr lang="hr-HR" dirty="0" smtClean="0"/>
              <a:t> </a:t>
            </a:r>
            <a:r>
              <a:rPr lang="hr-HR" dirty="0" err="1" smtClean="0"/>
              <a:t>entity</a:t>
            </a:r>
            <a:r>
              <a:rPr lang="hr-HR" dirty="0" smtClean="0"/>
              <a:t> </a:t>
            </a:r>
            <a:r>
              <a:rPr lang="hr-HR" dirty="0" err="1" smtClean="0"/>
              <a:t>framework</a:t>
            </a:r>
            <a:r>
              <a:rPr lang="hr-HR" dirty="0" smtClean="0"/>
              <a:t>, </a:t>
            </a:r>
            <a:r>
              <a:rPr lang="hr-HR" dirty="0" err="1" smtClean="0"/>
              <a:t>ms</a:t>
            </a:r>
            <a:r>
              <a:rPr lang="hr-HR" dirty="0" smtClean="0"/>
              <a:t> </a:t>
            </a:r>
            <a:r>
              <a:rPr lang="hr-HR" dirty="0" err="1" smtClean="0"/>
              <a:t>reporting</a:t>
            </a:r>
            <a:endParaRPr lang="hr-HR" dirty="0" smtClean="0"/>
          </a:p>
          <a:p>
            <a:r>
              <a:rPr lang="hr-HR" dirty="0"/>
              <a:t>v</a:t>
            </a:r>
            <a:r>
              <a:rPr lang="hr-HR" dirty="0" smtClean="0"/>
              <a:t>iše načina autentifikacije korisnika</a:t>
            </a:r>
          </a:p>
          <a:p>
            <a:r>
              <a:rPr lang="hr-HR" dirty="0"/>
              <a:t>g</a:t>
            </a:r>
            <a:r>
              <a:rPr lang="hr-HR" dirty="0" smtClean="0"/>
              <a:t>rupa prava za autorizaciju korisnika unutar aplikacije</a:t>
            </a:r>
          </a:p>
          <a:p>
            <a:r>
              <a:rPr lang="hr-HR" dirty="0" smtClean="0"/>
              <a:t>uvoz/izvoz podataka u kataloge putem </a:t>
            </a:r>
            <a:r>
              <a:rPr lang="hr-HR" dirty="0" err="1" smtClean="0"/>
              <a:t>xml</a:t>
            </a:r>
            <a:r>
              <a:rPr lang="hr-HR" dirty="0" smtClean="0"/>
              <a:t>/</a:t>
            </a:r>
            <a:r>
              <a:rPr lang="hr-HR" dirty="0" err="1" smtClean="0"/>
              <a:t>xlsx</a:t>
            </a:r>
            <a:r>
              <a:rPr lang="hr-HR" dirty="0" smtClean="0"/>
              <a:t> datoteka; preuzimanje podataka iz projekta ISVU</a:t>
            </a:r>
          </a:p>
          <a:p>
            <a:r>
              <a:rPr lang="hr-HR" dirty="0"/>
              <a:t>p</a:t>
            </a:r>
            <a:r>
              <a:rPr lang="hr-HR" dirty="0" smtClean="0"/>
              <a:t>ovezane udaljene baze podataka (</a:t>
            </a:r>
            <a:r>
              <a:rPr lang="hr-HR" dirty="0" err="1" smtClean="0"/>
              <a:t>linked</a:t>
            </a:r>
            <a:r>
              <a:rPr lang="hr-HR" dirty="0" smtClean="0"/>
              <a:t> db </a:t>
            </a:r>
            <a:r>
              <a:rPr lang="hr-HR" dirty="0" err="1" smtClean="0"/>
              <a:t>servers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/>
          </a:p>
          <a:p>
            <a:pPr lvl="1"/>
            <a:endParaRPr lang="hr-HR" dirty="0" smtClean="0"/>
          </a:p>
          <a:p>
            <a:pPr marL="411480" lvl="1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696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Izrada popisa poslovnih procesa (ARIS </a:t>
            </a:r>
            <a:r>
              <a:rPr lang="hr-HR" dirty="0" err="1" smtClean="0"/>
              <a:t>Business</a:t>
            </a:r>
            <a:r>
              <a:rPr lang="hr-HR" dirty="0" smtClean="0"/>
              <a:t> </a:t>
            </a:r>
            <a:r>
              <a:rPr lang="hr-HR" dirty="0" err="1" smtClean="0"/>
              <a:t>Architect</a:t>
            </a:r>
            <a:r>
              <a:rPr lang="hr-HR" dirty="0" smtClean="0"/>
              <a:t>)</a:t>
            </a:r>
          </a:p>
          <a:p>
            <a:r>
              <a:rPr lang="hr-HR" dirty="0" smtClean="0"/>
              <a:t>Model „virtualnog fakulteta” javno dostupan na web adresi </a:t>
            </a:r>
            <a:r>
              <a:rPr lang="hr-HR" dirty="0">
                <a:hlinkClick r:id="rId3"/>
              </a:rPr>
              <a:t>h</a:t>
            </a:r>
            <a:r>
              <a:rPr lang="hr-HR" dirty="0" smtClean="0">
                <a:hlinkClick r:id="rId3"/>
              </a:rPr>
              <a:t>ttp</a:t>
            </a:r>
            <a:r>
              <a:rPr lang="hr-HR" dirty="0">
                <a:hlinkClick r:id="rId3"/>
              </a:rPr>
              <a:t>://aris.mefst.hr:9090/</a:t>
            </a:r>
            <a:r>
              <a:rPr lang="hr-HR" dirty="0" err="1">
                <a:hlinkClick r:id="rId3"/>
              </a:rPr>
              <a:t>businesspublisher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384625" cy="215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Nagrade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5040560" cy="3321730"/>
          </a:xfr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1912" y="5661248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i="1" dirty="0"/>
              <a:t>Tehnološka konferencija Microsoft </a:t>
            </a:r>
            <a:r>
              <a:rPr lang="hr-HR" sz="1200" b="1" i="1" dirty="0" err="1"/>
              <a:t>WinDays</a:t>
            </a:r>
            <a:r>
              <a:rPr lang="hr-HR" sz="1200" b="1" i="1" dirty="0"/>
              <a:t> 2012</a:t>
            </a:r>
            <a:r>
              <a:rPr lang="hr-HR" sz="1200" b="1" i="1" dirty="0" smtClean="0"/>
              <a:t>.</a:t>
            </a: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i="1" dirty="0" smtClean="0"/>
              <a:t>R</a:t>
            </a:r>
            <a:r>
              <a:rPr lang="en-US" sz="1200" i="1" dirty="0" err="1" smtClean="0"/>
              <a:t>ješenje</a:t>
            </a:r>
            <a:r>
              <a:rPr lang="en-US" sz="1200" i="1" dirty="0" smtClean="0"/>
              <a:t> </a:t>
            </a:r>
            <a:r>
              <a:rPr lang="en-US" sz="1200" i="1" dirty="0"/>
              <a:t>s </a:t>
            </a:r>
            <a:r>
              <a:rPr lang="en-US" sz="1200" i="1" dirty="0" err="1"/>
              <a:t>najvećom</a:t>
            </a:r>
            <a:r>
              <a:rPr lang="en-US" sz="1200" i="1" dirty="0"/>
              <a:t> </a:t>
            </a:r>
            <a:r>
              <a:rPr lang="en-US" sz="1200" i="1" dirty="0" err="1"/>
              <a:t>poslovnom</a:t>
            </a:r>
            <a:r>
              <a:rPr lang="en-US" sz="1200" i="1" dirty="0"/>
              <a:t> </a:t>
            </a:r>
            <a:r>
              <a:rPr lang="en-US" sz="1200" i="1" dirty="0" err="1"/>
              <a:t>vrijednošću</a:t>
            </a:r>
            <a:r>
              <a:rPr lang="en-US" sz="1200" i="1" dirty="0"/>
              <a:t> u </a:t>
            </a:r>
            <a:r>
              <a:rPr lang="en-US" sz="1200" i="1" dirty="0" err="1"/>
              <a:t>kategoriji</a:t>
            </a:r>
            <a:r>
              <a:rPr lang="en-US" sz="1200" i="1" dirty="0"/>
              <a:t> </a:t>
            </a:r>
            <a:r>
              <a:rPr lang="en-US" sz="1200" i="1" dirty="0" err="1"/>
              <a:t>za</a:t>
            </a:r>
            <a:r>
              <a:rPr lang="en-US" sz="1200" i="1" dirty="0"/>
              <a:t> male </a:t>
            </a:r>
            <a:r>
              <a:rPr lang="en-US" sz="1200" i="1" dirty="0" err="1"/>
              <a:t>tvrtke</a:t>
            </a:r>
            <a:endParaRPr lang="en-US" sz="1200" i="1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1532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Razmjena podataka s ISVU / AAI</a:t>
            </a:r>
          </a:p>
          <a:p>
            <a:pPr lvl="1"/>
            <a:r>
              <a:rPr lang="hr-HR" dirty="0" smtClean="0"/>
              <a:t>Kontrola pristupa nastavi i uporabi predavaonica putem pametnih kartica</a:t>
            </a:r>
          </a:p>
          <a:p>
            <a:r>
              <a:rPr lang="hr-HR" dirty="0" smtClean="0"/>
              <a:t>Potencijal primjena projekta na razini sveučilišta</a:t>
            </a:r>
            <a:endParaRPr lang="hr-HR" dirty="0"/>
          </a:p>
          <a:p>
            <a:endParaRPr lang="hr-HR" dirty="0"/>
          </a:p>
          <a:p>
            <a:pPr lvl="1"/>
            <a:endParaRPr lang="hr-HR" dirty="0" smtClean="0"/>
          </a:p>
          <a:p>
            <a:pPr marL="411480" lvl="1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796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hr-HR" dirty="0" smtClean="0">
              <a:hlinkClick r:id="rId3"/>
            </a:endParaRPr>
          </a:p>
          <a:p>
            <a:r>
              <a:rPr lang="hr-HR" dirty="0" err="1" smtClean="0"/>
              <a:t>davor.luksic</a:t>
            </a:r>
            <a:r>
              <a:rPr lang="hr-HR" dirty="0" smtClean="0"/>
              <a:t>@</a:t>
            </a:r>
            <a:r>
              <a:rPr lang="hr-HR" dirty="0" err="1" smtClean="0"/>
              <a:t>mefst.hr</a:t>
            </a:r>
            <a:endParaRPr lang="hr-HR" dirty="0"/>
          </a:p>
          <a:p>
            <a:r>
              <a:rPr lang="hr-HR" dirty="0" err="1" smtClean="0"/>
              <a:t>goran</a:t>
            </a:r>
            <a:r>
              <a:rPr lang="hr-HR" dirty="0" smtClean="0"/>
              <a:t>@</a:t>
            </a:r>
            <a:r>
              <a:rPr lang="hr-HR" dirty="0" err="1" smtClean="0"/>
              <a:t>lama.hr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7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Postojeći sustavi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sustavi u korištenju </a:t>
            </a:r>
            <a:r>
              <a:rPr lang="hr-HR" dirty="0" smtClean="0"/>
              <a:t>ne </a:t>
            </a:r>
            <a:r>
              <a:rPr lang="hr-HR" dirty="0"/>
              <a:t>zadovoljavaju poslovne </a:t>
            </a:r>
            <a:r>
              <a:rPr lang="hr-HR" dirty="0" smtClean="0"/>
              <a:t>potrebe ustanove (ISVU, </a:t>
            </a:r>
            <a:r>
              <a:rPr lang="hr-HR" dirty="0" err="1" smtClean="0"/>
              <a:t>excel</a:t>
            </a:r>
            <a:r>
              <a:rPr lang="hr-HR" dirty="0" smtClean="0"/>
              <a:t> tablice)</a:t>
            </a:r>
          </a:p>
          <a:p>
            <a:r>
              <a:rPr lang="hr-HR" dirty="0" smtClean="0"/>
              <a:t>potreba </a:t>
            </a:r>
            <a:r>
              <a:rPr lang="hr-HR" dirty="0"/>
              <a:t>integracija više sustava u jedinstveno rješenje </a:t>
            </a:r>
            <a:r>
              <a:rPr lang="hr-HR" dirty="0" smtClean="0"/>
              <a:t>(ISVU, Kadrovska služba, Financijsko-računovodstvena služba)</a:t>
            </a:r>
          </a:p>
          <a:p>
            <a:r>
              <a:rPr lang="hr-HR" dirty="0" smtClean="0"/>
              <a:t>Specifičnosti Medicinskog fakulteta: veliki broj vanjskih suradnika i </a:t>
            </a:r>
            <a:r>
              <a:rPr lang="hr-HR" dirty="0" err="1" smtClean="0"/>
              <a:t>turnusna</a:t>
            </a:r>
            <a:r>
              <a:rPr lang="hr-HR" dirty="0" smtClean="0"/>
              <a:t> nastava</a:t>
            </a:r>
          </a:p>
          <a:p>
            <a:endParaRPr lang="hr-HR" dirty="0" smtClean="0"/>
          </a:p>
          <a:p>
            <a:r>
              <a:rPr lang="hr-HR" dirty="0" smtClean="0"/>
              <a:t>Odluka o nabavi namjenske aplikacije za upravljanje nastavom </a:t>
            </a:r>
            <a:r>
              <a:rPr lang="hr-HR" b="1" dirty="0" smtClean="0"/>
              <a:t>„</a:t>
            </a:r>
            <a:r>
              <a:rPr lang="hr-HR" b="1" dirty="0" err="1" smtClean="0"/>
              <a:t>Eduplan</a:t>
            </a:r>
            <a:r>
              <a:rPr lang="hr-HR" b="1" dirty="0" smtClean="0"/>
              <a:t>/EX”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71600" y="501317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3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nastavom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Planiranje nastave</a:t>
            </a:r>
          </a:p>
          <a:p>
            <a:r>
              <a:rPr lang="hr-HR" dirty="0" smtClean="0"/>
              <a:t>Evidencija realizacije</a:t>
            </a:r>
          </a:p>
          <a:p>
            <a:r>
              <a:rPr lang="hr-HR" dirty="0" smtClean="0"/>
              <a:t>Izvješćivanje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44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Planiranje (gdje, kada, tko, što)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planiranje nastave uključuje</a:t>
            </a:r>
          </a:p>
          <a:p>
            <a:pPr lvl="1"/>
            <a:r>
              <a:rPr lang="hr-HR" dirty="0" smtClean="0"/>
              <a:t>predavaonica</a:t>
            </a:r>
            <a:endParaRPr lang="hr-HR" dirty="0"/>
          </a:p>
          <a:p>
            <a:pPr lvl="1"/>
            <a:r>
              <a:rPr lang="hr-HR" dirty="0" smtClean="0"/>
              <a:t>satnica</a:t>
            </a:r>
            <a:endParaRPr lang="hr-HR" dirty="0"/>
          </a:p>
          <a:p>
            <a:pPr lvl="1"/>
            <a:r>
              <a:rPr lang="hr-HR" dirty="0" smtClean="0"/>
              <a:t>nastavnik-suradnik</a:t>
            </a:r>
          </a:p>
          <a:p>
            <a:pPr lvl="1"/>
            <a:r>
              <a:rPr lang="hr-HR" dirty="0" smtClean="0"/>
              <a:t>vrsta nastave</a:t>
            </a:r>
            <a:endParaRPr lang="hr-HR" dirty="0"/>
          </a:p>
          <a:p>
            <a:pPr lvl="1"/>
            <a:r>
              <a:rPr lang="hr-HR" dirty="0" smtClean="0"/>
              <a:t>student</a:t>
            </a:r>
            <a:endParaRPr lang="hr-HR" dirty="0"/>
          </a:p>
          <a:p>
            <a:r>
              <a:rPr lang="hr-HR" dirty="0" smtClean="0"/>
              <a:t>vannastavne </a:t>
            </a:r>
            <a:r>
              <a:rPr lang="hr-HR" dirty="0"/>
              <a:t>aktivnosti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67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stavni plan - Windows Internet Explor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48938" cy="4608512"/>
          </a:xfrm>
        </p:spPr>
      </p:pic>
      <p:sp>
        <p:nvSpPr>
          <p:cNvPr id="6" name="TextBox 5"/>
          <p:cNvSpPr txBox="1"/>
          <p:nvPr/>
        </p:nvSpPr>
        <p:spPr>
          <a:xfrm>
            <a:off x="323528" y="5661248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Planiranje nastave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165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Evidencija realizacije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Dnevnik održane nastave</a:t>
            </a:r>
          </a:p>
          <a:p>
            <a:r>
              <a:rPr lang="hr-HR" dirty="0" smtClean="0"/>
              <a:t>Kopiranje plana u realizaciju uz mogućnost korigiranja podataka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4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" y="1268760"/>
            <a:ext cx="8229600" cy="3905835"/>
          </a:xfr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5661248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/>
              <a:t>Realizacija nastave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19866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Izvješćivanje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Raspored po predmetu za studente, po nastavniku, po predavaonici</a:t>
            </a:r>
          </a:p>
          <a:p>
            <a:r>
              <a:rPr lang="hr-HR" dirty="0" smtClean="0"/>
              <a:t>Održana </a:t>
            </a:r>
            <a:r>
              <a:rPr lang="hr-HR" dirty="0"/>
              <a:t>nastava po studijskom smjeru, katedri, predmetu, </a:t>
            </a:r>
            <a:r>
              <a:rPr lang="hr-HR" dirty="0" smtClean="0"/>
              <a:t>nastavniku/suradniku</a:t>
            </a:r>
          </a:p>
          <a:p>
            <a:r>
              <a:rPr lang="hr-HR" dirty="0" smtClean="0"/>
              <a:t>Ispunjenje nastavne norme</a:t>
            </a:r>
            <a:endParaRPr lang="hr-HR" dirty="0"/>
          </a:p>
          <a:p>
            <a:r>
              <a:rPr lang="hr-HR" dirty="0" smtClean="0"/>
              <a:t>Godišnji izvještaj o nastavnom osoblju ŠV-60 za Državni zavod za statistiku</a:t>
            </a:r>
          </a:p>
          <a:p>
            <a:r>
              <a:rPr lang="hr-HR" dirty="0" smtClean="0"/>
              <a:t>i ostali izvještaji za upravu, Sveučilište, MZOŠ,…</a:t>
            </a:r>
          </a:p>
        </p:txBody>
      </p:sp>
    </p:spTree>
    <p:extLst>
      <p:ext uri="{BB962C8B-B14F-4D97-AF65-F5344CB8AC3E}">
        <p14:creationId xmlns:p14="http://schemas.microsoft.com/office/powerpoint/2010/main" val="706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FormUrls xmlns="http://schemas.microsoft.com/sharepoint/v3/contenttype/forms/url">
  <Display>/odjeli/odjelprogramera/_layouts/prodaja/forms.aspx</Display>
  <Edit>/odjeli/odjelprogramera/_layouts/prodaja/forms.aspx?mode=edit</Edit>
</FormUrl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slovniPartner xmlns="0f425e0f-3196-4382-a805-8443da69aa2a" xsi:nil="true"/>
    <Projekti xmlns="0f425e0f-3196-4382-a805-8443da69aa2a" xsi:nil="true"/>
    <_dlc_DocId xmlns="c0f0a335-c6c3-4905-90ac-0bd786b40113">FX5FPCMKHUCE-20-866</_dlc_DocId>
    <_dlc_DocIdUrl xmlns="c0f0a335-c6c3-4905-90ac-0bd786b40113">
      <Url>http://lamasp2012/Odjeli/odjelprogramera/_layouts/DocIdRedir.aspx?ID=FX5FPCMKHUCE-20-866</Url>
      <Description>FX5FPCMKHUCE-20-866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2778CB1974B340A12E05CBCD9A7742" ma:contentTypeVersion="10" ma:contentTypeDescription="Stvaranje novog dokumenta." ma:contentTypeScope="" ma:versionID="8de9c67959ba4e459dab671c4fb8e332">
  <xsd:schema xmlns:xsd="http://www.w3.org/2001/XMLSchema" xmlns:xs="http://www.w3.org/2001/XMLSchema" xmlns:p="http://schemas.microsoft.com/office/2006/metadata/properties" xmlns:ns2="c0f0a335-c6c3-4905-90ac-0bd786b40113" xmlns:ns3="0f425e0f-3196-4382-a805-8443da69aa2a" targetNamespace="http://schemas.microsoft.com/office/2006/metadata/properties" ma:root="true" ma:fieldsID="5337497314c6e6fe25610671670720be" ns2:_="" ns3:_="">
    <xsd:import namespace="c0f0a335-c6c3-4905-90ac-0bd786b40113"/>
    <xsd:import namespace="0f425e0f-3196-4382-a805-8443da69aa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oslovniPartner" minOccurs="0"/>
                <xsd:element ref="ns3:Projekt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0a335-c6c3-4905-90ac-0bd786b401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ijednost ID-a dokumenta" ma:description="Vrijednost ID-a dokumenta dodijeljenog ovoj stavci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veza do ovog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25e0f-3196-4382-a805-8443da69aa2a" elementFormDefault="qualified">
    <xsd:import namespace="http://schemas.microsoft.com/office/2006/documentManagement/types"/>
    <xsd:import namespace="http://schemas.microsoft.com/office/infopath/2007/PartnerControls"/>
    <xsd:element name="PoslovniPartner" ma:index="11" nillable="true" ma:displayName="Poslovni partner" ma:hidden="true" ma:list="41f35aeb-e116-4a45-9398-bb79f3c0640b" ma:internalName="PoslovniPartner" ma:readOnly="false" ma:showField="Company" ma:web="64c04f57-74c6-4056-b5d5-5fb0543248ca">
      <xsd:simpleType>
        <xsd:restriction base="dms:Lookup"/>
      </xsd:simpleType>
    </xsd:element>
    <xsd:element name="Projekti" ma:index="12" nillable="true" ma:displayName="Projekti" ma:hidden="true" ma:list="8373bd3b-9c2e-4d25-aa71-e0e274817378" ma:internalName="Projekti" ma:readOnly="false" ma:showField="nazivPrograma" ma:web="64c04f57-74c6-4056-b5d5-5fb0543248c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C1815C0-4FDC-4C78-8B86-E401770C58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03EFE8-5C5F-47FE-A327-89B5FCF52C4A}">
  <ds:schemaRefs>
    <ds:schemaRef ds:uri="http://schemas.microsoft.com/sharepoint/v3/contenttype/forms/url"/>
  </ds:schemaRefs>
</ds:datastoreItem>
</file>

<file path=customXml/itemProps3.xml><?xml version="1.0" encoding="utf-8"?>
<ds:datastoreItem xmlns:ds="http://schemas.openxmlformats.org/officeDocument/2006/customXml" ds:itemID="{BD32EB11-FDD0-4044-B5D4-C9FC6B9A53E3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f425e0f-3196-4382-a805-8443da69aa2a"/>
    <ds:schemaRef ds:uri="c0f0a335-c6c3-4905-90ac-0bd786b4011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C1B13EF-A7C0-46C4-9C1F-F4C6A054D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0a335-c6c3-4905-90ac-0bd786b40113"/>
    <ds:schemaRef ds:uri="0f425e0f-3196-4382-a805-8443da69a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A2EAA9-C91E-4DE9-889E-CC8FA4F966C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542</TotalTime>
  <Words>501</Words>
  <Application>Microsoft Office PowerPoint</Application>
  <PresentationFormat>On-screen Show (4:3)</PresentationFormat>
  <Paragraphs>100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Implementacija sustava upravljanja nastavom „EduPlan/Ex” na Medicinskom fakultetu u Splitu</vt:lpstr>
      <vt:lpstr>Uvod</vt:lpstr>
      <vt:lpstr>Postojeći sustavi</vt:lpstr>
      <vt:lpstr>Upravljanje nastavom</vt:lpstr>
      <vt:lpstr>Planiranje (gdje, kada, tko, što)</vt:lpstr>
      <vt:lpstr>PowerPoint Presentation</vt:lpstr>
      <vt:lpstr>Evidencija realizacije</vt:lpstr>
      <vt:lpstr>PowerPoint Presentation</vt:lpstr>
      <vt:lpstr>Izvješćivanje</vt:lpstr>
      <vt:lpstr>PowerPoint Presentation</vt:lpstr>
      <vt:lpstr>PowerPoint Presentation</vt:lpstr>
      <vt:lpstr>PowerPoint Presentation</vt:lpstr>
      <vt:lpstr>Izvješćivanje</vt:lpstr>
      <vt:lpstr>Izvješćivanje - ugovori</vt:lpstr>
      <vt:lpstr>Iskustvo</vt:lpstr>
      <vt:lpstr>EduPlan/Ex </vt:lpstr>
      <vt:lpstr>Korisnici</vt:lpstr>
      <vt:lpstr>Mogućnosti integracije</vt:lpstr>
      <vt:lpstr>Tehnologije</vt:lpstr>
      <vt:lpstr>Nagrade</vt:lpstr>
      <vt:lpstr>Budućnost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Osnvna prezantacija o EduPlan/Ex</dc:title>
  <dc:creator>Goran Ćudina;Davor Lukšić</dc:creator>
  <cp:keywords>eduplan/ex;preznetacija</cp:keywords>
  <cp:lastModifiedBy>Davor Lukšić</cp:lastModifiedBy>
  <cp:revision>105</cp:revision>
  <dcterms:created xsi:type="dcterms:W3CDTF">2012-07-06T07:33:28Z</dcterms:created>
  <dcterms:modified xsi:type="dcterms:W3CDTF">2012-11-11T13:05:50Z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0x010100032778CB1974B340A12E05CBCD9A7742</vt:lpwstr>
  </property>
  <property fmtid="{D5CDD505-2E9C-101B-9397-08002B2CF9AE}" pid="3" name="_dlc_DocIdItemGuid">
    <vt:lpwstr>dd9b441c-4b7c-49d4-a6fc-38566757cfa0</vt:lpwstr>
  </property>
</Properties>
</file>