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2" r:id="rId2"/>
    <p:sldId id="260" r:id="rId3"/>
    <p:sldId id="263" r:id="rId4"/>
    <p:sldId id="264" r:id="rId5"/>
    <p:sldId id="276" r:id="rId6"/>
    <p:sldId id="275" r:id="rId7"/>
    <p:sldId id="265" r:id="rId8"/>
    <p:sldId id="267" r:id="rId9"/>
    <p:sldId id="270" r:id="rId10"/>
    <p:sldId id="271" r:id="rId11"/>
    <p:sldId id="274" r:id="rId12"/>
    <p:sldId id="272" r:id="rId13"/>
    <p:sldId id="266" r:id="rId14"/>
    <p:sldId id="277" r:id="rId1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D860F"/>
    <a:srgbClr val="F69B16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1" autoAdjust="0"/>
    <p:restoredTop sz="94650" autoAdjust="0"/>
  </p:normalViewPr>
  <p:slideViewPr>
    <p:cSldViewPr>
      <p:cViewPr>
        <p:scale>
          <a:sx n="52" d="100"/>
          <a:sy n="52" d="100"/>
        </p:scale>
        <p:origin x="-78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08FDE0-B434-478F-8562-EDB904E6D69B}" type="datetimeFigureOut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B90048-2172-4166-931C-AC06AD9F74F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0523B3-B1E9-4518-8C23-13824B223B11}" type="datetimeFigureOut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72ED96-E953-40E2-8981-68CDCEB61C0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FA73D-9DC3-4751-A7C8-BDBB9AD2B06F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9A598-3F4F-4F7F-ADB4-2A0B3535C29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2D5EA-DD42-4D53-B658-75308EE79BDF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49E0B-BE70-47C7-8C02-1AE98D7165D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CC63-D609-4FCB-BA86-95CB73F1E2B9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BDBBF-B72A-49A7-A524-4D83C1C20ED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94B3-7D4A-4556-8533-FC451702091C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34C2B-F4CF-4CE1-9DF3-F4D702D858C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3F90-714D-4400-AC73-E95A064A5701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46E73-BD4C-4A30-AA4F-852D598B090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9ECDF-640A-47B1-B0A7-089286A965EA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44E38-C281-44CF-9962-25D82A7B292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6D77E-036D-43F6-A603-7C4D97E832D7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F027E-E395-439E-BEBE-A4A4C852842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77CC1-9714-4E5A-B656-CF7313AB111B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3BA4F-F5EE-47AA-91E9-D28C34D97C2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C723F-0123-431E-975A-5A6588AC8396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3FA31-6040-40E6-8DEB-CB1250DE2B6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087AD-1ED6-4CA5-B3B0-56236DB8ACA1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5C6E2-80CF-47F0-A2E3-FEB30B71C60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F382E-CEEF-488C-B189-F953816BF2F4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89B3F-DC71-4EFA-B872-B35BCC465B6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950D62-116F-4861-AE0D-3FD9E672F286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5151FF-E4E0-4C4A-BD82-1C2FFDFD1DE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obsearchtech.about.com/od/educationfortechcareers/tp/HighestCerts.htm" TargetMode="External"/><Relationship Id="rId5" Type="http://schemas.openxmlformats.org/officeDocument/2006/relationships/hyperlink" Target="http://www.zdnet.com/blog/btl/the-10-best-it-certifications/11189" TargetMode="External"/><Relationship Id="rId4" Type="http://schemas.openxmlformats.org/officeDocument/2006/relationships/hyperlink" Target="http://www.techrepublic.com/blog/10things/the-10-best-it-certifications-2012/313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enstep.com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://www.capm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pma.ch/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://www.pmi-croatia.hr/" TargetMode="External"/><Relationship Id="rId10" Type="http://schemas.openxmlformats.org/officeDocument/2006/relationships/hyperlink" Target="http://www.prince2.com/" TargetMode="External"/><Relationship Id="rId4" Type="http://schemas.openxmlformats.org/officeDocument/2006/relationships/hyperlink" Target="http://www.pmi.org/" TargetMode="External"/><Relationship Id="rId9" Type="http://schemas.openxmlformats.org/officeDocument/2006/relationships/hyperlink" Target="http://www.tenstep.com.h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1975"/>
          </a:xfrm>
        </p:spPr>
        <p:txBody>
          <a:bodyPr/>
          <a:lstStyle/>
          <a:p>
            <a:r>
              <a:rPr lang="hr-HR" sz="1900" smtClean="0"/>
              <a:t>CARNetova KORISNIČKA KONFERENCIJA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81300"/>
            <a:ext cx="9144000" cy="584200"/>
          </a:xfrm>
          <a:prstGeom prst="rect">
            <a:avLst/>
          </a:prstGeom>
          <a:solidFill>
            <a:srgbClr val="FD860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hr-HR" sz="3200" dirty="0"/>
              <a:t>OBRAZOVANJE ZA GLOBALNO TRŽIŠTE RADA</a:t>
            </a:r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6181725"/>
            <a:ext cx="37433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itle 3"/>
          <p:cNvSpPr txBox="1">
            <a:spLocks/>
          </p:cNvSpPr>
          <p:nvPr/>
        </p:nvSpPr>
        <p:spPr bwMode="auto">
          <a:xfrm>
            <a:off x="0" y="3857625"/>
            <a:ext cx="9144000" cy="1071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hr-HR" sz="2400" b="1" dirty="0" smtClean="0"/>
              <a:t>Primjer pristupa edukaciji za upravljanje projektima na  IT visokoškolskom studiju</a:t>
            </a:r>
            <a:endParaRPr lang="hr-HR" sz="2400" dirty="0"/>
          </a:p>
        </p:txBody>
      </p:sp>
      <p:sp>
        <p:nvSpPr>
          <p:cNvPr id="12" name="Subtitle 4"/>
          <p:cNvSpPr txBox="1">
            <a:spLocks/>
          </p:cNvSpPr>
          <p:nvPr/>
        </p:nvSpPr>
        <p:spPr bwMode="auto">
          <a:xfrm>
            <a:off x="251520" y="5300663"/>
            <a:ext cx="8622605" cy="5000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hr-HR" dirty="0" err="1">
                <a:latin typeface="Calibri" charset="-18"/>
              </a:rPr>
              <a:t>mr.sc</a:t>
            </a:r>
            <a:r>
              <a:rPr lang="hr-HR" dirty="0">
                <a:latin typeface="Calibri" charset="-18"/>
              </a:rPr>
              <a:t>. Davorin </a:t>
            </a:r>
            <a:r>
              <a:rPr lang="hr-HR" dirty="0" err="1">
                <a:latin typeface="Calibri" charset="-18"/>
              </a:rPr>
              <a:t>Valenčić</a:t>
            </a:r>
            <a:r>
              <a:rPr lang="hr-HR" dirty="0">
                <a:latin typeface="Calibri" charset="-18"/>
              </a:rPr>
              <a:t>, </a:t>
            </a:r>
            <a:r>
              <a:rPr lang="hr-HR" dirty="0" err="1" smtClean="0">
                <a:latin typeface="Calibri" charset="-18"/>
              </a:rPr>
              <a:t>dipl.ing</a:t>
            </a:r>
            <a:r>
              <a:rPr lang="hr-HR" dirty="0" smtClean="0">
                <a:latin typeface="Calibri" charset="-18"/>
              </a:rPr>
              <a:t>., </a:t>
            </a:r>
            <a:r>
              <a:rPr lang="hr-HR" dirty="0" err="1" smtClean="0">
                <a:latin typeface="Calibri" charset="-18"/>
                <a:cs typeface="+mn-cs"/>
              </a:rPr>
              <a:t>Aleksander</a:t>
            </a:r>
            <a:r>
              <a:rPr lang="hr-HR" dirty="0" smtClean="0">
                <a:latin typeface="Calibri" charset="-18"/>
                <a:cs typeface="+mn-cs"/>
              </a:rPr>
              <a:t> </a:t>
            </a:r>
            <a:r>
              <a:rPr lang="hr-HR" dirty="0">
                <a:latin typeface="Calibri" charset="-18"/>
                <a:cs typeface="+mn-cs"/>
              </a:rPr>
              <a:t>Radovan, </a:t>
            </a:r>
            <a:r>
              <a:rPr lang="hr-HR" dirty="0">
                <a:latin typeface="Calibri" charset="-18"/>
                <a:cs typeface="+mn-cs"/>
              </a:rPr>
              <a:t>dipl. ing., </a:t>
            </a:r>
            <a:r>
              <a:rPr lang="hr-HR" dirty="0">
                <a:latin typeface="Calibri" charset="-18"/>
              </a:rPr>
              <a:t>Tomislav </a:t>
            </a:r>
            <a:r>
              <a:rPr lang="hr-HR" dirty="0" err="1">
                <a:latin typeface="Calibri" charset="-18"/>
              </a:rPr>
              <a:t>Gligora</a:t>
            </a:r>
            <a:r>
              <a:rPr lang="hr-HR" dirty="0">
                <a:latin typeface="Calibri" charset="-18"/>
              </a:rPr>
              <a:t>, </a:t>
            </a:r>
            <a:r>
              <a:rPr lang="hr-HR" dirty="0" err="1">
                <a:latin typeface="Calibri" charset="-18"/>
              </a:rPr>
              <a:t>spec.ing</a:t>
            </a:r>
            <a:r>
              <a:rPr lang="hr-HR" dirty="0">
                <a:latin typeface="Calibri" charset="-18"/>
              </a:rPr>
              <a:t>. </a:t>
            </a:r>
            <a:endParaRPr lang="hr-HR" dirty="0">
              <a:latin typeface="Calibri" charset="-18"/>
              <a:cs typeface="+mn-cs"/>
            </a:endParaRPr>
          </a:p>
        </p:txBody>
      </p:sp>
      <p:sp>
        <p:nvSpPr>
          <p:cNvPr id="2055" name="TextBox 13"/>
          <p:cNvSpPr txBox="1">
            <a:spLocks noChangeArrowheads="1"/>
          </p:cNvSpPr>
          <p:nvPr/>
        </p:nvSpPr>
        <p:spPr bwMode="auto">
          <a:xfrm>
            <a:off x="0" y="98107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1600" b="1"/>
              <a:t>RIJEKA 12. – 14. 11. 2012.</a:t>
            </a:r>
          </a:p>
        </p:txBody>
      </p:sp>
      <p:sp>
        <p:nvSpPr>
          <p:cNvPr id="2056" name="AutoShape 10" descr="data:image/jpeg;base64,/9j/4AAQSkZJRgABAQAAAQABAAD/2wCEAAkGBhQPERIQDxAQEBURFQ8QFA8XEBUQFBAUFBUVFRQQFBUXGyYeFxkjGRQVHy8gIycpLC0tFR4xNTAqNSYrLCkBCQoKDgwOGg8PGiskHyQsNCwyKS0vLCkyLCwpKSkpKSwvMCksLCwsLCwpLC0vLCwsLDQsLCwsLCwqLSwsLCwsLP/AABEIAN8A4gMBIgACEQEDEQH/xAAcAAEAAgMBAQEAAAAAAAAAAAAAAQQFBgcDAgj/xABEEAABAwEFBAcDBwsEAwAAAAABAAIDEQQFEiExBkFRYRMiUnGBkaEHcrEjMjNCssHRFBVDU1RigpKTotJzs8LhFiVj/8QAGgEBAAMBAQEAAAAAAAAAAAAAAAEDBAIFBv/EADIRAAICAgAFAgQEBQUAAAAAAAABAgMEEQUSEyExQVEycYHwImGR0RVCocHxFCMzseH/2gAMAwEAAhEDEQA/AO4oiIAiIgCIiAIiIAiIgCIiAIvlzwNSB3mi8HXjGNZGfzBAWUVT87RfrWfzAL2itTX/ADXtd3OB+CA9UREAREQBERAEREAREQBQVKgoCUREAREQBEUEoCV42i1sjGKR7WDtOIaPVYW07QOlkMFkAc8VDpDm2MDKtBqfQb88lYu/Z8Md0szjPIfrv6wb7o3eFO4Krqcz1H9S7pcq3Pt+XqBtAJKizRPnIyLvo2A83Pp6Aq1YXTkkzthaKCjWFzjXm40+CtsiAyAAHACi+qLpRfls5co+IolFBdTVYm13mXdWPIdree7gF2Vl203g1mXzj2R953LGz3jI7Q4By1815siXqIV0QUJGE5kk8yarwfEso6FVpY0IMZJGqsjFkpWKpK1SD4gvqaL5shI7LuuPXTwWbu/bJjqNnb0Z7YzZ472+q1uVqpyhNDZ1KOQOALSCDmCDUHmCvpcyuq/5LK7qnEyvWiJyPMdk8/iugXXerLSwPjNdxByLD2XBctaJT2XURFBIREQBERAFBUqCgJREQBERAfEjw0EkgAZknIADUlaFfe0r7VKIbNXCSGNpkXuOWP8ADhrrSmZ28vExwCJpoZjQ+43N3mSB4lYf2f2EPlklIr0bQG8nPrn5A+a8++xzsVMfqeviUxrolkzW9eF9/mbZcVytssQY2hcc3v7buPdwWTRFujFRWkeVObnJyl5YRFi78t/RtwNPWfXwbvP3ea6OSteV44zgaeqNT2j+C8oWqlCr0JXRBciYrAiXlCVaa5QSVpI1TmYshKVSmKEGOmaqUwV+ZUZl0QUZQqUwV6VUplJBSlC+7rvd9lkEkfc5lcnt4H7juXxKqkqk5Ov3beDLRG2WM1a4eIO9p4EFWlzLYi/ugn6F5+TmIHuyaNd46Hw4LpoKra0WJ7CIigkIiIAoKlQUBKIiAIiIDQfaGT00XDozTvxGvwCtezqQUnbvrG7w6wXt7QrDijjmA+jJa7ufSh8wPNaxs3e/5LO15+Y7qP8AdO/wND5rx5y6WVzS8f8Ah9JVDr8P5Y+V/Z7OqovOGYPaHNIcHAEEZgg6EL0XsHzZBWmW629LK5+6tG+6NPx8Vs19Wno4JHDWmEd7uqPitKieukQzIxOV2F6xkb1ajkUkGVjkXuJljGTL1EygktySqpNIvh0y8JJUB8SuVKZy9pJFUlepIPCUqnKVYlcqcrlJBWlKpylWZSqkhXRyV5Cuv7LXt+VWaOUmrqYH++3Inx18Vx2Qrd/ZZb854CexM0f2O/4LmS7CL7nQURFWWhERAFBUqCgJREQBERAV7dZGzRujeKteC0/iOe9cnvK73WeR0UgzacjucNzhyK7AsVf1wMtbKO6rm1LJN7TwPEHgseXj9WO15R6XD83/AE09S+F/ezUNldqfyf5KYkxn5rtejP8Aj8F0CGUPAc0hwIqCDUEcQVyO8btks7yyVuE7jqHDi07wrN0bQS2U/Juq06xuzaeY4HmFioy3V+Cz/B6mXw6OR/u0Pu/0ZvO2MtIWjtPaPIOP3BanG9WL62qZaoo24XRva7EQaFtMJGR8d4WOikXsVWQsX4WfO3UWVPU4tGTjkVhkqxrJF7slVhQZFsq++mVBsq+umQkuGVeT5VjbVegZoMQrRxBHV5HmvCO+muNCC3mcx48FQ8itS5W+5qjh3ShzqPYyMkirSSL5dNXQrwkkV6Mr7eSJXqpI5fcj1Vkeujk85HKpK5esr1VkcpOWeUjlsHs4tGG3NHbjlafAB3/Fa3I5Zz2en/2EXuzf7bkfgheTsaIipLwiIgCgqVBQEoiIAiIgCIiAq2+7Y524JWB456g8QdQe5ademwLhV1mfjH6txo7wdofGi3tRRUW0Qt+JGqjLtof4H9PQ47arG+F2GVjmHgRSvdx8F5xylui6xfV3CeGSOgJLXYaitHU6pHDOi5N6cvuXnTwbK3zVP9z26uK02rkvWv6otMvDiPJXIbYHaHwOSxOFQuY5l9T1Nb+ZZPhuLet1PXyezPCVfXTLAtlI0JHivRtscN9fBao8Sg/KaME+C2r4ZJ/0MhNZgTiaS0neND3hYyWAs189xXsLed4COtldW+qoueNatp6Zqxo52O9SjzL5o8opyzQ+G5WBasXLkqjiN2ShZqcqdL0ntG3JwKspczWpe/7liSRV5HpVeEpIXt0ZVd3Zdn7HzGVgW4/d917o+ZHqs9y+pHqu962HnM+HuW0ey+z47aXfq4pD4uLWj4lajI5dL9kt3YYprQR9I4Rt92MZkfxOI/hUS8CPdm/oiKkvCIiAKCpUFASiIgCIiAIiIAiIgC5bthdn5NaXECjJayN4Znrt8HehC6ksNtRcYtcJaKY2deM6danzSeB08uClPRGtnLWyr0EiqvdhJa5paQSC05EEZEHmpE/JcuTf8n/RbGEYv/kS/X9i1UcEICriZT0yw21zl4qR6mPdXHvK+Xy0/wC+z1NFC8umUGZZP4fdJ70kej/F8eC1tv6f4PZCqrp+a83Sq2PDJfzSM8+Ox/kg/qXC8cR5qtaZwRQZ81WdIvJ8i108PhXLm3s8/J4vZfB16STJe9eD3o968SV6R4rPSzwOle2NgxOe4Ma3i5xoAu+XJdgssEUDdI2hte07VzvFxJ8Vofsw2Yz/AC2VuWbYQd+50vxaPHkulKqb9C2C9QiIuCwIiIAoKlQUBKIiAIiIAiIgCIiAIiIDS9t9kDNW02dtZAOvGP0oH1h++PXv15vjXfFqW1ewjLVWWAiKbU9iX3qaO/eHjVdxl7nEo+qOZdIp6RfN4WGSzPMc8bo3Dcd44tOjhzCrdIrCotdIoMirdIoMiDZ7mRfDpF4GRfBkUkbPV0i83SL4LlDWkkAAknIAZkngAhGwSto2K2MdbniSUFsDDmdDKR+jby4ndprplNlfZo+QiW2gxs1EFaPf7/YHLXuXToLO2NoYxoa1oDWtAoGgaAAKuUvRFkYerJiiDGhrQGhoADQKAAZAAcF9oirLgiIgCIiAKCpUFASiIgCIiAIiIAiIgCIiAIiICreF2x2huCaNsjeDhWnMHUHmFpN7eylrqussxj/+cgxt7g4ZjxqugIpTaIaTOK27YC2xV+Q6QdqN4f6ZO9FiZbjtDfnWa0N74X/gv0AoouudnHTR+fW3POdLPOe6F5+5XrJsXbJT1bLKObwIh/eQu6USic7I6aOXXZ7JpXUNpmZGOwwdI7uxGgHqt5uTZKz2POGMYtOld13n+I6dwosyi5cmztRSCIig6CIiAIiIAiIgCgqVBQEoiIAiqXheDLPG6SQ0a3zJ3NA3krRbft3O8/JYYm7uqHu8ScvILPdkQq+I142HbkfAu3udFRc3su3NpYeuWyjeCwN8i0Cnqt3ue+WWqPpI6imTmnVruB496irJhb2j5OsjBtx1ua7e6Mii0GDbydz2tLIaFzW/NdoSB2lvq7qujbvl9Cu/Gso1z+pKLQbTt5O172hkNGue0dV1aAkdrkt8Y6oB5BK7oWNqPoL8ayhJz9T6RYPaLaZtkAaBjkcKhlaADtOO4fFafLtranGoka390Rtp6gn1VduXXW9PyXY/D7r480VpfmdMRaHdO3rw4NtIDmn9I0YXN5kaEd1FvMUgcA4GoIBB4g5gqyq6Fq3EpyMWzHepo+0RFcZgiLzmlDAXOIaACSSaAAakoD0RaReu35qW2ZgoP0jwTXmG7vHyWNi25tINS5jh2TGAPShWKWbVF62enDheRKPNrXzOkosPs/tE22NNBge2mJla66OB3hfd+7QMsjQXdZzq4YxqeZO4c1p6sOXn32MXQs6nS1+L2Mqi5vPt1aXGrTGwdkMB9XVWSufb0lwZaWtAOXStFKc3N4cws0c2qT1s2T4XkQjza/Q3ZF8NdUVBrXOv3rRLRt/M1z2iOHqueBk/cSO1yV9t0Ktc3qZaMay9tQXg35FVntzYo+lkcGtADie/cOK0u8tv5HEiztbG3c5wxOPOmg9VFuRCr4mdY+Jbe9QX1N+UFc3g24tLTVzmPHZLAPVtFutxX421x42jC5po9hNS0/eDxXNWVXa9LyWZGDdjrmku3ujKIiLSYTQNv7eXSshB6sbQ8ji534D4le2x+zEc0fTztxgkhjM6UGRceOdR4LH7cxFtrJP1mRkeAwn1C2nYm1B9la0HOMvY4cMy4HxBXk1xU8qXOfQ2ylVgQ6fbfn7+Z8WzYeCRzXNBiAPWa05PHDP5veFm7NZGxMDI2hjQMmgUXsXjzRxyXoxrhHbijxJ3WWJRlJtI4/ZPpWf6kf2guwrjtlNJWHg9h/uC7A+QNBc4gAVJO4AalYOH+JfM9fjHmv5HILf9LL/qS/aK68w0aDyHwXHrVIHPe4aOc9w7iSV10dePL6zMj3jJRgvvP79zriy1Grft+xym8bW60TPkOZkdkOVaNb5UC367tjYGRhskYkdQYnmuu+meQXPLO/opGlw+je0ke64VHouvxShwDmmocAQeIOhXOFCM3KUu7OuKTnVGEK3pa9DBWLYqCKQyULxWrI3ZtZ/l4/8Aa2ABRjC+l6kK4w7RWjwrLZ2Pc3sgrTbx2/wSFsMTXtaSMbnEYqakADILcnDJcvvHZWeKQtbE+RtThe1uIEbq00PesuXO2KXTN/DqqLJPrfT0OgXHfDbXF0jQW54XNOZa4bq79dVdnhD2lrgHNcCC0ioIO5YXZC5nWaEiTJz3Yy2tcIoAB3rOkrRU5SgufyYr1CNrVb7b7GqWbYKNsrnPcXx6sjzB5h53gcvFVNr7rssEXUa1kpLcLWk1IrmXCulK58V97S7ZFjnQ2YiratdLrQ72s/FYG7Nn57Y7HmA41MzyaHu3uXm2yr71VR2z26IXfhvyLOWK9Pf7/Ut7Bg/lWWnRvxd3Vp60WN2gvAz2iR5NRiLGjg1poAPj4rolyXCyyMwsq5zqYpDq6nwHJcytMZjlc0jNj3Ajm1yrvrlVVGD9zRi3QyMmdkV4Wkb5dGxcLY29MzpHuALiSaNJ+q0A7uK1jau4RZJBgrgkBLQcy0jVtd+o810ey2lsjGvYahwDgeRWm+0O1guiiBqW4nnkDQAeNCtOVTXGnaXgwYGTdPK1Jt73tGT2FvAyWcscamF2Ee6RVv3jwWgW76ST35PtFbp7O4SGTP3FzGj+EEn7QWl276ST35ftFZb23TXs34kVHKuUTrMlkbNF0cjQ5rmgEeGvIrAXbsJFG5zpj0oqcDc2gN3Yqan0WywnqN90fBaNtDto55MdmOFgqDL9Z/un6o569y9G91RSlYts8bEjkWN10vSfkjbOxWaINbC1rJa5tboG0PzhoDWlF9ezwHpZT9XA0HvxdX0xLHXRspNaTjd8mw59I6tXV3tGp7yt/um6GWVgjjHMuOrzxKy0Vyst6utI35V8Kcf/AE6lzS9/YvIileqeAa9tdcJtUYdGPlI64RpjadWV45VH/a0Ky26WyvPRufE4ZOFKabnNP3rriq2u6ops5Yo3niWgnz1WG/F55c8HpnqYmf0YdOyPNE5fa74mmc10kr3OaatocOE8WhtKFdG2dkndCDagA46ZUcW7i8birFluaGI1jhjYe0GivnqrinHx5VtylLZGZlwuioQgkkcnvq6nWaVzHA0qSx25zdxH3r5tF9TyMEb5pHNyGGuvAHj4rqlpsbJRhkY144OAI71XstxwRHFHDG09rDUjuJ0VEsGXM+WWkzXHisXBdSG5L1OZ2y55YWMkkYWtfWldRwDhurrmt32Ktsr4QySNwawAMlOQc3c3PM046LPzWdrxhe1rhl1SARlmMivsCivpxelPmi+xlyeIPIr5JRW9+TQtsdnXRvdaImksf1ngD6N2807J1ruKw1j2gtELcEcrmt3CgdTuqDRdXIWPl2fs7jidZ4iTvwAfBV2Yb5uauWi2jiMVWq7o8yX36nPLmt1pM+KBz3yPPWr1g73+XPduXUoq0GKlaCtNK76V3Lys1iZEKRsYwcGtDfgvZaMel1LTezJmZKyJJxilo+lFFCLSYtE0VO97QY4JZBq1j3DvANPVW18yxB4LXAOBFC0ioI4ELl91pEx7NNnGllm7V2oAATEAZAYGZcvmrof5is/7PD/Tb+CfmKz/ALPD/Tb+C8uODZH4Znvz4pTZ8de/no1TZXaCea0tjllLmlshLcLRoKjQL02z2bcXG0wtLq/SMAqQR9cDflr3La4LqijdijhjY4VGJrA0565gK0tSxnKvkse/zMDzVG9W0x0teDk1ivuaBpbFK5rc+rkQDvIBBoVFksUtrlo3FI5xq55JIH7zjuXTp7nhkOJ8MTjxLASfFWILO2MYWNawcGtDR5BZ1gyfaUuxslxWCTddepP1PC6btbZomRNzw6ntOOZd5rlFt+kk9+T7RXYlRdcVnJJNnhJNST0bc667lfkY3UjGMe2jJh5vQnKU1vZU2ktJjsUhBoSxjP5y1p9CVzJjy0gjUEEZV00yK7FNZmvbge1rm5dUgEZaZFVfzFZ/2eH+m38FzkYsrZJp+DvCzoY8HFx3tnPP/KrV+vd/K3/FZ/Yy+pp5ntmlc8CMuAIAocTRXIcytk/MVn/Z4f6bfwXtZrtiiNY4o2EihLWBpI4ZKKse2M03PaJvzKLK3GNaT9+xZRFK9A8g+UU0SignZCKaJRBshFNEog2QimiUQbIRTRKINkIpolEGyEU0SiDZCKaJRBshFNEog2QimiUQbIRTRKINkIpolEGyEU0SiDZCKaJRSNkoiIQEREAREQBERAEREAREQBERAEREAREQBERAEREAREQBERAEREAREQBER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hr-HR"/>
          </a:p>
        </p:txBody>
      </p:sp>
      <p:pic>
        <p:nvPicPr>
          <p:cNvPr id="205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3300" y="146685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12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99350" cy="796950"/>
          </a:xfrm>
        </p:spPr>
        <p:txBody>
          <a:bodyPr/>
          <a:lstStyle/>
          <a:p>
            <a:r>
              <a:rPr lang="hr-HR" dirty="0" smtClean="0"/>
              <a:t>C</a:t>
            </a:r>
            <a:r>
              <a:rPr lang="sv-SE" dirty="0" smtClean="0"/>
              <a:t>ertifikati</a:t>
            </a:r>
            <a:r>
              <a:rPr lang="hr-HR" dirty="0" smtClean="0"/>
              <a:t> i UP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482600" y="1628800"/>
            <a:ext cx="8229600" cy="4680520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Calibri" pitchFamily="34" charset="0"/>
                <a:cs typeface="Calibri" pitchFamily="34" charset="0"/>
              </a:rPr>
              <a:t>PMI certifikati</a:t>
            </a:r>
          </a:p>
          <a:p>
            <a:pPr lvl="1"/>
            <a:r>
              <a:rPr lang="vi-VN" dirty="0" smtClean="0">
                <a:latin typeface="Calibri" pitchFamily="34" charset="0"/>
                <a:cs typeface="Calibri" pitchFamily="34" charset="0"/>
              </a:rPr>
              <a:t>Project Management Professional (PMP)®</a:t>
            </a:r>
          </a:p>
          <a:p>
            <a:pPr lvl="2"/>
            <a:r>
              <a:rPr lang="vi-VN" dirty="0" smtClean="0">
                <a:latin typeface="Calibri" pitchFamily="34" charset="0"/>
                <a:cs typeface="Calibri" pitchFamily="34" charset="0"/>
              </a:rPr>
              <a:t>Uvjeti:  završen fakultet, 4500 sati iskustva, 35 sati PM edukacije. </a:t>
            </a:r>
          </a:p>
          <a:p>
            <a:pPr lvl="2"/>
            <a:r>
              <a:rPr lang="hr-HR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amijenjen je već iskusnim voditeljima projekata</a:t>
            </a:r>
          </a:p>
          <a:p>
            <a:pPr lvl="1"/>
            <a:r>
              <a:rPr lang="vi-VN" dirty="0" smtClean="0">
                <a:latin typeface="Calibri" pitchFamily="34" charset="0"/>
                <a:cs typeface="Calibri" pitchFamily="34" charset="0"/>
              </a:rPr>
              <a:t>Certified Associate in Project Management (CAPM)®</a:t>
            </a:r>
          </a:p>
          <a:p>
            <a:pPr lvl="2"/>
            <a:r>
              <a:rPr lang="vi-VN" dirty="0" smtClean="0">
                <a:latin typeface="Calibri" pitchFamily="34" charset="0"/>
                <a:cs typeface="Calibri" pitchFamily="34" charset="0"/>
              </a:rPr>
              <a:t>Uvjeti:  završena srednja škola,  1500 sati rada na projektima ili  23 sata PM edukacije</a:t>
            </a:r>
          </a:p>
          <a:p>
            <a:pPr lvl="2"/>
            <a:r>
              <a:rPr lang="vi-VN" dirty="0" smtClean="0">
                <a:latin typeface="Calibri" pitchFamily="34" charset="0"/>
                <a:cs typeface="Calibri" pitchFamily="34" charset="0"/>
              </a:rPr>
              <a:t>Namijenjen početnicima</a:t>
            </a:r>
            <a:endParaRPr lang="hr-HR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vi-VN" dirty="0" smtClean="0">
              <a:latin typeface="Calibri" pitchFamily="34" charset="0"/>
              <a:cs typeface="Calibri" pitchFamily="34" charset="0"/>
            </a:endParaRPr>
          </a:p>
          <a:p>
            <a:pPr lvl="3"/>
            <a:endParaRPr lang="vi-VN" dirty="0" smtClean="0"/>
          </a:p>
          <a:p>
            <a:pPr lvl="3"/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12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99350" cy="796950"/>
          </a:xfrm>
        </p:spPr>
        <p:txBody>
          <a:bodyPr/>
          <a:lstStyle/>
          <a:p>
            <a:r>
              <a:rPr lang="hr-HR" dirty="0" smtClean="0"/>
              <a:t>C</a:t>
            </a:r>
            <a:r>
              <a:rPr lang="sv-SE" dirty="0" smtClean="0"/>
              <a:t>ertifikati</a:t>
            </a:r>
            <a:r>
              <a:rPr lang="hr-HR" dirty="0" smtClean="0"/>
              <a:t> i UP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482600" y="2204864"/>
            <a:ext cx="8229600" cy="4104456"/>
          </a:xfrm>
        </p:spPr>
        <p:txBody>
          <a:bodyPr>
            <a:normAutofit/>
          </a:bodyPr>
          <a:lstStyle/>
          <a:p>
            <a:r>
              <a:rPr lang="hr-HR" smtClean="0">
                <a:latin typeface="Calibri" pitchFamily="34" charset="0"/>
                <a:cs typeface="Calibri" pitchFamily="34" charset="0"/>
              </a:rPr>
              <a:t>Microsoft certifikati</a:t>
            </a:r>
            <a:endParaRPr lang="hr-HR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Microsoft Certified Technology Specialist (MCTS) program</a:t>
            </a:r>
          </a:p>
          <a:p>
            <a:pPr lvl="2"/>
            <a:r>
              <a:rPr lang="hr-HR" dirty="0" err="1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ertifikat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„Managing Projects  with Microsoft Project 2010“</a:t>
            </a:r>
            <a:endParaRPr lang="vi-VN" dirty="0" smtClean="0">
              <a:latin typeface="Calibri" pitchFamily="34" charset="0"/>
              <a:cs typeface="Calibri" pitchFamily="34" charset="0"/>
            </a:endParaRPr>
          </a:p>
          <a:p>
            <a:pPr lvl="3"/>
            <a:endParaRPr lang="vi-VN" dirty="0" smtClean="0"/>
          </a:p>
          <a:p>
            <a:pPr lvl="3"/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12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99350" cy="796950"/>
          </a:xfrm>
        </p:spPr>
        <p:txBody>
          <a:bodyPr/>
          <a:lstStyle/>
          <a:p>
            <a:r>
              <a:rPr lang="hr-HR" dirty="0" smtClean="0"/>
              <a:t>C</a:t>
            </a:r>
            <a:r>
              <a:rPr lang="sv-SE" dirty="0" smtClean="0"/>
              <a:t>ertifikati</a:t>
            </a:r>
            <a:r>
              <a:rPr lang="hr-HR" dirty="0" smtClean="0"/>
              <a:t> i UP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482600" y="1772816"/>
            <a:ext cx="8229600" cy="4392488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Rangiranje IT certifikata</a:t>
            </a:r>
            <a:endParaRPr lang="vi-VN" dirty="0" smtClean="0"/>
          </a:p>
          <a:p>
            <a:pPr lvl="1"/>
            <a:r>
              <a:rPr lang="hr-HR" dirty="0" err="1" smtClean="0"/>
              <a:t>Techworld</a:t>
            </a:r>
            <a:r>
              <a:rPr lang="hr-HR" dirty="0" smtClean="0"/>
              <a:t> (2012. godine): </a:t>
            </a:r>
          </a:p>
          <a:p>
            <a:pPr lvl="2"/>
            <a:r>
              <a:rPr lang="hr-HR" dirty="0" smtClean="0"/>
              <a:t>MCTS (2. mjesto), PMP (6. mjesto)</a:t>
            </a:r>
          </a:p>
          <a:p>
            <a:pPr lvl="2"/>
            <a:r>
              <a:rPr lang="hr-HR" i="1" u="sng" dirty="0" smtClean="0">
                <a:hlinkClick r:id="rId4"/>
              </a:rPr>
              <a:t>http://www.techrepublic.com/</a:t>
            </a:r>
            <a:r>
              <a:rPr lang="hr-HR" i="1" u="sng" dirty="0" err="1" smtClean="0">
                <a:hlinkClick r:id="rId4"/>
              </a:rPr>
              <a:t>blog</a:t>
            </a:r>
            <a:r>
              <a:rPr lang="hr-HR" i="1" u="sng" dirty="0" smtClean="0">
                <a:hlinkClick r:id="rId4"/>
              </a:rPr>
              <a:t>/10things/</a:t>
            </a:r>
            <a:r>
              <a:rPr lang="hr-HR" i="1" u="sng" dirty="0" err="1" smtClean="0">
                <a:hlinkClick r:id="rId4"/>
              </a:rPr>
              <a:t>the</a:t>
            </a:r>
            <a:r>
              <a:rPr lang="hr-HR" i="1" u="sng" dirty="0" smtClean="0">
                <a:hlinkClick r:id="rId4"/>
              </a:rPr>
              <a:t>-10-best-it-</a:t>
            </a:r>
            <a:r>
              <a:rPr lang="hr-HR" i="1" u="sng" dirty="0" err="1" smtClean="0">
                <a:hlinkClick r:id="rId4"/>
              </a:rPr>
              <a:t>certifications</a:t>
            </a:r>
            <a:r>
              <a:rPr lang="hr-HR" i="1" u="sng" dirty="0" smtClean="0">
                <a:hlinkClick r:id="rId4"/>
              </a:rPr>
              <a:t>-2012/3138</a:t>
            </a:r>
            <a:r>
              <a:rPr lang="en-US" i="1" dirty="0" smtClean="0"/>
              <a:t>,</a:t>
            </a:r>
            <a:endParaRPr lang="hr-HR" dirty="0" smtClean="0"/>
          </a:p>
          <a:p>
            <a:pPr lvl="1"/>
            <a:r>
              <a:rPr lang="hr-HR" dirty="0" smtClean="0"/>
              <a:t>ZDNET </a:t>
            </a:r>
            <a:r>
              <a:rPr lang="hr-HR" dirty="0" err="1" smtClean="0"/>
              <a:t>TechRepublik</a:t>
            </a:r>
            <a:r>
              <a:rPr lang="hr-HR" dirty="0" smtClean="0"/>
              <a:t> (2011. godine): </a:t>
            </a:r>
          </a:p>
          <a:p>
            <a:pPr lvl="2"/>
            <a:r>
              <a:rPr lang="hr-HR" dirty="0" smtClean="0"/>
              <a:t>MCTS (2. mjesto), PMP (7. mjesto)</a:t>
            </a:r>
          </a:p>
          <a:p>
            <a:pPr lvl="2"/>
            <a:r>
              <a:rPr lang="hr-HR" i="1" u="sng" dirty="0" smtClean="0">
                <a:hlinkClick r:id="rId5"/>
              </a:rPr>
              <a:t>http://</a:t>
            </a:r>
            <a:r>
              <a:rPr lang="hr-HR" i="1" u="sng" dirty="0" smtClean="0">
                <a:hlinkClick r:id="rId5"/>
              </a:rPr>
              <a:t>www.zdnet.com/</a:t>
            </a:r>
            <a:r>
              <a:rPr lang="hr-HR" i="1" u="sng" dirty="0" err="1" smtClean="0">
                <a:hlinkClick r:id="rId5"/>
              </a:rPr>
              <a:t>blog</a:t>
            </a:r>
            <a:r>
              <a:rPr lang="hr-HR" i="1" u="sng" dirty="0" smtClean="0">
                <a:hlinkClick r:id="rId5"/>
              </a:rPr>
              <a:t>/</a:t>
            </a:r>
            <a:r>
              <a:rPr lang="hr-HR" i="1" u="sng" dirty="0" err="1" smtClean="0">
                <a:hlinkClick r:id="rId5"/>
              </a:rPr>
              <a:t>btl</a:t>
            </a:r>
            <a:r>
              <a:rPr lang="hr-HR" i="1" u="sng" dirty="0" smtClean="0">
                <a:hlinkClick r:id="rId5"/>
              </a:rPr>
              <a:t>/</a:t>
            </a:r>
            <a:r>
              <a:rPr lang="hr-HR" i="1" u="sng" dirty="0" err="1" smtClean="0">
                <a:hlinkClick r:id="rId5"/>
              </a:rPr>
              <a:t>the</a:t>
            </a:r>
            <a:r>
              <a:rPr lang="hr-HR" i="1" u="sng" dirty="0" smtClean="0">
                <a:hlinkClick r:id="rId5"/>
              </a:rPr>
              <a:t>-10-best-it-</a:t>
            </a:r>
            <a:r>
              <a:rPr lang="hr-HR" i="1" u="sng" dirty="0" err="1" smtClean="0">
                <a:hlinkClick r:id="rId5"/>
              </a:rPr>
              <a:t>certifications</a:t>
            </a:r>
            <a:r>
              <a:rPr lang="hr-HR" i="1" u="sng" dirty="0" smtClean="0">
                <a:hlinkClick r:id="rId5"/>
              </a:rPr>
              <a:t>/11189</a:t>
            </a:r>
            <a:endParaRPr lang="hr-HR" i="1" u="sng" dirty="0" smtClean="0"/>
          </a:p>
          <a:p>
            <a:pPr lvl="1"/>
            <a:r>
              <a:rPr lang="hr-HR" dirty="0" err="1" smtClean="0"/>
              <a:t>Jobsearch</a:t>
            </a:r>
            <a:r>
              <a:rPr lang="hr-HR" dirty="0" smtClean="0"/>
              <a:t> (2012. godine): </a:t>
            </a:r>
          </a:p>
          <a:p>
            <a:pPr lvl="2"/>
            <a:r>
              <a:rPr lang="hr-HR" dirty="0" smtClean="0"/>
              <a:t>PMP (1. mjesto), CAPM (2. mjesto)</a:t>
            </a:r>
          </a:p>
          <a:p>
            <a:pPr lvl="2"/>
            <a:r>
              <a:rPr lang="hr-HR" i="1" u="sng" dirty="0" smtClean="0">
                <a:hlinkClick r:id="rId6"/>
              </a:rPr>
              <a:t>http://jobsearchtech.about.com/od/</a:t>
            </a:r>
            <a:r>
              <a:rPr lang="hr-HR" i="1" u="sng" dirty="0" err="1" smtClean="0">
                <a:hlinkClick r:id="rId6"/>
              </a:rPr>
              <a:t>educationfortechcareers</a:t>
            </a:r>
            <a:r>
              <a:rPr lang="hr-HR" i="1" u="sng" dirty="0" smtClean="0">
                <a:hlinkClick r:id="rId6"/>
              </a:rPr>
              <a:t>/</a:t>
            </a:r>
            <a:r>
              <a:rPr lang="hr-HR" i="1" u="sng" dirty="0" err="1" smtClean="0">
                <a:hlinkClick r:id="rId6"/>
              </a:rPr>
              <a:t>tp</a:t>
            </a:r>
            <a:r>
              <a:rPr lang="hr-HR" i="1" u="sng" dirty="0" smtClean="0">
                <a:hlinkClick r:id="rId6"/>
              </a:rPr>
              <a:t>/</a:t>
            </a:r>
            <a:r>
              <a:rPr lang="hr-HR" i="1" u="sng" dirty="0" err="1" smtClean="0">
                <a:hlinkClick r:id="rId6"/>
              </a:rPr>
              <a:t>HighestCerts.htm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smtClean="0"/>
              <a:t>Zaključak</a:t>
            </a:r>
          </a:p>
        </p:txBody>
      </p:sp>
      <p:sp>
        <p:nvSpPr>
          <p:cNvPr id="10244" name="Content Placeholder 13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176042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Edukacija za upravljanje projektima na IT studiju</a:t>
            </a:r>
          </a:p>
          <a:p>
            <a:pPr lvl="1"/>
            <a:r>
              <a:rPr lang="hr-HR" dirty="0" smtClean="0"/>
              <a:t>metodologija / pristup (PMI/PMBOK standard)</a:t>
            </a:r>
          </a:p>
          <a:p>
            <a:pPr lvl="1"/>
            <a:r>
              <a:rPr lang="hr-HR" dirty="0" smtClean="0"/>
              <a:t>ICT vještine i alati (MS Project/</a:t>
            </a:r>
            <a:r>
              <a:rPr lang="hr-HR" dirty="0" err="1" smtClean="0"/>
              <a:t>OpenProj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praktična znanja</a:t>
            </a:r>
          </a:p>
          <a:p>
            <a:r>
              <a:rPr lang="hr-HR" dirty="0" smtClean="0"/>
              <a:t>Certifikati i formalno obrazovanje </a:t>
            </a:r>
          </a:p>
          <a:p>
            <a:pPr lvl="1"/>
            <a:r>
              <a:rPr lang="hr-HR" dirty="0" smtClean="0"/>
              <a:t>r</a:t>
            </a:r>
            <a:r>
              <a:rPr lang="hr-HR" dirty="0" smtClean="0"/>
              <a:t>azličiti tipovi obrazovanja</a:t>
            </a:r>
          </a:p>
          <a:p>
            <a:pPr lvl="1"/>
            <a:r>
              <a:rPr lang="hr-HR" dirty="0" smtClean="0"/>
              <a:t>m</a:t>
            </a:r>
            <a:r>
              <a:rPr lang="hr-HR" dirty="0" smtClean="0"/>
              <a:t>eđusobno nadopunjuju</a:t>
            </a:r>
            <a:endParaRPr lang="hr-HR" dirty="0" smtClean="0"/>
          </a:p>
          <a:p>
            <a:pPr lvl="1"/>
            <a:r>
              <a:rPr lang="hr-HR" dirty="0" smtClean="0"/>
              <a:t>veća </a:t>
            </a:r>
            <a:r>
              <a:rPr lang="hr-HR" dirty="0" smtClean="0"/>
              <a:t>efikasnost i konkurentnost na ICT tržištu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Literatura</a:t>
            </a:r>
            <a:endParaRPr lang="hr-HR" dirty="0" smtClean="0"/>
          </a:p>
        </p:txBody>
      </p:sp>
      <p:sp>
        <p:nvSpPr>
          <p:cNvPr id="10244" name="Content Placeholder 13"/>
          <p:cNvSpPr>
            <a:spLocks noGrp="1"/>
          </p:cNvSpPr>
          <p:nvPr>
            <p:ph idx="1"/>
          </p:nvPr>
        </p:nvSpPr>
        <p:spPr>
          <a:xfrm>
            <a:off x="468313" y="1628800"/>
            <a:ext cx="8229600" cy="468052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hr-HR" dirty="0" err="1" smtClean="0"/>
              <a:t>Charvat</a:t>
            </a:r>
            <a:r>
              <a:rPr lang="hr-HR" dirty="0" smtClean="0"/>
              <a:t>, J.: Project Management </a:t>
            </a:r>
            <a:r>
              <a:rPr lang="hr-HR" dirty="0" err="1" smtClean="0"/>
              <a:t>Methodologies</a:t>
            </a:r>
            <a:r>
              <a:rPr lang="hr-HR" dirty="0" smtClean="0"/>
              <a:t>: </a:t>
            </a:r>
            <a:r>
              <a:rPr lang="hr-HR" dirty="0" err="1" smtClean="0"/>
              <a:t>Selecting</a:t>
            </a:r>
            <a:r>
              <a:rPr lang="hr-HR" dirty="0" smtClean="0"/>
              <a:t>, </a:t>
            </a:r>
            <a:r>
              <a:rPr lang="hr-HR" dirty="0" err="1" smtClean="0"/>
              <a:t>Implementing</a:t>
            </a:r>
            <a:r>
              <a:rPr lang="hr-HR" dirty="0" smtClean="0"/>
              <a:t>,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Supporting</a:t>
            </a:r>
            <a:r>
              <a:rPr lang="hr-HR" dirty="0" smtClean="0"/>
              <a:t> </a:t>
            </a:r>
            <a:r>
              <a:rPr lang="hr-HR" dirty="0" err="1" smtClean="0"/>
              <a:t>Methodologies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Processes</a:t>
            </a:r>
            <a:r>
              <a:rPr lang="hr-HR" dirty="0" smtClean="0"/>
              <a:t> for </a:t>
            </a:r>
            <a:r>
              <a:rPr lang="hr-HR" dirty="0" err="1" smtClean="0"/>
              <a:t>Projects</a:t>
            </a:r>
            <a:r>
              <a:rPr lang="hr-HR" dirty="0" smtClean="0"/>
              <a:t>, </a:t>
            </a:r>
            <a:r>
              <a:rPr lang="hr-HR" dirty="0" err="1" smtClean="0"/>
              <a:t>Hoboken</a:t>
            </a:r>
            <a:r>
              <a:rPr lang="hr-HR" dirty="0" smtClean="0"/>
              <a:t>, </a:t>
            </a:r>
            <a:r>
              <a:rPr lang="hr-HR" dirty="0" err="1" smtClean="0"/>
              <a:t>John</a:t>
            </a:r>
            <a:r>
              <a:rPr lang="hr-HR" dirty="0" smtClean="0"/>
              <a:t> </a:t>
            </a:r>
            <a:r>
              <a:rPr lang="hr-HR" dirty="0" err="1" smtClean="0"/>
              <a:t>Wiley</a:t>
            </a:r>
            <a:r>
              <a:rPr lang="hr-HR" dirty="0" smtClean="0"/>
              <a:t> &amp; </a:t>
            </a:r>
            <a:r>
              <a:rPr lang="hr-HR" dirty="0" err="1" smtClean="0"/>
              <a:t>Sons</a:t>
            </a:r>
            <a:r>
              <a:rPr lang="hr-HR" dirty="0" smtClean="0"/>
              <a:t>, </a:t>
            </a:r>
            <a:r>
              <a:rPr lang="hr-HR" dirty="0" err="1" smtClean="0"/>
              <a:t>Inc</a:t>
            </a:r>
            <a:r>
              <a:rPr lang="hr-HR" dirty="0" smtClean="0"/>
              <a:t>, New York, 2003. </a:t>
            </a:r>
          </a:p>
          <a:p>
            <a:pPr marL="514350" indent="-514350">
              <a:buAutoNum type="arabicPeriod"/>
            </a:pPr>
            <a:r>
              <a:rPr lang="hr-HR" dirty="0" smtClean="0"/>
              <a:t>A </a:t>
            </a:r>
            <a:r>
              <a:rPr lang="hr-HR" dirty="0" err="1" smtClean="0"/>
              <a:t>Guide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Project Management </a:t>
            </a:r>
            <a:r>
              <a:rPr lang="hr-HR" dirty="0" err="1" smtClean="0"/>
              <a:t>Body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Knowledge</a:t>
            </a:r>
            <a:r>
              <a:rPr lang="hr-HR" dirty="0" smtClean="0"/>
              <a:t> (PMBOK </a:t>
            </a:r>
            <a:r>
              <a:rPr lang="hr-HR" dirty="0" err="1" smtClean="0"/>
              <a:t>Guide</a:t>
            </a:r>
            <a:r>
              <a:rPr lang="hr-HR" dirty="0" smtClean="0"/>
              <a:t>) – </a:t>
            </a:r>
            <a:r>
              <a:rPr lang="hr-HR" dirty="0" err="1" smtClean="0"/>
              <a:t>Fourth</a:t>
            </a:r>
            <a:r>
              <a:rPr lang="hr-HR" dirty="0" smtClean="0"/>
              <a:t> </a:t>
            </a:r>
            <a:r>
              <a:rPr lang="hr-HR" dirty="0" err="1" smtClean="0"/>
              <a:t>edition</a:t>
            </a:r>
            <a:r>
              <a:rPr lang="hr-HR" dirty="0" smtClean="0"/>
              <a:t>, Project Management Institute, 2008.</a:t>
            </a:r>
          </a:p>
          <a:p>
            <a:pPr marL="514350" indent="-514350">
              <a:buAutoNum type="arabicPeriod"/>
            </a:pPr>
            <a:r>
              <a:rPr lang="hr-HR" dirty="0" smtClean="0"/>
              <a:t> </a:t>
            </a:r>
            <a:r>
              <a:rPr lang="hr-HR" dirty="0" err="1" smtClean="0"/>
              <a:t>Mignerat</a:t>
            </a:r>
            <a:r>
              <a:rPr lang="hr-HR" dirty="0" smtClean="0"/>
              <a:t> M., </a:t>
            </a:r>
            <a:r>
              <a:rPr lang="hr-HR" dirty="0" err="1" smtClean="0"/>
              <a:t>Rivard</a:t>
            </a:r>
            <a:r>
              <a:rPr lang="hr-HR" dirty="0" smtClean="0"/>
              <a:t>, S: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institutionalization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information</a:t>
            </a:r>
            <a:r>
              <a:rPr lang="hr-HR" dirty="0" smtClean="0"/>
              <a:t> </a:t>
            </a:r>
            <a:r>
              <a:rPr lang="hr-HR" dirty="0" err="1" smtClean="0"/>
              <a:t>system</a:t>
            </a:r>
            <a:r>
              <a:rPr lang="hr-HR" dirty="0" smtClean="0"/>
              <a:t> project management </a:t>
            </a:r>
            <a:r>
              <a:rPr lang="hr-HR" dirty="0" err="1" smtClean="0"/>
              <a:t>practices</a:t>
            </a:r>
            <a:r>
              <a:rPr lang="hr-HR" dirty="0" smtClean="0"/>
              <a:t>, </a:t>
            </a:r>
            <a:r>
              <a:rPr lang="hr-HR" dirty="0" err="1" smtClean="0"/>
              <a:t>Information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Organization</a:t>
            </a:r>
            <a:r>
              <a:rPr lang="hr-HR" dirty="0" smtClean="0"/>
              <a:t>, </a:t>
            </a:r>
            <a:r>
              <a:rPr lang="hr-HR" dirty="0" err="1" smtClean="0"/>
              <a:t>Volume</a:t>
            </a:r>
            <a:r>
              <a:rPr lang="hr-HR" dirty="0" smtClean="0"/>
              <a:t> 22, </a:t>
            </a:r>
            <a:r>
              <a:rPr lang="hr-HR" dirty="0" err="1" smtClean="0"/>
              <a:t>Issue</a:t>
            </a:r>
            <a:r>
              <a:rPr lang="hr-HR" dirty="0" smtClean="0"/>
              <a:t> 2, April 2012, </a:t>
            </a:r>
          </a:p>
          <a:p>
            <a:pPr marL="514350" indent="-514350">
              <a:buAutoNum type="arabicPeriod"/>
            </a:pPr>
            <a:r>
              <a:rPr lang="hr-HR" dirty="0" smtClean="0"/>
              <a:t> Divjak B: Projektni ciklusi u znanosti i razvoju, (2009) TIVA-FOI, Varaždin</a:t>
            </a:r>
          </a:p>
          <a:p>
            <a:pPr marL="514350" indent="-514350">
              <a:buAutoNum type="arabicPeriod"/>
            </a:pPr>
            <a:r>
              <a:rPr lang="hr-HR" dirty="0" smtClean="0"/>
              <a:t> "</a:t>
            </a:r>
            <a:r>
              <a:rPr lang="hr-HR" dirty="0" err="1" smtClean="0"/>
              <a:t>Impact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Training</a:t>
            </a:r>
            <a:r>
              <a:rPr lang="hr-HR" dirty="0" smtClean="0"/>
              <a:t>: </a:t>
            </a:r>
            <a:r>
              <a:rPr lang="hr-HR" dirty="0" err="1" smtClean="0"/>
              <a:t>Functional</a:t>
            </a:r>
            <a:r>
              <a:rPr lang="hr-HR" dirty="0" smtClean="0"/>
              <a:t> </a:t>
            </a:r>
            <a:r>
              <a:rPr lang="hr-HR" dirty="0" err="1" smtClean="0"/>
              <a:t>Excellence</a:t>
            </a:r>
            <a:r>
              <a:rPr lang="hr-HR" dirty="0" smtClean="0"/>
              <a:t> </a:t>
            </a:r>
            <a:r>
              <a:rPr lang="hr-HR" dirty="0" err="1" smtClean="0"/>
              <a:t>Leads</a:t>
            </a:r>
            <a:r>
              <a:rPr lang="hr-HR" dirty="0" smtClean="0"/>
              <a:t> to </a:t>
            </a:r>
            <a:r>
              <a:rPr lang="hr-HR" dirty="0" err="1" smtClean="0"/>
              <a:t>Operational</a:t>
            </a:r>
            <a:r>
              <a:rPr lang="hr-HR" dirty="0" smtClean="0"/>
              <a:t> </a:t>
            </a:r>
            <a:r>
              <a:rPr lang="hr-HR" dirty="0" err="1" smtClean="0"/>
              <a:t>Productivity</a:t>
            </a:r>
            <a:r>
              <a:rPr lang="hr-HR" dirty="0" smtClean="0"/>
              <a:t>," IDC, </a:t>
            </a:r>
            <a:r>
              <a:rPr lang="hr-HR" dirty="0" err="1" smtClean="0"/>
              <a:t>Doc</a:t>
            </a:r>
            <a:r>
              <a:rPr lang="hr-HR" dirty="0" smtClean="0"/>
              <a:t># 215762, </a:t>
            </a:r>
            <a:r>
              <a:rPr lang="hr-HR" dirty="0" err="1" smtClean="0"/>
              <a:t>December</a:t>
            </a:r>
            <a:r>
              <a:rPr lang="hr-HR" dirty="0" smtClean="0"/>
              <a:t> 2008.</a:t>
            </a:r>
          </a:p>
          <a:p>
            <a:pPr marL="514350" indent="-514350">
              <a:buAutoNum type="arabicPeriod"/>
            </a:pP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Journal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Information</a:t>
            </a:r>
            <a:r>
              <a:rPr lang="hr-HR" dirty="0" smtClean="0"/>
              <a:t> </a:t>
            </a:r>
            <a:r>
              <a:rPr lang="hr-HR" dirty="0" err="1" smtClean="0"/>
              <a:t>Technology</a:t>
            </a:r>
            <a:r>
              <a:rPr lang="hr-HR" dirty="0" smtClean="0"/>
              <a:t> </a:t>
            </a:r>
            <a:r>
              <a:rPr lang="hr-HR" dirty="0" err="1" smtClean="0"/>
              <a:t>Education</a:t>
            </a:r>
            <a:r>
              <a:rPr lang="hr-HR" dirty="0" smtClean="0"/>
              <a:t>, </a:t>
            </a:r>
            <a:r>
              <a:rPr lang="hr-HR" dirty="0" err="1" smtClean="0"/>
              <a:t>Volume</a:t>
            </a:r>
            <a:r>
              <a:rPr lang="hr-HR" dirty="0" smtClean="0"/>
              <a:t> 7, 2008.</a:t>
            </a:r>
          </a:p>
          <a:p>
            <a:pPr marL="514350" indent="-514350">
              <a:buAutoNum type="arabicPeriod"/>
            </a:pPr>
            <a:r>
              <a:rPr lang="hr-HR" dirty="0" smtClean="0"/>
              <a:t>C</a:t>
            </a:r>
            <a:r>
              <a:rPr lang="hr-HR" dirty="0" smtClean="0"/>
              <a:t>isco </a:t>
            </a:r>
            <a:r>
              <a:rPr lang="hr-HR" dirty="0" err="1" smtClean="0"/>
              <a:t>Industry</a:t>
            </a:r>
            <a:r>
              <a:rPr lang="hr-HR" dirty="0" smtClean="0"/>
              <a:t> </a:t>
            </a:r>
            <a:r>
              <a:rPr lang="hr-HR" dirty="0" err="1" smtClean="0"/>
              <a:t>Certification</a:t>
            </a:r>
            <a:r>
              <a:rPr lang="hr-HR" dirty="0" smtClean="0"/>
              <a:t> </a:t>
            </a:r>
            <a:r>
              <a:rPr lang="hr-HR" dirty="0" err="1" smtClean="0"/>
              <a:t>presentation</a:t>
            </a:r>
            <a:r>
              <a:rPr lang="hr-HR" dirty="0" smtClean="0"/>
              <a:t> &amp; </a:t>
            </a:r>
            <a:r>
              <a:rPr lang="hr-HR" dirty="0" err="1" smtClean="0"/>
              <a:t>Payscale.com</a:t>
            </a:r>
            <a:r>
              <a:rPr lang="hr-HR" dirty="0" smtClean="0"/>
              <a:t>, </a:t>
            </a:r>
            <a:r>
              <a:rPr lang="hr-HR" dirty="0" err="1" smtClean="0"/>
              <a:t>January</a:t>
            </a:r>
            <a:r>
              <a:rPr lang="hr-HR" dirty="0" smtClean="0"/>
              <a:t> 2009.</a:t>
            </a:r>
          </a:p>
          <a:p>
            <a:pPr marL="514350" indent="-514350">
              <a:buAutoNum type="arabicPeriod"/>
            </a:pPr>
            <a:r>
              <a:rPr lang="hr-HR" dirty="0" smtClean="0"/>
              <a:t>URL: http://www.pmi.org/</a:t>
            </a:r>
            <a:r>
              <a:rPr lang="hr-HR" dirty="0" err="1" smtClean="0"/>
              <a:t>Certification.aspx</a:t>
            </a:r>
            <a:r>
              <a:rPr lang="hr-HR" dirty="0" smtClean="0"/>
              <a:t>, učitano 30.05.2012.</a:t>
            </a:r>
          </a:p>
          <a:p>
            <a:pPr marL="514350" indent="-514350">
              <a:buAutoNum type="arabicPeriod"/>
            </a:pPr>
            <a:r>
              <a:rPr lang="hr-HR" dirty="0" smtClean="0"/>
              <a:t>URL: http://www.microsoft.com/</a:t>
            </a:r>
            <a:r>
              <a:rPr lang="hr-HR" dirty="0" err="1" smtClean="0"/>
              <a:t>learning</a:t>
            </a:r>
            <a:r>
              <a:rPr lang="hr-HR" dirty="0" smtClean="0"/>
              <a:t>/</a:t>
            </a:r>
            <a:r>
              <a:rPr lang="hr-HR" dirty="0" err="1" smtClean="0"/>
              <a:t>en</a:t>
            </a:r>
            <a:r>
              <a:rPr lang="hr-HR" dirty="0" smtClean="0"/>
              <a:t>/us/</a:t>
            </a:r>
            <a:r>
              <a:rPr lang="hr-HR" dirty="0" err="1" smtClean="0"/>
              <a:t>exam.aspx</a:t>
            </a:r>
            <a:r>
              <a:rPr lang="hr-HR" dirty="0" smtClean="0"/>
              <a:t>?</a:t>
            </a:r>
            <a:r>
              <a:rPr lang="hr-HR" dirty="0" err="1" smtClean="0"/>
              <a:t>id</a:t>
            </a:r>
            <a:r>
              <a:rPr lang="hr-HR" dirty="0" smtClean="0"/>
              <a:t>=70-178, učitano 30.05.2012.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smtClean="0"/>
              <a:t>Sadržaj</a:t>
            </a:r>
          </a:p>
        </p:txBody>
      </p:sp>
      <p:sp>
        <p:nvSpPr>
          <p:cNvPr id="3076" name="Content Placeholder 13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3167732"/>
          </a:xfrm>
        </p:spPr>
        <p:txBody>
          <a:bodyPr/>
          <a:lstStyle/>
          <a:p>
            <a:r>
              <a:rPr lang="hr-HR" dirty="0" smtClean="0"/>
              <a:t>Edukacija za upravljanje projektima </a:t>
            </a:r>
          </a:p>
          <a:p>
            <a:r>
              <a:rPr lang="hr-HR" dirty="0" smtClean="0"/>
              <a:t>PMI standard</a:t>
            </a:r>
          </a:p>
          <a:p>
            <a:r>
              <a:rPr lang="hr-HR" dirty="0" smtClean="0"/>
              <a:t>ICT vještine i alati za UP</a:t>
            </a:r>
          </a:p>
          <a:p>
            <a:r>
              <a:rPr lang="hr-HR" dirty="0" smtClean="0"/>
              <a:t>Certifikati i UP</a:t>
            </a:r>
          </a:p>
          <a:p>
            <a:r>
              <a:rPr lang="hr-HR" dirty="0" smtClean="0"/>
              <a:t>Zaključak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1331640" y="274638"/>
            <a:ext cx="6624910" cy="1143000"/>
          </a:xfrm>
        </p:spPr>
        <p:txBody>
          <a:bodyPr/>
          <a:lstStyle/>
          <a:p>
            <a:r>
              <a:rPr lang="hr-HR" dirty="0" smtClean="0"/>
              <a:t>Edukacija za upravljanje projektima</a:t>
            </a:r>
            <a:endParaRPr lang="hr-HR" dirty="0" smtClean="0"/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392066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Projekt i upravljanje projektima</a:t>
            </a:r>
          </a:p>
          <a:p>
            <a:r>
              <a:rPr lang="hr-HR" dirty="0" smtClean="0"/>
              <a:t>Upravljanje projektima </a:t>
            </a:r>
            <a:r>
              <a:rPr lang="hr-HR" dirty="0" smtClean="0"/>
              <a:t>i</a:t>
            </a:r>
            <a:r>
              <a:rPr lang="hr-HR" dirty="0" smtClean="0"/>
              <a:t> ICT</a:t>
            </a:r>
          </a:p>
          <a:p>
            <a:pPr lvl="1"/>
            <a:r>
              <a:rPr lang="hr-HR" dirty="0" smtClean="0"/>
              <a:t>r</a:t>
            </a:r>
            <a:r>
              <a:rPr lang="hr-HR" dirty="0" smtClean="0"/>
              <a:t>azvoj</a:t>
            </a:r>
          </a:p>
          <a:p>
            <a:pPr lvl="1"/>
            <a:r>
              <a:rPr lang="hr-HR" dirty="0" smtClean="0"/>
              <a:t>d</a:t>
            </a:r>
            <a:r>
              <a:rPr lang="hr-HR" dirty="0" smtClean="0"/>
              <a:t>vostruka veza</a:t>
            </a:r>
          </a:p>
          <a:p>
            <a:pPr lvl="1"/>
            <a:r>
              <a:rPr lang="hr-HR" dirty="0" smtClean="0"/>
              <a:t>p</a:t>
            </a:r>
            <a:r>
              <a:rPr lang="hr-HR" dirty="0" smtClean="0"/>
              <a:t>raktična znanja</a:t>
            </a:r>
          </a:p>
          <a:p>
            <a:r>
              <a:rPr lang="hr-HR" dirty="0" smtClean="0"/>
              <a:t>Edukacija za upravljanje projektima na IT studiju</a:t>
            </a:r>
            <a:endParaRPr lang="hr-HR" dirty="0" smtClean="0"/>
          </a:p>
          <a:p>
            <a:pPr lvl="1"/>
            <a:r>
              <a:rPr lang="hr-HR" dirty="0" smtClean="0"/>
              <a:t>m</a:t>
            </a:r>
            <a:r>
              <a:rPr lang="hr-HR" dirty="0" smtClean="0"/>
              <a:t>etodologija / pristup</a:t>
            </a:r>
            <a:endParaRPr lang="hr-HR" dirty="0" smtClean="0"/>
          </a:p>
          <a:p>
            <a:pPr lvl="1"/>
            <a:r>
              <a:rPr lang="hr-HR" dirty="0" smtClean="0"/>
              <a:t>ICT vještine i alati</a:t>
            </a:r>
            <a:endParaRPr lang="hr-HR" dirty="0" smtClean="0"/>
          </a:p>
          <a:p>
            <a:pPr lvl="1"/>
            <a:r>
              <a:rPr lang="hr-HR" dirty="0" smtClean="0"/>
              <a:t>konkurentnost na tržištu rada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PMI (IEEE) standard</a:t>
            </a:r>
            <a:endParaRPr lang="hr-HR" dirty="0" smtClean="0"/>
          </a:p>
        </p:txBody>
      </p:sp>
      <p:sp>
        <p:nvSpPr>
          <p:cNvPr id="5124" name="Content Placeholder 13"/>
          <p:cNvSpPr>
            <a:spLocks noGrp="1"/>
          </p:cNvSpPr>
          <p:nvPr>
            <p:ph idx="1"/>
          </p:nvPr>
        </p:nvSpPr>
        <p:spPr>
          <a:xfrm>
            <a:off x="482600" y="1773238"/>
            <a:ext cx="8229600" cy="4176042"/>
          </a:xfrm>
        </p:spPr>
        <p:txBody>
          <a:bodyPr/>
          <a:lstStyle/>
          <a:p>
            <a:r>
              <a:rPr lang="hr-HR" dirty="0" smtClean="0"/>
              <a:t>Metodologije, organizacije za UP</a:t>
            </a:r>
          </a:p>
          <a:p>
            <a:pPr lvl="1"/>
            <a:r>
              <a:rPr lang="hr-HR" dirty="0" smtClean="0"/>
              <a:t>Project Management Institute:</a:t>
            </a:r>
          </a:p>
          <a:p>
            <a:pPr lvl="2"/>
            <a:r>
              <a:rPr lang="hr-HR" dirty="0" smtClean="0">
                <a:hlinkClick r:id="rId4"/>
              </a:rPr>
              <a:t>www.pmi.org</a:t>
            </a:r>
            <a:r>
              <a:rPr lang="hr-HR" dirty="0" smtClean="0"/>
              <a:t> </a:t>
            </a:r>
            <a:r>
              <a:rPr lang="hr-HR" dirty="0" smtClean="0"/>
              <a:t> / </a:t>
            </a:r>
            <a:r>
              <a:rPr lang="hr-HR" dirty="0" err="1" smtClean="0">
                <a:hlinkClick r:id="rId5"/>
              </a:rPr>
              <a:t>www.pmi</a:t>
            </a:r>
            <a:r>
              <a:rPr lang="hr-HR" dirty="0" smtClean="0">
                <a:hlinkClick r:id="rId5"/>
              </a:rPr>
              <a:t>-</a:t>
            </a:r>
            <a:r>
              <a:rPr lang="hr-HR" dirty="0" err="1" smtClean="0">
                <a:hlinkClick r:id="rId5"/>
              </a:rPr>
              <a:t>croatia.hr</a:t>
            </a:r>
            <a:endParaRPr lang="hr-HR" dirty="0" smtClean="0"/>
          </a:p>
          <a:p>
            <a:pPr lvl="1"/>
            <a:r>
              <a:rPr lang="hr-HR" dirty="0" smtClean="0"/>
              <a:t>Ostale metodologije, metode, organizacije:</a:t>
            </a:r>
          </a:p>
          <a:p>
            <a:pPr lvl="2"/>
            <a:r>
              <a:rPr lang="hr-HR" dirty="0" smtClean="0">
                <a:hlinkClick r:id="rId6"/>
              </a:rPr>
              <a:t>www.ipma.ch</a:t>
            </a:r>
            <a:r>
              <a:rPr lang="hr-HR" dirty="0" smtClean="0"/>
              <a:t> </a:t>
            </a:r>
            <a:r>
              <a:rPr lang="hr-HR" dirty="0" smtClean="0"/>
              <a:t> / </a:t>
            </a:r>
            <a:r>
              <a:rPr lang="hr-HR" dirty="0" smtClean="0">
                <a:hlinkClick r:id="rId7"/>
              </a:rPr>
              <a:t>www.capm.hr</a:t>
            </a:r>
            <a:endParaRPr lang="hr-HR" dirty="0" smtClean="0"/>
          </a:p>
          <a:p>
            <a:pPr lvl="2"/>
            <a:r>
              <a:rPr lang="hr-HR" dirty="0" smtClean="0">
                <a:hlinkClick r:id="rId8"/>
              </a:rPr>
              <a:t>www.tenstep.com</a:t>
            </a:r>
            <a:r>
              <a:rPr lang="hr-HR" dirty="0" smtClean="0"/>
              <a:t> </a:t>
            </a:r>
            <a:r>
              <a:rPr lang="hr-HR" dirty="0" smtClean="0"/>
              <a:t>/ </a:t>
            </a:r>
            <a:r>
              <a:rPr lang="hr-HR" dirty="0" smtClean="0">
                <a:hlinkClick r:id="rId9"/>
              </a:rPr>
              <a:t>www.tenstep.com.hr</a:t>
            </a:r>
            <a:endParaRPr lang="hr-HR" dirty="0" smtClean="0"/>
          </a:p>
          <a:p>
            <a:pPr lvl="2"/>
            <a:r>
              <a:rPr lang="hr-HR" dirty="0" smtClean="0">
                <a:hlinkClick r:id="rId10"/>
              </a:rPr>
              <a:t>www.prince2.com</a:t>
            </a:r>
            <a:endParaRPr lang="hr-HR" dirty="0" smtClean="0"/>
          </a:p>
          <a:p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PMI (IEEE) standard</a:t>
            </a:r>
            <a:endParaRPr lang="hr-HR" dirty="0" smtClean="0"/>
          </a:p>
        </p:txBody>
      </p:sp>
      <p:sp>
        <p:nvSpPr>
          <p:cNvPr id="5124" name="Content Placeholder 13"/>
          <p:cNvSpPr>
            <a:spLocks noGrp="1"/>
          </p:cNvSpPr>
          <p:nvPr>
            <p:ph idx="1"/>
          </p:nvPr>
        </p:nvSpPr>
        <p:spPr>
          <a:xfrm>
            <a:off x="482600" y="1556792"/>
            <a:ext cx="8229600" cy="468052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sl-SI" dirty="0" smtClean="0"/>
              <a:t>Project Management Institute (PMI) </a:t>
            </a:r>
          </a:p>
          <a:p>
            <a:pPr lvl="1" eaLnBrk="1" hangingPunct="1">
              <a:defRPr/>
            </a:pPr>
            <a:r>
              <a:rPr lang="sl-SI" dirty="0" smtClean="0"/>
              <a:t>Osnovan je 1969. godine u Atlanti (SAD) </a:t>
            </a:r>
          </a:p>
          <a:p>
            <a:pPr lvl="1" eaLnBrk="1" hangingPunct="1">
              <a:defRPr/>
            </a:pPr>
            <a:r>
              <a:rPr lang="sl-SI" dirty="0" smtClean="0"/>
              <a:t>265.000 članova u preko 170 država </a:t>
            </a:r>
          </a:p>
          <a:p>
            <a:pPr lvl="1" eaLnBrk="1" hangingPunct="1">
              <a:defRPr/>
            </a:pPr>
            <a:r>
              <a:rPr lang="sl-SI" dirty="0" smtClean="0"/>
              <a:t>Vodeća strukovna udruga voditelja </a:t>
            </a:r>
            <a:r>
              <a:rPr lang="sl-SI" dirty="0" smtClean="0"/>
              <a:t>projekata</a:t>
            </a:r>
            <a:endParaRPr lang="sl-SI" dirty="0" smtClean="0"/>
          </a:p>
          <a:p>
            <a:pPr eaLnBrk="1" hangingPunct="1">
              <a:defRPr/>
            </a:pPr>
            <a:r>
              <a:rPr lang="sl-SI" dirty="0" smtClean="0"/>
              <a:t>Project Management Body of Knowledge (PMBOK®) Guide. </a:t>
            </a:r>
          </a:p>
          <a:p>
            <a:pPr lvl="1" eaLnBrk="1" hangingPunct="1">
              <a:defRPr/>
            </a:pPr>
            <a:r>
              <a:rPr lang="sl-SI" dirty="0" smtClean="0"/>
              <a:t>Opisana PMI metodologija</a:t>
            </a:r>
          </a:p>
          <a:p>
            <a:pPr lvl="1" eaLnBrk="1" hangingPunct="1">
              <a:defRPr/>
            </a:pPr>
            <a:r>
              <a:rPr lang="sl-SI" dirty="0" smtClean="0"/>
              <a:t>Cilj i fokus na “PM Best Practices”</a:t>
            </a:r>
          </a:p>
          <a:p>
            <a:pPr lvl="1" eaLnBrk="1" hangingPunct="1">
              <a:defRPr/>
            </a:pPr>
            <a:r>
              <a:rPr lang="sl-SI" dirty="0" smtClean="0"/>
              <a:t>PMBOK® Guide je priznat kao ANSI standard (IEEE standard</a:t>
            </a:r>
            <a:r>
              <a:rPr lang="sl-SI" dirty="0" smtClean="0"/>
              <a:t>)</a:t>
            </a:r>
            <a:endParaRPr lang="sl-SI" dirty="0" smtClean="0"/>
          </a:p>
          <a:p>
            <a:pPr lvl="1" eaLnBrk="1" hangingPunct="1">
              <a:defRPr/>
            </a:pPr>
            <a:r>
              <a:rPr lang="sl-SI" dirty="0" smtClean="0"/>
              <a:t>Neprestano se nadopunjava dodacima za pojedina područja (npr. državna uprava, graditeljstvo itd.) </a:t>
            </a:r>
          </a:p>
          <a:p>
            <a:pPr lvl="1" eaLnBrk="1" hangingPunct="1">
              <a:defRPr/>
            </a:pPr>
            <a:r>
              <a:rPr lang="sl-SI" dirty="0" smtClean="0"/>
              <a:t>Dosad je preveden na desetak </a:t>
            </a:r>
            <a:r>
              <a:rPr lang="sl-SI" dirty="0" smtClean="0"/>
              <a:t>jezika</a:t>
            </a:r>
            <a:endParaRPr lang="sl-SI" dirty="0" smtClean="0"/>
          </a:p>
          <a:p>
            <a:pPr lvl="1" eaLnBrk="1" hangingPunct="1">
              <a:defRPr/>
            </a:pPr>
            <a:r>
              <a:rPr lang="sl-SI" dirty="0" smtClean="0"/>
              <a:t>Elektroničko </a:t>
            </a:r>
            <a:r>
              <a:rPr lang="sl-SI" dirty="0" smtClean="0"/>
              <a:t>izdanje je besplatno za </a:t>
            </a:r>
            <a:r>
              <a:rPr lang="sl-SI" dirty="0" smtClean="0"/>
              <a:t>članove</a:t>
            </a:r>
          </a:p>
          <a:p>
            <a:pPr eaLnBrk="1" hangingPunct="1">
              <a:defRPr/>
            </a:pPr>
            <a:r>
              <a:rPr lang="hr-HR" dirty="0" smtClean="0"/>
              <a:t>PMI materijali (tečajevi, knjige i primjeri) </a:t>
            </a:r>
            <a:r>
              <a:rPr lang="hr-HR" dirty="0" smtClean="0"/>
              <a:t>dostupni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PM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721007"/>
            <a:ext cx="1800200" cy="60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PMI (IEEE) standard</a:t>
            </a:r>
            <a:endParaRPr lang="hr-HR" dirty="0" smtClean="0"/>
          </a:p>
        </p:txBody>
      </p:sp>
      <p:sp>
        <p:nvSpPr>
          <p:cNvPr id="5124" name="Content Placeholder 13"/>
          <p:cNvSpPr>
            <a:spLocks noGrp="1"/>
          </p:cNvSpPr>
          <p:nvPr>
            <p:ph idx="1"/>
          </p:nvPr>
        </p:nvSpPr>
        <p:spPr>
          <a:xfrm>
            <a:off x="482600" y="1773238"/>
            <a:ext cx="8229600" cy="460809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sl-SI" dirty="0" smtClean="0"/>
              <a:t>1969. - osnovan PMI </a:t>
            </a:r>
          </a:p>
          <a:p>
            <a:pPr eaLnBrk="1" hangingPunct="1">
              <a:defRPr/>
            </a:pPr>
            <a:r>
              <a:rPr lang="sl-SI" dirty="0" smtClean="0"/>
              <a:t>1981. - predložena tri interesna područja: </a:t>
            </a:r>
          </a:p>
          <a:p>
            <a:pPr lvl="1" eaLnBrk="1" hangingPunct="1">
              <a:defRPr/>
            </a:pPr>
            <a:r>
              <a:rPr lang="hr-HR" sz="2200" b="1" dirty="0" smtClean="0"/>
              <a:t>Etika (</a:t>
            </a:r>
            <a:r>
              <a:rPr lang="hr-HR" sz="2200" b="1" dirty="0" err="1" smtClean="0"/>
              <a:t>eng</a:t>
            </a:r>
            <a:r>
              <a:rPr lang="hr-HR" sz="2200" b="1" dirty="0" smtClean="0"/>
              <a:t>. </a:t>
            </a:r>
            <a:r>
              <a:rPr lang="hr-HR" sz="2200" b="1" dirty="0" err="1" smtClean="0"/>
              <a:t>Ethics</a:t>
            </a:r>
            <a:r>
              <a:rPr lang="hr-HR" sz="2200" b="1" dirty="0" smtClean="0"/>
              <a:t>) </a:t>
            </a:r>
            <a:r>
              <a:rPr lang="hr-HR" sz="2200" dirty="0" smtClean="0"/>
              <a:t>– svojstva i način profesionalne primjene</a:t>
            </a:r>
          </a:p>
          <a:p>
            <a:pPr lvl="1" eaLnBrk="1" hangingPunct="1">
              <a:defRPr/>
            </a:pPr>
            <a:r>
              <a:rPr lang="hr-HR" sz="2200" b="1" dirty="0" smtClean="0"/>
              <a:t>Standard (</a:t>
            </a:r>
            <a:r>
              <a:rPr lang="hr-HR" sz="2200" b="1" dirty="0" err="1" smtClean="0"/>
              <a:t>eng</a:t>
            </a:r>
            <a:r>
              <a:rPr lang="hr-HR" sz="2200" b="1" dirty="0" smtClean="0"/>
              <a:t>. </a:t>
            </a:r>
            <a:r>
              <a:rPr lang="hr-HR" sz="2200" b="1" dirty="0" err="1" smtClean="0"/>
              <a:t>Standards</a:t>
            </a:r>
            <a:r>
              <a:rPr lang="hr-HR" sz="2200" b="1" dirty="0" smtClean="0"/>
              <a:t>) </a:t>
            </a:r>
            <a:r>
              <a:rPr lang="hr-HR" sz="2200" dirty="0" smtClean="0"/>
              <a:t>– sadržaj i struktura potrebnih znanja za UP (</a:t>
            </a:r>
            <a:r>
              <a:rPr lang="hr-HR" sz="2200" dirty="0" err="1" smtClean="0"/>
              <a:t>engl</a:t>
            </a:r>
            <a:r>
              <a:rPr lang="hr-HR" sz="2200" dirty="0" smtClean="0"/>
              <a:t>. </a:t>
            </a:r>
            <a:r>
              <a:rPr lang="hr-HR" sz="2200" dirty="0" err="1" smtClean="0"/>
              <a:t>Body</a:t>
            </a:r>
            <a:r>
              <a:rPr lang="hr-HR" sz="2200" dirty="0" smtClean="0"/>
              <a:t> </a:t>
            </a:r>
            <a:r>
              <a:rPr lang="hr-HR" sz="2200" dirty="0" err="1" smtClean="0"/>
              <a:t>of</a:t>
            </a:r>
            <a:r>
              <a:rPr lang="hr-HR" sz="2200" dirty="0" smtClean="0"/>
              <a:t> </a:t>
            </a:r>
            <a:r>
              <a:rPr lang="hr-HR" sz="2200" dirty="0" err="1" smtClean="0"/>
              <a:t>knowledge</a:t>
            </a:r>
            <a:r>
              <a:rPr lang="hr-HR" sz="2200" dirty="0" smtClean="0"/>
              <a:t>) </a:t>
            </a:r>
          </a:p>
          <a:p>
            <a:pPr lvl="1" eaLnBrk="1" hangingPunct="1">
              <a:defRPr/>
            </a:pPr>
            <a:r>
              <a:rPr lang="hr-HR" sz="2200" b="1" dirty="0" smtClean="0"/>
              <a:t>Akreditacija (</a:t>
            </a:r>
            <a:r>
              <a:rPr lang="hr-HR" sz="2200" b="1" dirty="0" err="1" smtClean="0"/>
              <a:t>eng</a:t>
            </a:r>
            <a:r>
              <a:rPr lang="hr-HR" sz="2200" b="1" dirty="0" smtClean="0"/>
              <a:t>. </a:t>
            </a:r>
            <a:r>
              <a:rPr lang="hr-HR" sz="2200" b="1" dirty="0" err="1" smtClean="0"/>
              <a:t>Accreditation</a:t>
            </a:r>
            <a:r>
              <a:rPr lang="hr-HR" sz="2200" b="1" dirty="0" smtClean="0"/>
              <a:t>) </a:t>
            </a:r>
            <a:r>
              <a:rPr lang="hr-HR" sz="2200" dirty="0" smtClean="0"/>
              <a:t>– prepoznavanje i dokazivanje profesionalnog znanja i dostignuća</a:t>
            </a:r>
          </a:p>
          <a:p>
            <a:pPr eaLnBrk="1" hangingPunct="1">
              <a:defRPr/>
            </a:pPr>
            <a:r>
              <a:rPr lang="sl-SI" dirty="0" smtClean="0"/>
              <a:t>1987. - PMBOK</a:t>
            </a:r>
          </a:p>
          <a:p>
            <a:pPr eaLnBrk="1" hangingPunct="1">
              <a:defRPr/>
            </a:pPr>
            <a:r>
              <a:rPr lang="sl-SI" dirty="0" smtClean="0"/>
              <a:t>1996. - PMBOK Guide</a:t>
            </a:r>
          </a:p>
          <a:p>
            <a:pPr eaLnBrk="1" hangingPunct="1">
              <a:defRPr/>
            </a:pPr>
            <a:r>
              <a:rPr lang="sl-SI" dirty="0" smtClean="0"/>
              <a:t>2000. - PMBOK Guide Update</a:t>
            </a:r>
          </a:p>
          <a:p>
            <a:pPr eaLnBrk="1" hangingPunct="1">
              <a:defRPr/>
            </a:pPr>
            <a:r>
              <a:rPr lang="sl-SI" dirty="0" smtClean="0"/>
              <a:t>2004. - PMBOK Guide – 3. izdanje</a:t>
            </a:r>
          </a:p>
          <a:p>
            <a:pPr eaLnBrk="1" hangingPunct="1">
              <a:defRPr/>
            </a:pPr>
            <a:r>
              <a:rPr lang="sl-SI" dirty="0" smtClean="0"/>
              <a:t>2008. - PMBOK Guide – 4. izdanje</a:t>
            </a:r>
          </a:p>
          <a:p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5" y="3933056"/>
            <a:ext cx="3259573" cy="14401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itle 12"/>
          <p:cNvSpPr>
            <a:spLocks noGrp="1"/>
          </p:cNvSpPr>
          <p:nvPr>
            <p:ph type="title"/>
          </p:nvPr>
        </p:nvSpPr>
        <p:spPr>
          <a:xfrm>
            <a:off x="1115616" y="274638"/>
            <a:ext cx="6840934" cy="1143000"/>
          </a:xfrm>
        </p:spPr>
        <p:txBody>
          <a:bodyPr/>
          <a:lstStyle/>
          <a:p>
            <a:r>
              <a:rPr lang="hr-HR" dirty="0" smtClean="0"/>
              <a:t>ICT vještine i alati za UP</a:t>
            </a:r>
            <a:endParaRPr lang="hr-HR" dirty="0" smtClean="0"/>
          </a:p>
        </p:txBody>
      </p:sp>
      <p:sp>
        <p:nvSpPr>
          <p:cNvPr id="6148" name="Content Placeholder 13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3889151"/>
          </a:xfrm>
        </p:spPr>
        <p:txBody>
          <a:bodyPr>
            <a:normAutofit/>
          </a:bodyPr>
          <a:lstStyle/>
          <a:p>
            <a:r>
              <a:rPr lang="hr-HR" dirty="0" smtClean="0"/>
              <a:t>ICT vještine i alati za prijavu, vođenje i dokumentiranje </a:t>
            </a:r>
            <a:r>
              <a:rPr lang="hr-HR" dirty="0" smtClean="0"/>
              <a:t>projekata</a:t>
            </a:r>
          </a:p>
          <a:p>
            <a:pPr lvl="1"/>
            <a:r>
              <a:rPr lang="hr-HR" dirty="0" smtClean="0"/>
              <a:t>Web tražilice, kolaboracijski alati, tablični kalkulatori, sustavi za upravljanje dokumentima (</a:t>
            </a:r>
            <a:r>
              <a:rPr lang="hr-HR" dirty="0" err="1" smtClean="0"/>
              <a:t>engl</a:t>
            </a:r>
            <a:r>
              <a:rPr lang="hr-HR" dirty="0" smtClean="0"/>
              <a:t>. </a:t>
            </a:r>
            <a:r>
              <a:rPr lang="hr-HR" dirty="0" err="1" smtClean="0"/>
              <a:t>Document</a:t>
            </a:r>
            <a:r>
              <a:rPr lang="hr-HR" dirty="0" smtClean="0"/>
              <a:t> Management </a:t>
            </a:r>
            <a:r>
              <a:rPr lang="hr-HR" dirty="0" err="1" smtClean="0"/>
              <a:t>System</a:t>
            </a:r>
            <a:r>
              <a:rPr lang="hr-HR" dirty="0" smtClean="0"/>
              <a:t> – DMS), …</a:t>
            </a:r>
          </a:p>
          <a:p>
            <a:pPr lvl="1"/>
            <a:r>
              <a:rPr lang="hr-HR" dirty="0" smtClean="0"/>
              <a:t>Softverski  alati za upravljanje projektima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12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99350" cy="796950"/>
          </a:xfrm>
        </p:spPr>
        <p:txBody>
          <a:bodyPr/>
          <a:lstStyle/>
          <a:p>
            <a:r>
              <a:rPr lang="sv-SE" dirty="0" smtClean="0"/>
              <a:t>Softverski  alati za </a:t>
            </a:r>
            <a:r>
              <a:rPr lang="hr-HR" dirty="0" smtClean="0"/>
              <a:t>UP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482600" y="2276872"/>
            <a:ext cx="8229600" cy="3024336"/>
          </a:xfrm>
        </p:spPr>
        <p:txBody>
          <a:bodyPr/>
          <a:lstStyle/>
          <a:p>
            <a:r>
              <a:rPr lang="hr-HR" dirty="0" smtClean="0"/>
              <a:t>MS </a:t>
            </a:r>
            <a:r>
              <a:rPr lang="hr-HR" dirty="0" smtClean="0"/>
              <a:t>Project softver </a:t>
            </a:r>
            <a:endParaRPr lang="hr-HR" dirty="0" smtClean="0"/>
          </a:p>
          <a:p>
            <a:pPr lvl="1"/>
            <a:r>
              <a:rPr lang="hr-HR" dirty="0" smtClean="0"/>
              <a:t>Komercijalni softver, desk-top i mrežni</a:t>
            </a:r>
            <a:r>
              <a:rPr lang="hr-HR" dirty="0" smtClean="0"/>
              <a:t>, </a:t>
            </a:r>
            <a:r>
              <a:rPr lang="hr-HR" dirty="0" smtClean="0"/>
              <a:t>razine 2-3</a:t>
            </a:r>
          </a:p>
          <a:p>
            <a:r>
              <a:rPr lang="hr-HR" dirty="0" err="1" smtClean="0"/>
              <a:t>OpenProj</a:t>
            </a:r>
            <a:r>
              <a:rPr lang="hr-HR" dirty="0" smtClean="0"/>
              <a:t> </a:t>
            </a:r>
            <a:r>
              <a:rPr lang="hr-HR" dirty="0" smtClean="0"/>
              <a:t>softver </a:t>
            </a:r>
            <a:endParaRPr lang="hr-HR" dirty="0" smtClean="0"/>
          </a:p>
          <a:p>
            <a:pPr lvl="1"/>
            <a:r>
              <a:rPr lang="hr-HR" dirty="0" err="1" smtClean="0"/>
              <a:t>Open</a:t>
            </a:r>
            <a:r>
              <a:rPr lang="hr-HR" dirty="0" smtClean="0"/>
              <a:t>-</a:t>
            </a:r>
            <a:r>
              <a:rPr lang="hr-HR" dirty="0" err="1" smtClean="0"/>
              <a:t>source</a:t>
            </a:r>
            <a:r>
              <a:rPr lang="hr-HR" dirty="0" smtClean="0"/>
              <a:t> softver, desk-top</a:t>
            </a:r>
            <a:r>
              <a:rPr lang="hr-HR" dirty="0" smtClean="0"/>
              <a:t>, </a:t>
            </a:r>
            <a:r>
              <a:rPr lang="hr-HR" dirty="0" smtClean="0"/>
              <a:t>razine 2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12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99350" cy="796950"/>
          </a:xfrm>
        </p:spPr>
        <p:txBody>
          <a:bodyPr/>
          <a:lstStyle/>
          <a:p>
            <a:r>
              <a:rPr lang="hr-HR" dirty="0" smtClean="0"/>
              <a:t>IT c</a:t>
            </a:r>
            <a:r>
              <a:rPr lang="sv-SE" dirty="0" smtClean="0"/>
              <a:t>ertifikati</a:t>
            </a:r>
            <a:endParaRPr lang="hr-HR" dirty="0" smtClean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482600" y="1700808"/>
            <a:ext cx="8229600" cy="4392488"/>
          </a:xfrm>
        </p:spPr>
        <p:txBody>
          <a:bodyPr>
            <a:normAutofit/>
          </a:bodyPr>
          <a:lstStyle/>
          <a:p>
            <a:r>
              <a:rPr lang="hr-HR" dirty="0" smtClean="0"/>
              <a:t>Prednost IT certifikata za poslodavce:</a:t>
            </a:r>
          </a:p>
          <a:p>
            <a:pPr lvl="1"/>
            <a:r>
              <a:rPr lang="vi-VN" dirty="0" smtClean="0">
                <a:latin typeface="Calibri" pitchFamily="34" charset="0"/>
                <a:cs typeface="Calibri" pitchFamily="34" charset="0"/>
              </a:rPr>
              <a:t>66% menadžera: unapređuje nivo IT usluga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 (IDC)</a:t>
            </a:r>
            <a:endParaRPr lang="vi-VN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vi-VN" dirty="0" smtClean="0">
                <a:latin typeface="Calibri" pitchFamily="34" charset="0"/>
                <a:cs typeface="Calibri" pitchFamily="34" charset="0"/>
              </a:rPr>
              <a:t>75% menadžera: važna za podizanje performansi tima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 (IDC)</a:t>
            </a:r>
          </a:p>
          <a:p>
            <a:r>
              <a:rPr lang="hr-HR" dirty="0" smtClean="0"/>
              <a:t>Prednost IT certifikata za zaposlenike</a:t>
            </a:r>
          </a:p>
          <a:p>
            <a:pPr lvl="1"/>
            <a:r>
              <a:rPr lang="hr-HR" dirty="0" smtClean="0"/>
              <a:t>diferencijacija na tržištu rada </a:t>
            </a:r>
          </a:p>
          <a:p>
            <a:pPr lvl="1"/>
            <a:r>
              <a:rPr lang="hr-HR" dirty="0" smtClean="0"/>
              <a:t>poboljšavanje mogućnost zapošljavanja</a:t>
            </a:r>
          </a:p>
          <a:p>
            <a:pPr lvl="1"/>
            <a:r>
              <a:rPr lang="hr-HR" dirty="0" smtClean="0"/>
              <a:t>povećavanje prihode</a:t>
            </a:r>
          </a:p>
          <a:p>
            <a:endParaRPr lang="hr-HR" dirty="0" smtClean="0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2656"/>
            <a:ext cx="18146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0650">
          <a:solidFill>
            <a:srgbClr val="0000FF"/>
          </a:solidFill>
        </a:ln>
        <a:effectLst>
          <a:reflection blurRad="6350" stA="52000" endA="300" endPos="35000" dir="5400000" sy="-100000" algn="bl" rotWithShape="0"/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850</Words>
  <Application>Microsoft Office PowerPoint</Application>
  <PresentationFormat>On-screen Show (4:3)</PresentationFormat>
  <Paragraphs>130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Custom Design</vt:lpstr>
      <vt:lpstr>CARNetova KORISNIČKA KONFERENCIJA</vt:lpstr>
      <vt:lpstr>Sadržaj</vt:lpstr>
      <vt:lpstr>Edukacija za upravljanje projektima</vt:lpstr>
      <vt:lpstr>PMI (IEEE) standard</vt:lpstr>
      <vt:lpstr>PMI (IEEE) standard</vt:lpstr>
      <vt:lpstr>PMI (IEEE) standard</vt:lpstr>
      <vt:lpstr>ICT vještine i alati za UP</vt:lpstr>
      <vt:lpstr>Softverski  alati za UP</vt:lpstr>
      <vt:lpstr>IT certifikati</vt:lpstr>
      <vt:lpstr>Certifikati i UP</vt:lpstr>
      <vt:lpstr>Certifikati i UP</vt:lpstr>
      <vt:lpstr>Certifikati i UP</vt:lpstr>
      <vt:lpstr>Zaključak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DKU</dc:title>
  <dc:creator>DKU</dc:creator>
  <cp:lastModifiedBy>dvalencic</cp:lastModifiedBy>
  <cp:revision>143</cp:revision>
  <dcterms:created xsi:type="dcterms:W3CDTF">2010-03-23T20:25:28Z</dcterms:created>
  <dcterms:modified xsi:type="dcterms:W3CDTF">2012-10-20T07:41:52Z</dcterms:modified>
</cp:coreProperties>
</file>