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59" r:id="rId3"/>
    <p:sldId id="381" r:id="rId4"/>
    <p:sldId id="383" r:id="rId5"/>
    <p:sldId id="382" r:id="rId6"/>
    <p:sldId id="384" r:id="rId7"/>
    <p:sldId id="385" r:id="rId8"/>
    <p:sldId id="390" r:id="rId9"/>
    <p:sldId id="386" r:id="rId10"/>
    <p:sldId id="391" r:id="rId11"/>
    <p:sldId id="393" r:id="rId12"/>
    <p:sldId id="394" r:id="rId13"/>
    <p:sldId id="389" r:id="rId14"/>
    <p:sldId id="392" r:id="rId15"/>
    <p:sldId id="380" r:id="rId16"/>
  </p:sldIdLst>
  <p:sldSz cx="9906000" cy="6858000" type="A4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03BD"/>
    <a:srgbClr val="FD5955"/>
    <a:srgbClr val="CC99FF"/>
    <a:srgbClr val="FA2828"/>
    <a:srgbClr val="CCFF33"/>
    <a:srgbClr val="5F5F5F"/>
    <a:srgbClr val="B88A7E"/>
    <a:srgbClr val="D7B8B3"/>
    <a:srgbClr val="CDA69F"/>
    <a:srgbClr val="C89B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348" autoAdjust="0"/>
    <p:restoredTop sz="83776" autoAdjust="0"/>
  </p:normalViewPr>
  <p:slideViewPr>
    <p:cSldViewPr>
      <p:cViewPr varScale="1">
        <p:scale>
          <a:sx n="96" d="100"/>
          <a:sy n="96" d="100"/>
        </p:scale>
        <p:origin x="-180" y="-9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66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2832" y="3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91298CF-21BE-4E4A-B5A5-482DFD8AAF6B}" type="datetimeFigureOut">
              <a:rPr lang="sr-Latn-CS"/>
              <a:pPr>
                <a:defRPr/>
              </a:pPr>
              <a:t>20.10.2012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1E08CBD-97BC-451A-BD86-29E7F91AE448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983352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0887552-F2FF-4A3B-8CFD-9A8BA8F94C08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673138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D99C50-034F-45E9-A273-AC90C9EA22B0}" type="slidenum">
              <a:rPr lang="hr-HR" smtClean="0"/>
              <a:pPr/>
              <a:t>1</a:t>
            </a:fld>
            <a:endParaRPr lang="hr-HR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hangingPunct="0"/>
            <a:r>
              <a:rPr lang="hr-HR" sz="1200" kern="1200" dirty="0" smtClean="0">
                <a:solidFill>
                  <a:schemeClr val="tx1"/>
                </a:solidFill>
                <a:latin typeface="Times New Roman" charset="0"/>
                <a:ea typeface="+mn-ea"/>
                <a:cs typeface="+mn-cs"/>
              </a:rPr>
              <a:t>Sljedeći koraci detaljno opisuju iterativno dohvaćanje adrese putem standardnog sustava DNS:</a:t>
            </a:r>
          </a:p>
          <a:p>
            <a:pPr lvl="0" hangingPunct="0"/>
            <a:r>
              <a:rPr lang="hr-HR" sz="1200" u="none" strike="noStrike" kern="1200" dirty="0" smtClean="0">
                <a:solidFill>
                  <a:schemeClr val="tx1"/>
                </a:solidFill>
                <a:latin typeface="Times New Roman" charset="0"/>
                <a:ea typeface="+mn-ea"/>
                <a:cs typeface="+mn-cs"/>
              </a:rPr>
              <a:t>Od korijenskog DNS poslužitelja traži se adresa hr DNS poslužitelja,</a:t>
            </a:r>
          </a:p>
          <a:p>
            <a:pPr lvl="0" hangingPunct="0"/>
            <a:r>
              <a:rPr lang="hr-HR" sz="1200" u="none" strike="noStrike" kern="1200" dirty="0" smtClean="0">
                <a:solidFill>
                  <a:schemeClr val="tx1"/>
                </a:solidFill>
                <a:latin typeface="Times New Roman" charset="0"/>
                <a:ea typeface="+mn-ea"/>
                <a:cs typeface="+mn-cs"/>
              </a:rPr>
              <a:t>Od hr DNS poslužitelja zahtijeva se adresa </a:t>
            </a:r>
            <a:r>
              <a:rPr lang="hr-HR" sz="1200" u="none" strike="noStrike" kern="1200" dirty="0" err="1" smtClean="0">
                <a:solidFill>
                  <a:schemeClr val="tx1"/>
                </a:solidFill>
                <a:latin typeface="Times New Roman" charset="0"/>
                <a:ea typeface="+mn-ea"/>
                <a:cs typeface="+mn-cs"/>
              </a:rPr>
              <a:t>fer.hr</a:t>
            </a:r>
            <a:r>
              <a:rPr lang="hr-HR" sz="1200" u="none" strike="noStrike" kern="1200" dirty="0" smtClean="0">
                <a:solidFill>
                  <a:schemeClr val="tx1"/>
                </a:solidFill>
                <a:latin typeface="Times New Roman" charset="0"/>
                <a:ea typeface="+mn-ea"/>
                <a:cs typeface="+mn-cs"/>
              </a:rPr>
              <a:t> DNS poslužitelja,</a:t>
            </a:r>
          </a:p>
          <a:p>
            <a:pPr lvl="0" hangingPunct="0"/>
            <a:r>
              <a:rPr lang="hr-HR" sz="1200" u="none" strike="noStrike" kern="1200" dirty="0" smtClean="0">
                <a:solidFill>
                  <a:schemeClr val="tx1"/>
                </a:solidFill>
                <a:latin typeface="Times New Roman" charset="0"/>
                <a:ea typeface="+mn-ea"/>
                <a:cs typeface="+mn-cs"/>
              </a:rPr>
              <a:t>Od </a:t>
            </a:r>
            <a:r>
              <a:rPr lang="hr-HR" sz="1200" u="none" strike="noStrike" kern="1200" dirty="0" err="1" smtClean="0">
                <a:solidFill>
                  <a:schemeClr val="tx1"/>
                </a:solidFill>
                <a:latin typeface="Times New Roman" charset="0"/>
                <a:ea typeface="+mn-ea"/>
                <a:cs typeface="+mn-cs"/>
              </a:rPr>
              <a:t>fer.hr</a:t>
            </a:r>
            <a:r>
              <a:rPr lang="hr-HR" sz="1200" u="none" strike="noStrike" kern="1200" dirty="0" smtClean="0">
                <a:solidFill>
                  <a:schemeClr val="tx1"/>
                </a:solidFill>
                <a:latin typeface="Times New Roman" charset="0"/>
                <a:ea typeface="+mn-ea"/>
                <a:cs typeface="+mn-cs"/>
              </a:rPr>
              <a:t> DNS poslužitelja traži se adresa tel.fer.hr DNS poslužitelja,</a:t>
            </a:r>
          </a:p>
          <a:p>
            <a:pPr lvl="0" hangingPunct="0"/>
            <a:r>
              <a:rPr lang="hr-HR" sz="1200" u="none" strike="noStrike" kern="1200" dirty="0" smtClean="0">
                <a:solidFill>
                  <a:schemeClr val="tx1"/>
                </a:solidFill>
                <a:latin typeface="Times New Roman" charset="0"/>
                <a:ea typeface="+mn-ea"/>
                <a:cs typeface="+mn-cs"/>
              </a:rPr>
              <a:t>Konačno od tel.fer.hr DNS poslužitelja zahtijeva se adresa računala pod imenom </a:t>
            </a:r>
            <a:r>
              <a:rPr lang="hr-HR" sz="1200" u="none" strike="noStrike" kern="1200" dirty="0" err="1" smtClean="0">
                <a:solidFill>
                  <a:schemeClr val="tx1"/>
                </a:solidFill>
                <a:latin typeface="Times New Roman" charset="0"/>
                <a:ea typeface="+mn-ea"/>
                <a:cs typeface="+mn-cs"/>
              </a:rPr>
              <a:t>wally</a:t>
            </a:r>
            <a:r>
              <a:rPr lang="hr-HR" sz="1200" u="none" strike="noStrike" kern="1200" dirty="0" smtClean="0">
                <a:solidFill>
                  <a:schemeClr val="tx1"/>
                </a:solidFill>
                <a:latin typeface="Times New Roman" charset="0"/>
                <a:ea typeface="+mn-ea"/>
                <a:cs typeface="+mn-cs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887552-F2FF-4A3B-8CFD-9A8BA8F94C08}" type="slidenum">
              <a:rPr lang="hr-HR" smtClean="0"/>
              <a:pPr>
                <a:defRPr/>
              </a:pPr>
              <a:t>5</a:t>
            </a:fld>
            <a:endParaRPr lang="hr-H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hangingPunct="0"/>
            <a:endParaRPr lang="hr-HR" sz="1200" u="none" strike="noStrike" kern="1200" dirty="0" smtClean="0">
              <a:solidFill>
                <a:schemeClr val="tx1"/>
              </a:solidFill>
              <a:latin typeface="Times New Roman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887552-F2FF-4A3B-8CFD-9A8BA8F94C08}" type="slidenum">
              <a:rPr lang="hr-HR" smtClean="0"/>
              <a:pPr>
                <a:defRPr/>
              </a:pPr>
              <a:t>10</a:t>
            </a:fld>
            <a:endParaRPr lang="hr-H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hangingPunct="0"/>
            <a:endParaRPr lang="hr-HR" sz="1200" u="none" strike="noStrike" kern="1200" dirty="0" smtClean="0">
              <a:solidFill>
                <a:schemeClr val="tx1"/>
              </a:solidFill>
              <a:latin typeface="Times New Roman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887552-F2FF-4A3B-8CFD-9A8BA8F94C08}" type="slidenum">
              <a:rPr lang="hr-HR" smtClean="0"/>
              <a:pPr>
                <a:defRPr/>
              </a:pPr>
              <a:t>11</a:t>
            </a:fld>
            <a:endParaRPr lang="hr-H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887552-F2FF-4A3B-8CFD-9A8BA8F94C08}" type="slidenum">
              <a:rPr lang="hr-HR" smtClean="0"/>
              <a:pPr>
                <a:defRPr/>
              </a:pPr>
              <a:t>15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21946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1"/>
          <p:cNvGraphicFramePr>
            <a:graphicFrameLocks noChangeAspect="1"/>
          </p:cNvGraphicFramePr>
          <p:nvPr/>
        </p:nvGraphicFramePr>
        <p:xfrm>
          <a:off x="9129713" y="211138"/>
          <a:ext cx="6064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8" name="Picture" r:id="rId3" imgW="708104" imgH="1156204" progId="Word.Picture.8">
                  <p:embed/>
                </p:oleObj>
              </mc:Choice>
              <mc:Fallback>
                <p:oleObj name="Picture" r:id="rId3" imgW="708104" imgH="1156204" progId="Word.Picture.8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9713" y="211138"/>
                        <a:ext cx="606425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6969223" y="476672"/>
            <a:ext cx="2497039" cy="307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r-HR" sz="1400" noProof="0" dirty="0" smtClean="0">
                <a:latin typeface="Arial CE" pitchFamily="34" charset="0"/>
              </a:rPr>
              <a:t>Zavod za telekomunikacije</a:t>
            </a:r>
            <a:endParaRPr lang="en-US" sz="1400" noProof="0" dirty="0"/>
          </a:p>
        </p:txBody>
      </p:sp>
      <p:pic>
        <p:nvPicPr>
          <p:cNvPr id="6" name="Picture 12" descr="grb-uni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0338" y="215900"/>
            <a:ext cx="1047750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42950" y="2286000"/>
            <a:ext cx="8420100" cy="1143000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 typeface="Symbol" pitchFamily="18" charset="2"/>
              <a:buNone/>
              <a:defRPr i="1">
                <a:latin typeface="Times New Roman CE" pitchFamily="18" charset="0"/>
              </a:defRPr>
            </a:lvl1pPr>
          </a:lstStyle>
          <a:p>
            <a:endParaRPr lang="en-GB"/>
          </a:p>
          <a:p>
            <a:endParaRPr lang="en-GB"/>
          </a:p>
          <a:p>
            <a:r>
              <a:rPr lang="en-GB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r-Latn-CS" smtClean="0"/>
              <a:t>Rijeka, studeni 2012</a:t>
            </a:r>
            <a:endParaRPr lang="en-US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594600" y="6477000"/>
            <a:ext cx="2063750" cy="381000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+mn-lt"/>
              </a:defRPr>
            </a:lvl1pPr>
          </a:lstStyle>
          <a:p>
            <a:pPr algn="r">
              <a:defRPr/>
            </a:pPr>
            <a:fld id="{873F3052-8EAF-45A8-9132-C97D4D6F2608}" type="slidenum">
              <a:rPr lang="en-US" smtClean="0"/>
              <a:pPr algn="r">
                <a:defRPr/>
              </a:pPr>
              <a:t>‹#›</a:t>
            </a:fld>
            <a:r>
              <a:rPr lang="en-US" dirty="0" smtClean="0"/>
              <a:t> </a:t>
            </a:r>
            <a:r>
              <a:rPr lang="hr-HR" dirty="0" smtClean="0"/>
              <a:t>/12</a:t>
            </a:r>
            <a:endParaRPr lang="en-US" sz="10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 flipH="1">
            <a:off x="228600" y="990600"/>
            <a:ext cx="718185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>
            <a:outerShdw dist="107763" dir="2700000" algn="ctr" rotWithShape="0">
              <a:srgbClr val="D70505"/>
            </a:outerShdw>
          </a:effectLst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sp>
        <p:nvSpPr>
          <p:cNvPr id="5" name="Line 10"/>
          <p:cNvSpPr>
            <a:spLocks noChangeShapeType="1"/>
          </p:cNvSpPr>
          <p:nvPr/>
        </p:nvSpPr>
        <p:spPr bwMode="auto">
          <a:xfrm flipH="1">
            <a:off x="165100" y="6400800"/>
            <a:ext cx="9410700" cy="0"/>
          </a:xfrm>
          <a:prstGeom prst="line">
            <a:avLst/>
          </a:prstGeom>
          <a:noFill/>
          <a:ln w="28575">
            <a:solidFill>
              <a:srgbClr val="5F5F5F"/>
            </a:solidFill>
            <a:round/>
            <a:headEnd/>
            <a:tailEnd/>
          </a:ln>
          <a:effectLst>
            <a:outerShdw dist="85194" dir="1593903" algn="ctr" rotWithShape="0">
              <a:srgbClr val="D70505"/>
            </a:outerShdw>
          </a:effectLst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graphicFrame>
        <p:nvGraphicFramePr>
          <p:cNvPr id="6" name="Object 12"/>
          <p:cNvGraphicFramePr>
            <a:graphicFrameLocks noChangeAspect="1"/>
          </p:cNvGraphicFramePr>
          <p:nvPr/>
        </p:nvGraphicFramePr>
        <p:xfrm>
          <a:off x="9129713" y="211138"/>
          <a:ext cx="6064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4" name="Picture" r:id="rId3" imgW="708104" imgH="1156204" progId="Word.Picture.8">
                  <p:embed/>
                </p:oleObj>
              </mc:Choice>
              <mc:Fallback>
                <p:oleObj name="Picture" r:id="rId3" imgW="708104" imgH="1156204" progId="Word.Picture.8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9713" y="211138"/>
                        <a:ext cx="606425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13"/>
          <p:cNvSpPr txBox="1">
            <a:spLocks noChangeArrowheads="1"/>
          </p:cNvSpPr>
          <p:nvPr userDrawn="1"/>
        </p:nvSpPr>
        <p:spPr bwMode="auto">
          <a:xfrm>
            <a:off x="6238875" y="476250"/>
            <a:ext cx="31257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r-HR" sz="1400" dirty="0">
                <a:latin typeface="Arial CE" pitchFamily="34" charset="0"/>
              </a:rPr>
              <a:t>Department </a:t>
            </a:r>
            <a:r>
              <a:rPr lang="hr-HR" sz="1400" dirty="0" err="1">
                <a:latin typeface="Arial CE" pitchFamily="34" charset="0"/>
              </a:rPr>
              <a:t>of</a:t>
            </a:r>
            <a:r>
              <a:rPr lang="hr-HR" sz="1400" dirty="0">
                <a:latin typeface="Arial CE" pitchFamily="34" charset="0"/>
              </a:rPr>
              <a:t> </a:t>
            </a:r>
            <a:r>
              <a:rPr lang="hr-HR" sz="1400" dirty="0" err="1">
                <a:latin typeface="Arial CE" pitchFamily="34" charset="0"/>
              </a:rPr>
              <a:t>Telecommunications</a:t>
            </a:r>
            <a:endParaRPr lang="hr-HR" sz="1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r-Latn-CS" smtClean="0"/>
              <a:t>Rijeka, studeni 2012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/>
            </a:lvl1pPr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94600" y="6477000"/>
            <a:ext cx="2063750" cy="38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F3052-8EAF-45A8-9132-C97D4D6F2608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 </a:t>
            </a:r>
            <a:r>
              <a:rPr lang="hr-HR" dirty="0" err="1" smtClean="0"/>
              <a:t>out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14</a:t>
            </a:r>
            <a:endParaRPr lang="en-US" sz="1400" dirty="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 flipH="1">
            <a:off x="228600" y="990600"/>
            <a:ext cx="718185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>
            <a:outerShdw dist="107763" dir="2700000" algn="ctr" rotWithShape="0">
              <a:srgbClr val="D70505"/>
            </a:outerShdw>
          </a:effectLst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sp>
        <p:nvSpPr>
          <p:cNvPr id="5" name="Line 10"/>
          <p:cNvSpPr>
            <a:spLocks noChangeShapeType="1"/>
          </p:cNvSpPr>
          <p:nvPr/>
        </p:nvSpPr>
        <p:spPr bwMode="auto">
          <a:xfrm flipH="1">
            <a:off x="165100" y="6400800"/>
            <a:ext cx="9410700" cy="0"/>
          </a:xfrm>
          <a:prstGeom prst="line">
            <a:avLst/>
          </a:prstGeom>
          <a:noFill/>
          <a:ln w="28575">
            <a:solidFill>
              <a:srgbClr val="5F5F5F"/>
            </a:solidFill>
            <a:round/>
            <a:headEnd/>
            <a:tailEnd/>
          </a:ln>
          <a:effectLst>
            <a:outerShdw dist="85194" dir="1593903" algn="ctr" rotWithShape="0">
              <a:srgbClr val="D70505"/>
            </a:outerShdw>
          </a:effectLst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graphicFrame>
        <p:nvGraphicFramePr>
          <p:cNvPr id="6" name="Object 12"/>
          <p:cNvGraphicFramePr>
            <a:graphicFrameLocks noChangeAspect="1"/>
          </p:cNvGraphicFramePr>
          <p:nvPr/>
        </p:nvGraphicFramePr>
        <p:xfrm>
          <a:off x="9129713" y="211138"/>
          <a:ext cx="6064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8" name="Picture" r:id="rId3" imgW="708104" imgH="1156204" progId="Word.Picture.8">
                  <p:embed/>
                </p:oleObj>
              </mc:Choice>
              <mc:Fallback>
                <p:oleObj name="Picture" r:id="rId3" imgW="708104" imgH="1156204" progId="Word.Picture.8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9713" y="211138"/>
                        <a:ext cx="606425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13"/>
          <p:cNvSpPr txBox="1">
            <a:spLocks noChangeArrowheads="1"/>
          </p:cNvSpPr>
          <p:nvPr userDrawn="1"/>
        </p:nvSpPr>
        <p:spPr bwMode="auto">
          <a:xfrm>
            <a:off x="6238875" y="476250"/>
            <a:ext cx="31257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r-HR" sz="1400" dirty="0">
                <a:latin typeface="Arial CE" pitchFamily="34" charset="0"/>
              </a:rPr>
              <a:t>Department </a:t>
            </a:r>
            <a:r>
              <a:rPr lang="hr-HR" sz="1400" dirty="0" err="1">
                <a:latin typeface="Arial CE" pitchFamily="34" charset="0"/>
              </a:rPr>
              <a:t>of</a:t>
            </a:r>
            <a:r>
              <a:rPr lang="hr-HR" sz="1400" dirty="0">
                <a:latin typeface="Arial CE" pitchFamily="34" charset="0"/>
              </a:rPr>
              <a:t> </a:t>
            </a:r>
            <a:r>
              <a:rPr lang="hr-HR" sz="1400" dirty="0" err="1">
                <a:latin typeface="Arial CE" pitchFamily="34" charset="0"/>
              </a:rPr>
              <a:t>Telecommunications</a:t>
            </a:r>
            <a:endParaRPr lang="hr-HR" sz="1400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4838" y="0"/>
            <a:ext cx="2208212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200" y="0"/>
            <a:ext cx="6472238" cy="6172200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r-Latn-CS" smtClean="0"/>
              <a:t>Rijeka, studeni 2012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/>
            </a:lvl1pPr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94600" y="6477000"/>
            <a:ext cx="2063750" cy="38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F3052-8EAF-45A8-9132-C97D4D6F2608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 </a:t>
            </a:r>
            <a:r>
              <a:rPr lang="hr-HR" dirty="0" err="1" smtClean="0"/>
              <a:t>out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14</a:t>
            </a:r>
            <a:endParaRPr lang="en-US" sz="1400" dirty="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 flipH="1">
            <a:off x="228600" y="990600"/>
            <a:ext cx="718185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>
            <a:outerShdw dist="107763" dir="2700000" algn="ctr" rotWithShape="0">
              <a:srgbClr val="D70505"/>
            </a:outerShdw>
          </a:effectLst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sp>
        <p:nvSpPr>
          <p:cNvPr id="5" name="Line 10"/>
          <p:cNvSpPr>
            <a:spLocks noChangeShapeType="1"/>
          </p:cNvSpPr>
          <p:nvPr/>
        </p:nvSpPr>
        <p:spPr bwMode="auto">
          <a:xfrm flipH="1">
            <a:off x="165100" y="6400800"/>
            <a:ext cx="9410700" cy="0"/>
          </a:xfrm>
          <a:prstGeom prst="line">
            <a:avLst/>
          </a:prstGeom>
          <a:noFill/>
          <a:ln w="28575">
            <a:solidFill>
              <a:srgbClr val="5F5F5F"/>
            </a:solidFill>
            <a:round/>
            <a:headEnd/>
            <a:tailEnd/>
          </a:ln>
          <a:effectLst>
            <a:outerShdw dist="85194" dir="1593903" algn="ctr" rotWithShape="0">
              <a:srgbClr val="D70505"/>
            </a:outerShdw>
          </a:effectLst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graphicFrame>
        <p:nvGraphicFramePr>
          <p:cNvPr id="6" name="Object 12"/>
          <p:cNvGraphicFramePr>
            <a:graphicFrameLocks noChangeAspect="1"/>
          </p:cNvGraphicFramePr>
          <p:nvPr/>
        </p:nvGraphicFramePr>
        <p:xfrm>
          <a:off x="9129713" y="211138"/>
          <a:ext cx="6064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2" name="Picture" r:id="rId3" imgW="708104" imgH="1156204" progId="Word.Picture.8">
                  <p:embed/>
                </p:oleObj>
              </mc:Choice>
              <mc:Fallback>
                <p:oleObj name="Picture" r:id="rId3" imgW="708104" imgH="1156204" progId="Word.Picture.8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9713" y="211138"/>
                        <a:ext cx="606425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r-Latn-CS" smtClean="0"/>
              <a:t>Rijeka, studeni 2012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6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94600" y="6477000"/>
            <a:ext cx="2063750" cy="381000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pPr algn="r">
              <a:defRPr/>
            </a:pPr>
            <a:fld id="{873F3052-8EAF-45A8-9132-C97D4D6F2608}" type="slidenum">
              <a:rPr lang="en-US" smtClean="0"/>
              <a:pPr algn="r">
                <a:defRPr/>
              </a:pPr>
              <a:t>‹#›</a:t>
            </a:fld>
            <a:r>
              <a:rPr lang="en-US" dirty="0" smtClean="0"/>
              <a:t> </a:t>
            </a:r>
            <a:r>
              <a:rPr lang="hr-HR" dirty="0" smtClean="0"/>
              <a:t>/</a:t>
            </a:r>
            <a:r>
              <a:rPr lang="en-US" dirty="0" smtClean="0"/>
              <a:t>30</a:t>
            </a:r>
            <a:endParaRPr lang="en-US" dirty="0"/>
          </a:p>
        </p:txBody>
      </p:sp>
      <p:sp>
        <p:nvSpPr>
          <p:cNvPr id="11" name="Text Box 7"/>
          <p:cNvSpPr txBox="1">
            <a:spLocks noChangeArrowheads="1"/>
          </p:cNvSpPr>
          <p:nvPr userDrawn="1"/>
        </p:nvSpPr>
        <p:spPr bwMode="auto">
          <a:xfrm>
            <a:off x="6969223" y="476672"/>
            <a:ext cx="2497039" cy="307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r-HR" sz="1400" noProof="0" dirty="0" smtClean="0">
                <a:latin typeface="Arial CE" pitchFamily="34" charset="0"/>
              </a:rPr>
              <a:t>Zavod za telekomunikacije</a:t>
            </a:r>
            <a:endParaRPr lang="en-US" sz="1400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 flipH="1">
            <a:off x="228600" y="990600"/>
            <a:ext cx="718185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>
            <a:outerShdw dist="107763" dir="2700000" algn="ctr" rotWithShape="0">
              <a:srgbClr val="D70505"/>
            </a:outerShdw>
          </a:effectLst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sp>
        <p:nvSpPr>
          <p:cNvPr id="5" name="Line 10"/>
          <p:cNvSpPr>
            <a:spLocks noChangeShapeType="1"/>
          </p:cNvSpPr>
          <p:nvPr/>
        </p:nvSpPr>
        <p:spPr bwMode="auto">
          <a:xfrm flipH="1">
            <a:off x="165100" y="6400800"/>
            <a:ext cx="9410700" cy="0"/>
          </a:xfrm>
          <a:prstGeom prst="line">
            <a:avLst/>
          </a:prstGeom>
          <a:noFill/>
          <a:ln w="28575">
            <a:solidFill>
              <a:srgbClr val="5F5F5F"/>
            </a:solidFill>
            <a:round/>
            <a:headEnd/>
            <a:tailEnd/>
          </a:ln>
          <a:effectLst>
            <a:outerShdw dist="85194" dir="1593903" algn="ctr" rotWithShape="0">
              <a:srgbClr val="D70505"/>
            </a:outerShdw>
          </a:effectLst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graphicFrame>
        <p:nvGraphicFramePr>
          <p:cNvPr id="6" name="Object 12"/>
          <p:cNvGraphicFramePr>
            <a:graphicFrameLocks noChangeAspect="1"/>
          </p:cNvGraphicFramePr>
          <p:nvPr/>
        </p:nvGraphicFramePr>
        <p:xfrm>
          <a:off x="9129713" y="211138"/>
          <a:ext cx="6064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6" name="Picture" r:id="rId3" imgW="708104" imgH="1156204" progId="Word.Picture.8">
                  <p:embed/>
                </p:oleObj>
              </mc:Choice>
              <mc:Fallback>
                <p:oleObj name="Picture" r:id="rId3" imgW="708104" imgH="1156204" progId="Word.Picture.8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9713" y="211138"/>
                        <a:ext cx="606425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13"/>
          <p:cNvSpPr txBox="1">
            <a:spLocks noChangeArrowheads="1"/>
          </p:cNvSpPr>
          <p:nvPr userDrawn="1"/>
        </p:nvSpPr>
        <p:spPr bwMode="auto">
          <a:xfrm>
            <a:off x="6238875" y="476250"/>
            <a:ext cx="31257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400" noProof="0" dirty="0" smtClean="0">
                <a:latin typeface="Arial CE" pitchFamily="34" charset="0"/>
              </a:rPr>
              <a:t>Department of Telecommunications</a:t>
            </a:r>
            <a:endParaRPr lang="en-US" sz="140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r-Latn-CS" smtClean="0"/>
              <a:t>Rijeka, studeni 2012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94600" y="6477000"/>
            <a:ext cx="2063750" cy="38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F3052-8EAF-45A8-9132-C97D4D6F2608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 </a:t>
            </a:r>
            <a:r>
              <a:rPr lang="hr-HR" dirty="0" err="1" smtClean="0"/>
              <a:t>out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14</a:t>
            </a:r>
            <a:endParaRPr lang="en-US" sz="1400" dirty="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7"/>
          <p:cNvSpPr>
            <a:spLocks noChangeShapeType="1"/>
          </p:cNvSpPr>
          <p:nvPr/>
        </p:nvSpPr>
        <p:spPr bwMode="auto">
          <a:xfrm flipH="1">
            <a:off x="228600" y="990600"/>
            <a:ext cx="718185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>
            <a:outerShdw dist="107763" dir="2700000" algn="ctr" rotWithShape="0">
              <a:srgbClr val="D70505"/>
            </a:outerShdw>
          </a:effectLst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 flipH="1">
            <a:off x="165100" y="6400800"/>
            <a:ext cx="9410700" cy="0"/>
          </a:xfrm>
          <a:prstGeom prst="line">
            <a:avLst/>
          </a:prstGeom>
          <a:noFill/>
          <a:ln w="28575">
            <a:solidFill>
              <a:srgbClr val="5F5F5F"/>
            </a:solidFill>
            <a:round/>
            <a:headEnd/>
            <a:tailEnd/>
          </a:ln>
          <a:effectLst>
            <a:outerShdw dist="85194" dir="1593903" algn="ctr" rotWithShape="0">
              <a:srgbClr val="D70505"/>
            </a:outerShdw>
          </a:effectLst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graphicFrame>
        <p:nvGraphicFramePr>
          <p:cNvPr id="7" name="Object 12"/>
          <p:cNvGraphicFramePr>
            <a:graphicFrameLocks noChangeAspect="1"/>
          </p:cNvGraphicFramePr>
          <p:nvPr/>
        </p:nvGraphicFramePr>
        <p:xfrm>
          <a:off x="9129713" y="211138"/>
          <a:ext cx="6064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0" name="Picture" r:id="rId3" imgW="708104" imgH="1156204" progId="Word.Picture.8">
                  <p:embed/>
                </p:oleObj>
              </mc:Choice>
              <mc:Fallback>
                <p:oleObj name="Picture" r:id="rId3" imgW="708104" imgH="1156204" progId="Word.Picture.8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9713" y="211138"/>
                        <a:ext cx="606425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13"/>
          <p:cNvSpPr txBox="1">
            <a:spLocks noChangeArrowheads="1"/>
          </p:cNvSpPr>
          <p:nvPr userDrawn="1"/>
        </p:nvSpPr>
        <p:spPr bwMode="auto">
          <a:xfrm>
            <a:off x="6238875" y="476250"/>
            <a:ext cx="31257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r-HR" sz="1400" dirty="0">
                <a:latin typeface="Arial CE" pitchFamily="34" charset="0"/>
              </a:rPr>
              <a:t>Department </a:t>
            </a:r>
            <a:r>
              <a:rPr lang="hr-HR" sz="1400" dirty="0" err="1">
                <a:latin typeface="Arial CE" pitchFamily="34" charset="0"/>
              </a:rPr>
              <a:t>of</a:t>
            </a:r>
            <a:r>
              <a:rPr lang="hr-HR" sz="1400" dirty="0">
                <a:latin typeface="Arial CE" pitchFamily="34" charset="0"/>
              </a:rPr>
              <a:t> </a:t>
            </a:r>
            <a:r>
              <a:rPr lang="hr-HR" sz="1400" dirty="0" err="1">
                <a:latin typeface="Arial CE" pitchFamily="34" charset="0"/>
              </a:rPr>
              <a:t>Telecommunications</a:t>
            </a:r>
            <a:endParaRPr lang="hr-HR" sz="1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950" y="1219200"/>
            <a:ext cx="413385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219200"/>
            <a:ext cx="413385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r-Latn-CS" smtClean="0"/>
              <a:t>Rijeka, studeni 2012</a:t>
            </a:r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/>
            </a:lvl1pPr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94600" y="6477000"/>
            <a:ext cx="2063750" cy="38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F3052-8EAF-45A8-9132-C97D4D6F2608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 </a:t>
            </a:r>
            <a:r>
              <a:rPr lang="hr-HR" dirty="0" err="1" smtClean="0"/>
              <a:t>out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14</a:t>
            </a:r>
            <a:endParaRPr lang="en-US" sz="1400" dirty="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7"/>
          <p:cNvSpPr>
            <a:spLocks noChangeShapeType="1"/>
          </p:cNvSpPr>
          <p:nvPr/>
        </p:nvSpPr>
        <p:spPr bwMode="auto">
          <a:xfrm flipH="1">
            <a:off x="228600" y="990600"/>
            <a:ext cx="718185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>
            <a:outerShdw dist="107763" dir="2700000" algn="ctr" rotWithShape="0">
              <a:srgbClr val="D70505"/>
            </a:outerShdw>
          </a:effectLst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sp>
        <p:nvSpPr>
          <p:cNvPr id="8" name="Line 10"/>
          <p:cNvSpPr>
            <a:spLocks noChangeShapeType="1"/>
          </p:cNvSpPr>
          <p:nvPr/>
        </p:nvSpPr>
        <p:spPr bwMode="auto">
          <a:xfrm flipH="1">
            <a:off x="165100" y="6400800"/>
            <a:ext cx="9410700" cy="0"/>
          </a:xfrm>
          <a:prstGeom prst="line">
            <a:avLst/>
          </a:prstGeom>
          <a:noFill/>
          <a:ln w="28575">
            <a:solidFill>
              <a:srgbClr val="5F5F5F"/>
            </a:solidFill>
            <a:round/>
            <a:headEnd/>
            <a:tailEnd/>
          </a:ln>
          <a:effectLst>
            <a:outerShdw dist="85194" dir="1593903" algn="ctr" rotWithShape="0">
              <a:srgbClr val="D70505"/>
            </a:outerShdw>
          </a:effectLst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graphicFrame>
        <p:nvGraphicFramePr>
          <p:cNvPr id="9" name="Object 12"/>
          <p:cNvGraphicFramePr>
            <a:graphicFrameLocks noChangeAspect="1"/>
          </p:cNvGraphicFramePr>
          <p:nvPr/>
        </p:nvGraphicFramePr>
        <p:xfrm>
          <a:off x="9129713" y="211138"/>
          <a:ext cx="6064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4" name="Picture" r:id="rId3" imgW="708104" imgH="1156204" progId="Word.Picture.8">
                  <p:embed/>
                </p:oleObj>
              </mc:Choice>
              <mc:Fallback>
                <p:oleObj name="Picture" r:id="rId3" imgW="708104" imgH="1156204" progId="Word.Picture.8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9713" y="211138"/>
                        <a:ext cx="606425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13"/>
          <p:cNvSpPr txBox="1">
            <a:spLocks noChangeArrowheads="1"/>
          </p:cNvSpPr>
          <p:nvPr userDrawn="1"/>
        </p:nvSpPr>
        <p:spPr bwMode="auto">
          <a:xfrm>
            <a:off x="6238875" y="476250"/>
            <a:ext cx="31257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r-HR" sz="1400" dirty="0">
                <a:latin typeface="Arial CE" pitchFamily="34" charset="0"/>
              </a:rPr>
              <a:t>Department </a:t>
            </a:r>
            <a:r>
              <a:rPr lang="hr-HR" sz="1400" dirty="0" err="1">
                <a:latin typeface="Arial CE" pitchFamily="34" charset="0"/>
              </a:rPr>
              <a:t>of</a:t>
            </a:r>
            <a:r>
              <a:rPr lang="hr-HR" sz="1400" dirty="0">
                <a:latin typeface="Arial CE" pitchFamily="34" charset="0"/>
              </a:rPr>
              <a:t> </a:t>
            </a:r>
            <a:r>
              <a:rPr lang="hr-HR" sz="1400" dirty="0" err="1">
                <a:latin typeface="Arial CE" pitchFamily="34" charset="0"/>
              </a:rPr>
              <a:t>Telecommunications</a:t>
            </a:r>
            <a:endParaRPr lang="hr-HR" sz="1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r-Latn-CS" smtClean="0"/>
              <a:t>Rijeka, studeni 2012</a:t>
            </a:r>
            <a:endParaRPr lang="en-US" dirty="0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/>
            </a:lvl1pPr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94600" y="6477000"/>
            <a:ext cx="2063750" cy="38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F3052-8EAF-45A8-9132-C97D4D6F2608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 </a:t>
            </a:r>
            <a:r>
              <a:rPr lang="hr-HR" dirty="0" err="1" smtClean="0"/>
              <a:t>out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14</a:t>
            </a:r>
            <a:endParaRPr lang="en-US" sz="1400" dirty="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7"/>
          <p:cNvSpPr>
            <a:spLocks noChangeShapeType="1"/>
          </p:cNvSpPr>
          <p:nvPr/>
        </p:nvSpPr>
        <p:spPr bwMode="auto">
          <a:xfrm flipH="1">
            <a:off x="228600" y="990600"/>
            <a:ext cx="718185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>
            <a:outerShdw dist="107763" dir="2700000" algn="ctr" rotWithShape="0">
              <a:srgbClr val="D70505"/>
            </a:outerShdw>
          </a:effectLst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sp>
        <p:nvSpPr>
          <p:cNvPr id="4" name="Line 10"/>
          <p:cNvSpPr>
            <a:spLocks noChangeShapeType="1"/>
          </p:cNvSpPr>
          <p:nvPr/>
        </p:nvSpPr>
        <p:spPr bwMode="auto">
          <a:xfrm flipH="1">
            <a:off x="165100" y="6400800"/>
            <a:ext cx="9410700" cy="0"/>
          </a:xfrm>
          <a:prstGeom prst="line">
            <a:avLst/>
          </a:prstGeom>
          <a:noFill/>
          <a:ln w="28575">
            <a:solidFill>
              <a:srgbClr val="5F5F5F"/>
            </a:solidFill>
            <a:round/>
            <a:headEnd/>
            <a:tailEnd/>
          </a:ln>
          <a:effectLst>
            <a:outerShdw dist="85194" dir="1593903" algn="ctr" rotWithShape="0">
              <a:srgbClr val="D70505"/>
            </a:outerShdw>
          </a:effectLst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graphicFrame>
        <p:nvGraphicFramePr>
          <p:cNvPr id="5" name="Object 12"/>
          <p:cNvGraphicFramePr>
            <a:graphicFrameLocks noChangeAspect="1"/>
          </p:cNvGraphicFramePr>
          <p:nvPr/>
        </p:nvGraphicFramePr>
        <p:xfrm>
          <a:off x="9129713" y="211138"/>
          <a:ext cx="6064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8" name="Picture" r:id="rId3" imgW="708104" imgH="1156204" progId="Word.Picture.8">
                  <p:embed/>
                </p:oleObj>
              </mc:Choice>
              <mc:Fallback>
                <p:oleObj name="Picture" r:id="rId3" imgW="708104" imgH="1156204" progId="Word.Picture.8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9713" y="211138"/>
                        <a:ext cx="606425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13"/>
          <p:cNvSpPr txBox="1">
            <a:spLocks noChangeArrowheads="1"/>
          </p:cNvSpPr>
          <p:nvPr userDrawn="1"/>
        </p:nvSpPr>
        <p:spPr bwMode="auto">
          <a:xfrm>
            <a:off x="6238875" y="476250"/>
            <a:ext cx="31257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r-HR" sz="1400" dirty="0">
                <a:latin typeface="Arial CE" pitchFamily="34" charset="0"/>
              </a:rPr>
              <a:t>Department </a:t>
            </a:r>
            <a:r>
              <a:rPr lang="hr-HR" sz="1400" dirty="0" err="1">
                <a:latin typeface="Arial CE" pitchFamily="34" charset="0"/>
              </a:rPr>
              <a:t>of</a:t>
            </a:r>
            <a:r>
              <a:rPr lang="hr-HR" sz="1400" dirty="0">
                <a:latin typeface="Arial CE" pitchFamily="34" charset="0"/>
              </a:rPr>
              <a:t> </a:t>
            </a:r>
            <a:r>
              <a:rPr lang="hr-HR" sz="1400" dirty="0" err="1">
                <a:latin typeface="Arial CE" pitchFamily="34" charset="0"/>
              </a:rPr>
              <a:t>Telecommunications</a:t>
            </a:r>
            <a:endParaRPr lang="hr-HR" sz="1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r-Latn-CS" smtClean="0"/>
              <a:t>Rijeka, studeni 2012</a:t>
            </a:r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94600" y="6477000"/>
            <a:ext cx="2063750" cy="38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F3052-8EAF-45A8-9132-C97D4D6F2608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 </a:t>
            </a:r>
            <a:r>
              <a:rPr lang="hr-HR" dirty="0" err="1" smtClean="0"/>
              <a:t>out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14</a:t>
            </a:r>
            <a:endParaRPr lang="en-US" sz="1400" dirty="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7"/>
          <p:cNvSpPr>
            <a:spLocks noChangeShapeType="1"/>
          </p:cNvSpPr>
          <p:nvPr/>
        </p:nvSpPr>
        <p:spPr bwMode="auto">
          <a:xfrm flipH="1">
            <a:off x="228600" y="990600"/>
            <a:ext cx="718185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>
            <a:outerShdw dist="107763" dir="2700000" algn="ctr" rotWithShape="0">
              <a:srgbClr val="D70505"/>
            </a:outerShdw>
          </a:effectLst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sp>
        <p:nvSpPr>
          <p:cNvPr id="3" name="Line 10"/>
          <p:cNvSpPr>
            <a:spLocks noChangeShapeType="1"/>
          </p:cNvSpPr>
          <p:nvPr/>
        </p:nvSpPr>
        <p:spPr bwMode="auto">
          <a:xfrm flipH="1">
            <a:off x="165100" y="6400800"/>
            <a:ext cx="9410700" cy="0"/>
          </a:xfrm>
          <a:prstGeom prst="line">
            <a:avLst/>
          </a:prstGeom>
          <a:noFill/>
          <a:ln w="28575">
            <a:solidFill>
              <a:srgbClr val="5F5F5F"/>
            </a:solidFill>
            <a:round/>
            <a:headEnd/>
            <a:tailEnd/>
          </a:ln>
          <a:effectLst>
            <a:outerShdw dist="85194" dir="1593903" algn="ctr" rotWithShape="0">
              <a:srgbClr val="D70505"/>
            </a:outerShdw>
          </a:effectLst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graphicFrame>
        <p:nvGraphicFramePr>
          <p:cNvPr id="4" name="Object 12"/>
          <p:cNvGraphicFramePr>
            <a:graphicFrameLocks noChangeAspect="1"/>
          </p:cNvGraphicFramePr>
          <p:nvPr/>
        </p:nvGraphicFramePr>
        <p:xfrm>
          <a:off x="9129713" y="211138"/>
          <a:ext cx="6064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2" name="Picture" r:id="rId3" imgW="708104" imgH="1156204" progId="Word.Picture.8">
                  <p:embed/>
                </p:oleObj>
              </mc:Choice>
              <mc:Fallback>
                <p:oleObj name="Picture" r:id="rId3" imgW="708104" imgH="1156204" progId="Word.Picture.8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9713" y="211138"/>
                        <a:ext cx="606425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238875" y="476250"/>
            <a:ext cx="31257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r-HR" sz="1400" dirty="0">
                <a:latin typeface="Arial CE" pitchFamily="34" charset="0"/>
              </a:rPr>
              <a:t>Department </a:t>
            </a:r>
            <a:r>
              <a:rPr lang="hr-HR" sz="1400" dirty="0" err="1">
                <a:latin typeface="Arial CE" pitchFamily="34" charset="0"/>
              </a:rPr>
              <a:t>of</a:t>
            </a:r>
            <a:r>
              <a:rPr lang="hr-HR" sz="1400" dirty="0">
                <a:latin typeface="Arial CE" pitchFamily="34" charset="0"/>
              </a:rPr>
              <a:t> </a:t>
            </a:r>
            <a:r>
              <a:rPr lang="hr-HR" sz="1400" dirty="0" err="1">
                <a:latin typeface="Arial CE" pitchFamily="34" charset="0"/>
              </a:rPr>
              <a:t>Telecommunications</a:t>
            </a:r>
            <a:endParaRPr lang="hr-HR" sz="1400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r-Latn-CS" smtClean="0"/>
              <a:t>Rijeka, studeni 2012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/>
            </a:lvl1pPr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94600" y="6477000"/>
            <a:ext cx="2063750" cy="38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F3052-8EAF-45A8-9132-C97D4D6F2608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 </a:t>
            </a:r>
            <a:r>
              <a:rPr lang="hr-HR" dirty="0" err="1" smtClean="0"/>
              <a:t>out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14</a:t>
            </a:r>
            <a:endParaRPr lang="en-US" sz="1400" dirty="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7"/>
          <p:cNvSpPr>
            <a:spLocks noChangeShapeType="1"/>
          </p:cNvSpPr>
          <p:nvPr/>
        </p:nvSpPr>
        <p:spPr bwMode="auto">
          <a:xfrm flipH="1">
            <a:off x="228600" y="990600"/>
            <a:ext cx="718185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>
            <a:outerShdw dist="107763" dir="2700000" algn="ctr" rotWithShape="0">
              <a:srgbClr val="D70505"/>
            </a:outerShdw>
          </a:effectLst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 flipH="1">
            <a:off x="165100" y="6400800"/>
            <a:ext cx="9410700" cy="0"/>
          </a:xfrm>
          <a:prstGeom prst="line">
            <a:avLst/>
          </a:prstGeom>
          <a:noFill/>
          <a:ln w="28575">
            <a:solidFill>
              <a:srgbClr val="5F5F5F"/>
            </a:solidFill>
            <a:round/>
            <a:headEnd/>
            <a:tailEnd/>
          </a:ln>
          <a:effectLst>
            <a:outerShdw dist="85194" dir="1593903" algn="ctr" rotWithShape="0">
              <a:srgbClr val="D70505"/>
            </a:outerShdw>
          </a:effectLst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graphicFrame>
        <p:nvGraphicFramePr>
          <p:cNvPr id="7" name="Object 12"/>
          <p:cNvGraphicFramePr>
            <a:graphicFrameLocks noChangeAspect="1"/>
          </p:cNvGraphicFramePr>
          <p:nvPr/>
        </p:nvGraphicFramePr>
        <p:xfrm>
          <a:off x="9129713" y="211138"/>
          <a:ext cx="6064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6" name="Picture" r:id="rId3" imgW="708104" imgH="1156204" progId="Word.Picture.8">
                  <p:embed/>
                </p:oleObj>
              </mc:Choice>
              <mc:Fallback>
                <p:oleObj name="Picture" r:id="rId3" imgW="708104" imgH="1156204" progId="Word.Picture.8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9713" y="211138"/>
                        <a:ext cx="606425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13"/>
          <p:cNvSpPr txBox="1">
            <a:spLocks noChangeArrowheads="1"/>
          </p:cNvSpPr>
          <p:nvPr userDrawn="1"/>
        </p:nvSpPr>
        <p:spPr bwMode="auto">
          <a:xfrm>
            <a:off x="6238875" y="476250"/>
            <a:ext cx="31257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r-HR" sz="1400" dirty="0">
                <a:latin typeface="Arial CE" pitchFamily="34" charset="0"/>
              </a:rPr>
              <a:t>Department </a:t>
            </a:r>
            <a:r>
              <a:rPr lang="hr-HR" sz="1400" dirty="0" err="1">
                <a:latin typeface="Arial CE" pitchFamily="34" charset="0"/>
              </a:rPr>
              <a:t>of</a:t>
            </a:r>
            <a:r>
              <a:rPr lang="hr-HR" sz="1400" dirty="0">
                <a:latin typeface="Arial CE" pitchFamily="34" charset="0"/>
              </a:rPr>
              <a:t> </a:t>
            </a:r>
            <a:r>
              <a:rPr lang="hr-HR" sz="1400" dirty="0" err="1">
                <a:latin typeface="Arial CE" pitchFamily="34" charset="0"/>
              </a:rPr>
              <a:t>Telecommunications</a:t>
            </a:r>
            <a:endParaRPr lang="hr-HR" sz="1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r-Latn-CS" smtClean="0"/>
              <a:t>Rijeka, studeni 2012</a:t>
            </a:r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94600" y="6477000"/>
            <a:ext cx="2063750" cy="38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F3052-8EAF-45A8-9132-C97D4D6F2608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 </a:t>
            </a:r>
            <a:r>
              <a:rPr lang="hr-HR" dirty="0" err="1" smtClean="0"/>
              <a:t>out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14</a:t>
            </a:r>
            <a:endParaRPr lang="en-US" sz="1400" dirty="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7"/>
          <p:cNvSpPr>
            <a:spLocks noChangeShapeType="1"/>
          </p:cNvSpPr>
          <p:nvPr/>
        </p:nvSpPr>
        <p:spPr bwMode="auto">
          <a:xfrm flipH="1">
            <a:off x="228600" y="990600"/>
            <a:ext cx="718185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>
            <a:outerShdw dist="107763" dir="2700000" algn="ctr" rotWithShape="0">
              <a:srgbClr val="D70505"/>
            </a:outerShdw>
          </a:effectLst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 flipH="1">
            <a:off x="165100" y="6400800"/>
            <a:ext cx="9410700" cy="0"/>
          </a:xfrm>
          <a:prstGeom prst="line">
            <a:avLst/>
          </a:prstGeom>
          <a:noFill/>
          <a:ln w="28575">
            <a:solidFill>
              <a:srgbClr val="5F5F5F"/>
            </a:solidFill>
            <a:round/>
            <a:headEnd/>
            <a:tailEnd/>
          </a:ln>
          <a:effectLst>
            <a:outerShdw dist="85194" dir="1593903" algn="ctr" rotWithShape="0">
              <a:srgbClr val="D70505"/>
            </a:outerShdw>
          </a:effectLst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graphicFrame>
        <p:nvGraphicFramePr>
          <p:cNvPr id="7" name="Object 12"/>
          <p:cNvGraphicFramePr>
            <a:graphicFrameLocks noChangeAspect="1"/>
          </p:cNvGraphicFramePr>
          <p:nvPr/>
        </p:nvGraphicFramePr>
        <p:xfrm>
          <a:off x="9129713" y="211138"/>
          <a:ext cx="6064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0" name="Picture" r:id="rId3" imgW="708104" imgH="1156204" progId="Word.Picture.8">
                  <p:embed/>
                </p:oleObj>
              </mc:Choice>
              <mc:Fallback>
                <p:oleObj name="Picture" r:id="rId3" imgW="708104" imgH="1156204" progId="Word.Picture.8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9713" y="211138"/>
                        <a:ext cx="606425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13"/>
          <p:cNvSpPr txBox="1">
            <a:spLocks noChangeArrowheads="1"/>
          </p:cNvSpPr>
          <p:nvPr userDrawn="1"/>
        </p:nvSpPr>
        <p:spPr bwMode="auto">
          <a:xfrm>
            <a:off x="6238875" y="476250"/>
            <a:ext cx="31257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r-HR" sz="1400" dirty="0">
                <a:latin typeface="Arial CE" pitchFamily="34" charset="0"/>
              </a:rPr>
              <a:t>Department </a:t>
            </a:r>
            <a:r>
              <a:rPr lang="hr-HR" sz="1400" dirty="0" err="1">
                <a:latin typeface="Arial CE" pitchFamily="34" charset="0"/>
              </a:rPr>
              <a:t>of</a:t>
            </a:r>
            <a:r>
              <a:rPr lang="hr-HR" sz="1400" dirty="0">
                <a:latin typeface="Arial CE" pitchFamily="34" charset="0"/>
              </a:rPr>
              <a:t> </a:t>
            </a:r>
            <a:r>
              <a:rPr lang="hr-HR" sz="1400" dirty="0" err="1">
                <a:latin typeface="Arial CE" pitchFamily="34" charset="0"/>
              </a:rPr>
              <a:t>Telecommunications</a:t>
            </a:r>
            <a:endParaRPr lang="hr-HR" sz="1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r-Latn-CS" smtClean="0"/>
              <a:t>Rijeka, studeni 2012</a:t>
            </a:r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/>
            </a:lvl1pPr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94600" y="6477000"/>
            <a:ext cx="2063750" cy="38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F3052-8EAF-45A8-9132-C97D4D6F2608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 </a:t>
            </a:r>
            <a:r>
              <a:rPr lang="hr-HR" dirty="0" err="1" smtClean="0"/>
              <a:t>out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14</a:t>
            </a:r>
            <a:endParaRPr lang="en-US" sz="1400" dirty="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30200" y="0"/>
            <a:ext cx="6527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219200"/>
            <a:ext cx="84201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657600" y="6477000"/>
            <a:ext cx="2590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600">
                <a:latin typeface="+mn-lt"/>
              </a:defRPr>
            </a:lvl1pPr>
          </a:lstStyle>
          <a:p>
            <a:pPr>
              <a:defRPr/>
            </a:pPr>
            <a:r>
              <a:rPr lang="sr-Latn-CS" smtClean="0"/>
              <a:t>Rijeka, studeni 2012</a:t>
            </a:r>
            <a:endParaRPr lang="en-US" dirty="0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7650" y="6477000"/>
            <a:ext cx="31369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defRPr>
            </a:lvl1pPr>
          </a:lstStyle>
          <a:p>
            <a:pPr>
              <a:defRPr/>
            </a:pPr>
            <a:endParaRPr lang="en-US" dirty="0" smtClean="0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 flipH="1">
            <a:off x="228600" y="990600"/>
            <a:ext cx="718185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>
            <a:outerShdw dist="107763" dir="2700000" algn="ctr" rotWithShape="0">
              <a:srgbClr val="D70505"/>
            </a:outerShdw>
          </a:effectLst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 flipH="1">
            <a:off x="165100" y="6400800"/>
            <a:ext cx="9410700" cy="0"/>
          </a:xfrm>
          <a:prstGeom prst="line">
            <a:avLst/>
          </a:prstGeom>
          <a:noFill/>
          <a:ln w="28575">
            <a:solidFill>
              <a:srgbClr val="5F5F5F"/>
            </a:solidFill>
            <a:round/>
            <a:headEnd/>
            <a:tailEnd/>
          </a:ln>
          <a:effectLst>
            <a:outerShdw dist="85194" dir="1593903" algn="ctr" rotWithShape="0">
              <a:srgbClr val="D70505"/>
            </a:outerShdw>
          </a:effectLst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graphicFrame>
        <p:nvGraphicFramePr>
          <p:cNvPr id="3" name="Object 12"/>
          <p:cNvGraphicFramePr>
            <a:graphicFrameLocks noChangeAspect="1"/>
          </p:cNvGraphicFramePr>
          <p:nvPr/>
        </p:nvGraphicFramePr>
        <p:xfrm>
          <a:off x="9129713" y="211138"/>
          <a:ext cx="6064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Picture" r:id="rId14" imgW="708104" imgH="1156204" progId="Word.Picture.8">
                  <p:embed/>
                </p:oleObj>
              </mc:Choice>
              <mc:Fallback>
                <p:oleObj name="Picture" r:id="rId14" imgW="708104" imgH="1156204" progId="Word.Picture.8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9713" y="211138"/>
                        <a:ext cx="606425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7"/>
          <p:cNvSpPr txBox="1">
            <a:spLocks noChangeArrowheads="1"/>
          </p:cNvSpPr>
          <p:nvPr userDrawn="1"/>
        </p:nvSpPr>
        <p:spPr bwMode="auto">
          <a:xfrm>
            <a:off x="6969223" y="476672"/>
            <a:ext cx="2497039" cy="307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r-HR" sz="1400" noProof="0" dirty="0" smtClean="0">
                <a:latin typeface="Arial CE" pitchFamily="34" charset="0"/>
              </a:rPr>
              <a:t>Zavod za telekomunikacije</a:t>
            </a:r>
            <a:endParaRPr lang="en-US" sz="1400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D70505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D70505"/>
          </a:solidFill>
          <a:effectLst>
            <a:outerShdw blurRad="38100" dist="38100" dir="2700000" algn="tl">
              <a:srgbClr val="C0C0C0"/>
            </a:outerShdw>
          </a:effectLst>
          <a:latin typeface="Arial C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D70505"/>
          </a:solidFill>
          <a:effectLst>
            <a:outerShdw blurRad="38100" dist="38100" dir="2700000" algn="tl">
              <a:srgbClr val="C0C0C0"/>
            </a:outerShdw>
          </a:effectLst>
          <a:latin typeface="Arial C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D70505"/>
          </a:solidFill>
          <a:effectLst>
            <a:outerShdw blurRad="38100" dist="38100" dir="2700000" algn="tl">
              <a:srgbClr val="C0C0C0"/>
            </a:outerShdw>
          </a:effectLst>
          <a:latin typeface="Arial C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D70505"/>
          </a:solidFill>
          <a:effectLst>
            <a:outerShdw blurRad="38100" dist="38100" dir="2700000" algn="tl">
              <a:srgbClr val="C0C0C0"/>
            </a:outerShdw>
          </a:effectLst>
          <a:latin typeface="Arial CE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D70505"/>
          </a:solidFill>
          <a:effectLst>
            <a:outerShdw blurRad="38100" dist="38100" dir="2700000" algn="tl">
              <a:srgbClr val="C0C0C0"/>
            </a:outerShdw>
          </a:effectLst>
          <a:latin typeface="Arial CE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D70505"/>
          </a:solidFill>
          <a:effectLst>
            <a:outerShdw blurRad="38100" dist="38100" dir="2700000" algn="tl">
              <a:srgbClr val="C0C0C0"/>
            </a:outerShdw>
          </a:effectLst>
          <a:latin typeface="Arial CE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D70505"/>
          </a:solidFill>
          <a:effectLst>
            <a:outerShdw blurRad="38100" dist="38100" dir="2700000" algn="tl">
              <a:srgbClr val="C0C0C0"/>
            </a:outerShdw>
          </a:effectLst>
          <a:latin typeface="Arial CE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D70505"/>
          </a:solidFill>
          <a:effectLst>
            <a:outerShdw blurRad="38100" dist="38100" dir="2700000" algn="tl">
              <a:srgbClr val="C0C0C0"/>
            </a:outerShdw>
          </a:effectLst>
          <a:latin typeface="Arial CE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D70505"/>
        </a:buClr>
        <a:buSzPct val="75000"/>
        <a:buFont typeface="Symbol" pitchFamily="18" charset="2"/>
        <a:buChar char="¨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D70505"/>
        </a:buClr>
        <a:buSzPct val="75000"/>
        <a:buFont typeface="Webdings" pitchFamily="18" charset="2"/>
        <a:buChar char="&lt;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D70505"/>
        </a:buClr>
        <a:buSzPct val="75000"/>
        <a:buFont typeface="Webdings" pitchFamily="18" charset="2"/>
        <a:buChar char="=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D70505"/>
        </a:buClr>
        <a:buSzPct val="75000"/>
        <a:buFont typeface="Webdings" pitchFamily="18" charset="2"/>
        <a:buChar char="8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D70505"/>
        </a:buClr>
        <a:buSzPct val="75000"/>
        <a:buFont typeface="Webdings" pitchFamily="18" charset="2"/>
        <a:buChar char="4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D70505"/>
        </a:buClr>
        <a:buSzPct val="75000"/>
        <a:buFont typeface="Webdings" pitchFamily="18" charset="2"/>
        <a:buChar char="4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D70505"/>
        </a:buClr>
        <a:buSzPct val="75000"/>
        <a:buFont typeface="Webdings" pitchFamily="18" charset="2"/>
        <a:buChar char="4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D70505"/>
        </a:buClr>
        <a:buSzPct val="75000"/>
        <a:buFont typeface="Webdings" pitchFamily="18" charset="2"/>
        <a:buChar char="4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D70505"/>
        </a:buClr>
        <a:buSzPct val="75000"/>
        <a:buFont typeface="Webdings" pitchFamily="18" charset="2"/>
        <a:buChar char="4"/>
        <a:defRPr sz="16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hr-HR" sz="3600" b="1" dirty="0" smtClean="0"/>
              <a:t>Raspodijeljeni sustav za upravljanje domenskim nazivima temeljen na mreži ravnopravnih čvorova</a:t>
            </a:r>
            <a:endParaRPr lang="hr-HR" sz="3600" b="1" dirty="0"/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2406" y="3886200"/>
            <a:ext cx="9001188" cy="1752600"/>
          </a:xfrm>
        </p:spPr>
        <p:txBody>
          <a:bodyPr/>
          <a:lstStyle/>
          <a:p>
            <a:endParaRPr lang="en-US" sz="2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r-HR" sz="2400" i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Krešimir </a:t>
            </a:r>
            <a:r>
              <a:rPr lang="hr-HR" sz="2400" i="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Pripužić</a:t>
            </a:r>
            <a:r>
              <a:rPr lang="en-US" sz="2400" i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hr-HR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Valter Vasić</a:t>
            </a:r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r-HR" sz="1800" i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Sveučilište u Zagrebu, Fakultet elektrotehnike i računarstva</a:t>
            </a:r>
            <a:endParaRPr lang="en-US" sz="1800" i="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sz="1800" i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Unska 3, Zagreb</a:t>
            </a:r>
            <a:endParaRPr lang="hr-HR" sz="1800" i="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r-HR" sz="1800" i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kresimir.pripuzic@fer.hr</a:t>
            </a:r>
            <a:endParaRPr lang="en-US" sz="1800" i="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valter.vasic@fer.hr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dohvaćanja zapisa putem DNS-a zasnovanog na mreži P2P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CS" smtClean="0"/>
              <a:t>Rijeka, studeni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873F3052-8EAF-45A8-9132-C97D4D6F2608}" type="slidenum">
              <a:rPr lang="en-US" smtClean="0"/>
              <a:pPr algn="r">
                <a:defRPr/>
              </a:pPr>
              <a:t>10</a:t>
            </a:fld>
            <a:r>
              <a:rPr lang="en-US" dirty="0" smtClean="0"/>
              <a:t> </a:t>
            </a:r>
            <a:r>
              <a:rPr lang="hr-HR" dirty="0" smtClean="0"/>
              <a:t>/15</a:t>
            </a:r>
            <a:endParaRPr lang="en-US" dirty="0"/>
          </a:p>
        </p:txBody>
      </p:sp>
      <p:pic>
        <p:nvPicPr>
          <p:cNvPr id="59401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9088" y="1124744"/>
            <a:ext cx="6724650" cy="527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710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pohranjivanja zapisa putem DNS-a zasnovanog na mreži P2P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CS" smtClean="0"/>
              <a:t>Rijeka, studeni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873F3052-8EAF-45A8-9132-C97D4D6F2608}" type="slidenum">
              <a:rPr lang="en-US" smtClean="0"/>
              <a:pPr algn="r">
                <a:defRPr/>
              </a:pPr>
              <a:t>11</a:t>
            </a:fld>
            <a:r>
              <a:rPr lang="en-US" dirty="0" smtClean="0"/>
              <a:t> </a:t>
            </a:r>
            <a:r>
              <a:rPr lang="hr-HR" dirty="0" smtClean="0"/>
              <a:t>/15</a:t>
            </a:r>
            <a:endParaRPr lang="en-US" dirty="0"/>
          </a:p>
        </p:txBody>
      </p:sp>
      <p:pic>
        <p:nvPicPr>
          <p:cNvPr id="604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176" y="1102320"/>
            <a:ext cx="6680200" cy="520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364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Specifikacija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Format poruke za pohranjivanje zapisa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r>
              <a:rPr lang="hr-HR" dirty="0" smtClean="0"/>
              <a:t>Tablica sa nazivima domena i javnim ključevima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CS" smtClean="0"/>
              <a:t>Rijeka, studeni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873F3052-8EAF-45A8-9132-C97D4D6F2608}" type="slidenum">
              <a:rPr lang="en-US" smtClean="0"/>
              <a:pPr algn="r">
                <a:defRPr/>
              </a:pPr>
              <a:t>12</a:t>
            </a:fld>
            <a:r>
              <a:rPr lang="en-US" dirty="0" smtClean="0"/>
              <a:t> </a:t>
            </a:r>
            <a:r>
              <a:rPr lang="hr-HR" dirty="0" smtClean="0"/>
              <a:t>/15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1336608"/>
              </p:ext>
            </p:extLst>
          </p:nvPr>
        </p:nvGraphicFramePr>
        <p:xfrm>
          <a:off x="1927674" y="2041912"/>
          <a:ext cx="6049662" cy="955040"/>
        </p:xfrm>
        <a:graphic>
          <a:graphicData uri="http://schemas.openxmlformats.org/drawingml/2006/table">
            <a:tbl>
              <a:tblPr/>
              <a:tblGrid>
                <a:gridCol w="6049662"/>
              </a:tblGrid>
              <a:tr h="0">
                <a:tc>
                  <a:txBody>
                    <a:bodyPr/>
                    <a:lstStyle/>
                    <a:p>
                      <a:pPr indent="45021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hr-HR" sz="2000" kern="150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</a:rPr>
                        <a:t>zapis_1; zapis_2; </a:t>
                      </a:r>
                      <a:r>
                        <a:rPr lang="hr-HR" sz="2000" kern="150" dirty="0" err="1">
                          <a:solidFill>
                            <a:srgbClr val="000000"/>
                          </a:solidFill>
                          <a:latin typeface="Courier New"/>
                          <a:ea typeface="Courier New"/>
                        </a:rPr>
                        <a:t>..</a:t>
                      </a:r>
                      <a:r>
                        <a:rPr lang="hr-HR" sz="2000" kern="150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</a:rPr>
                        <a:t>. zapis_n;</a:t>
                      </a:r>
                      <a:endParaRPr lang="hr-HR" sz="2400" kern="15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7345" marR="87345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45021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hr-HR" sz="2000" kern="150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</a:rPr>
                        <a:t>digitalni_potpis</a:t>
                      </a:r>
                      <a:endParaRPr lang="hr-HR" sz="2400" kern="15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7345" marR="87345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582744"/>
              </p:ext>
            </p:extLst>
          </p:nvPr>
        </p:nvGraphicFramePr>
        <p:xfrm>
          <a:off x="992560" y="4052664"/>
          <a:ext cx="7776864" cy="1752600"/>
        </p:xfrm>
        <a:graphic>
          <a:graphicData uri="http://schemas.openxmlformats.org/drawingml/2006/table">
            <a:tbl>
              <a:tblPr/>
              <a:tblGrid>
                <a:gridCol w="2783666"/>
                <a:gridCol w="4993198"/>
              </a:tblGrid>
              <a:tr h="0">
                <a:tc>
                  <a:txBody>
                    <a:bodyPr/>
                    <a:lstStyle/>
                    <a:p>
                      <a:pPr indent="450215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hr-HR" sz="2000" kern="15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Naziv domene</a:t>
                      </a: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hr-HR" sz="2000" kern="15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Javni ključ</a:t>
                      </a: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450215"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hr-HR" sz="2000" kern="150" dirty="0" smtClean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</a:rPr>
                        <a:t>tel.fer.hr</a:t>
                      </a:r>
                      <a:endParaRPr lang="hr-HR" sz="2000" kern="15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hr-HR" sz="2000" kern="150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</a:rPr>
                        <a:t>mQCNAi+UeBsAAAEEAMP0kXU7...</a:t>
                      </a:r>
                      <a:endParaRPr lang="hr-HR" sz="2000" kern="15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450215"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hr-HR" sz="2000" kern="150" dirty="0" smtClean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</a:rPr>
                        <a:t>marko.com</a:t>
                      </a:r>
                      <a:endParaRPr lang="hr-HR" sz="2000" kern="15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hr-HR" sz="2000" kern="150" dirty="0">
                          <a:solidFill>
                            <a:srgbClr val="000000"/>
                          </a:solidFill>
                          <a:latin typeface="Courier New"/>
                          <a:ea typeface="Courier New"/>
                        </a:rPr>
                        <a:t>tB5NYXJ0eSBNY0ZseSA8bWFy...</a:t>
                      </a:r>
                      <a:endParaRPr lang="hr-HR" sz="2000" kern="15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5246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Usporedba sa sustavom DNS</a:t>
            </a:r>
            <a:endParaRPr lang="hr-HR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0935795"/>
              </p:ext>
            </p:extLst>
          </p:nvPr>
        </p:nvGraphicFramePr>
        <p:xfrm>
          <a:off x="272480" y="1340768"/>
          <a:ext cx="9073007" cy="4896544"/>
        </p:xfrm>
        <a:graphic>
          <a:graphicData uri="http://schemas.openxmlformats.org/drawingml/2006/table">
            <a:tbl>
              <a:tblPr/>
              <a:tblGrid>
                <a:gridCol w="1368152"/>
                <a:gridCol w="1440160"/>
                <a:gridCol w="1152128"/>
                <a:gridCol w="1584176"/>
                <a:gridCol w="1688621"/>
                <a:gridCol w="1839770"/>
              </a:tblGrid>
              <a:tr h="1129972">
                <a:tc>
                  <a:txBody>
                    <a:bodyPr/>
                    <a:lstStyle/>
                    <a:p>
                      <a:pPr indent="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endParaRPr lang="hr-HR" sz="1600" kern="15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hr-HR" sz="1600" b="1" kern="15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Organizacija sustava</a:t>
                      </a:r>
                      <a:endParaRPr lang="hr-HR" sz="2400" b="1" kern="15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hr-HR" sz="1600" b="1" kern="15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Brzina odgovora</a:t>
                      </a:r>
                      <a:endParaRPr lang="hr-HR" sz="2400" b="1" kern="15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hr-HR" sz="1600" b="1" kern="15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Vjerodostojnost sustava</a:t>
                      </a:r>
                      <a:endParaRPr lang="hr-HR" sz="2400" b="1" kern="15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hr-HR" sz="1600" b="1" kern="15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Raspoloživost sustava</a:t>
                      </a:r>
                      <a:endParaRPr lang="hr-HR" sz="2400" b="1" kern="15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hr-HR" sz="1600" b="1" kern="15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Promjenjivost sustava</a:t>
                      </a:r>
                      <a:endParaRPr lang="hr-HR" sz="2400" b="1" kern="15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883286">
                <a:tc>
                  <a:txBody>
                    <a:bodyPr/>
                    <a:lstStyle/>
                    <a:p>
                      <a:pPr indent="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hr-HR" sz="1600" b="1" kern="15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Standardni sustav DNS</a:t>
                      </a:r>
                      <a:endParaRPr lang="hr-HR" sz="2400" b="1" kern="15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hr-HR" sz="1600" kern="15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Hijerarhija centraliziranih poslužitelja</a:t>
                      </a:r>
                      <a:endParaRPr lang="hr-HR" sz="2400" kern="15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hr-HR" sz="1600" kern="15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Spor odziv, višestruki upiti</a:t>
                      </a:r>
                      <a:endParaRPr lang="hr-HR" sz="2400" kern="15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hr-HR" sz="1600" kern="15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Niska razina (bez DNSSEC)</a:t>
                      </a:r>
                      <a:endParaRPr lang="hr-HR" sz="2400" kern="15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hr-HR" sz="1600" kern="15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Nema garancije (mogućnost izravnog ciljanog napada)</a:t>
                      </a:r>
                      <a:endParaRPr lang="hr-HR" sz="2400" kern="15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hr-HR" sz="1600" kern="15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Ručno definirana organizacija, trenutne promjene</a:t>
                      </a:r>
                      <a:endParaRPr lang="hr-HR" sz="2400" kern="15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3286">
                <a:tc>
                  <a:txBody>
                    <a:bodyPr/>
                    <a:lstStyle/>
                    <a:p>
                      <a:pPr indent="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hr-HR" sz="1600" b="1" kern="15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Sustav DNS temeljen na mreži P2P</a:t>
                      </a:r>
                      <a:endParaRPr lang="hr-HR" sz="2400" b="1" kern="15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hr-HR" sz="1600" kern="15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Decentralizirani sustav</a:t>
                      </a:r>
                      <a:endParaRPr lang="hr-HR" sz="2400" kern="15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hr-HR" sz="1600" kern="15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Brz odziv, jedan upit</a:t>
                      </a:r>
                      <a:endParaRPr lang="hr-HR" sz="2400" kern="15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hr-HR" sz="1600" kern="15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Proizvoljna razina sigurnosti</a:t>
                      </a:r>
                      <a:endParaRPr lang="hr-HR" sz="2400" kern="15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hr-HR" sz="1600" kern="15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Arhitektura mreže onemogućava izravan ciljani napad</a:t>
                      </a:r>
                      <a:endParaRPr lang="hr-HR" sz="2400" kern="15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hr-HR" sz="1600" kern="15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Sporija automatizirana prilagodba </a:t>
                      </a:r>
                      <a:endParaRPr lang="hr-HR" sz="2400" kern="15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CS" smtClean="0"/>
              <a:t>Rijeka, studeni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873F3052-8EAF-45A8-9132-C97D4D6F2608}" type="slidenum">
              <a:rPr lang="en-US" smtClean="0"/>
              <a:pPr algn="r">
                <a:defRPr/>
              </a:pPr>
              <a:t>13</a:t>
            </a:fld>
            <a:r>
              <a:rPr lang="en-US" dirty="0" smtClean="0"/>
              <a:t> </a:t>
            </a:r>
            <a:r>
              <a:rPr lang="hr-HR" dirty="0" smtClean="0"/>
              <a:t>/15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Zaključak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950" y="1196752"/>
            <a:ext cx="8420100" cy="5112568"/>
          </a:xfrm>
        </p:spPr>
        <p:txBody>
          <a:bodyPr>
            <a:normAutofit lnSpcReduction="10000"/>
          </a:bodyPr>
          <a:lstStyle/>
          <a:p>
            <a:r>
              <a:rPr lang="hr-HR" dirty="0" smtClean="0"/>
              <a:t>U radu se predlaže sustav </a:t>
            </a:r>
            <a:r>
              <a:rPr lang="hr-HR" dirty="0"/>
              <a:t>DNS koji se temelji na mreži ravnopravnih čvorova </a:t>
            </a:r>
            <a:r>
              <a:rPr lang="hr-HR" dirty="0" smtClean="0"/>
              <a:t>P-Grid</a:t>
            </a:r>
          </a:p>
          <a:p>
            <a:r>
              <a:rPr lang="hr-HR" dirty="0" smtClean="0"/>
              <a:t>Kompatibilan je s </a:t>
            </a:r>
            <a:r>
              <a:rPr lang="hr-HR" dirty="0"/>
              <a:t>postojećim sustavom </a:t>
            </a:r>
            <a:r>
              <a:rPr lang="hr-HR" dirty="0" smtClean="0"/>
              <a:t>DNS</a:t>
            </a:r>
          </a:p>
          <a:p>
            <a:r>
              <a:rPr lang="hr-HR" dirty="0"/>
              <a:t>R</a:t>
            </a:r>
            <a:r>
              <a:rPr lang="hr-HR" dirty="0" smtClean="0"/>
              <a:t>ješava njegove glavne nedostatke</a:t>
            </a:r>
          </a:p>
          <a:p>
            <a:pPr lvl="1"/>
            <a:r>
              <a:rPr lang="hr-HR" dirty="0" smtClean="0"/>
              <a:t>smanjenu </a:t>
            </a:r>
            <a:r>
              <a:rPr lang="hr-HR" dirty="0"/>
              <a:t>robusnost i pouzdanost zbog centralizirane </a:t>
            </a:r>
            <a:r>
              <a:rPr lang="hr-HR" dirty="0" smtClean="0"/>
              <a:t>strukture</a:t>
            </a:r>
          </a:p>
          <a:p>
            <a:pPr lvl="1"/>
            <a:r>
              <a:rPr lang="hr-HR" dirty="0" smtClean="0"/>
              <a:t>sigurnosne nedostatke </a:t>
            </a:r>
            <a:r>
              <a:rPr lang="hr-HR" dirty="0"/>
              <a:t>koji su posljedica hijerarhijske </a:t>
            </a:r>
            <a:r>
              <a:rPr lang="hr-HR" dirty="0" smtClean="0"/>
              <a:t>organizacije </a:t>
            </a:r>
          </a:p>
          <a:p>
            <a:r>
              <a:rPr lang="hr-HR" dirty="0"/>
              <a:t>A</a:t>
            </a:r>
            <a:r>
              <a:rPr lang="hr-HR" dirty="0" smtClean="0"/>
              <a:t>utomatiziran </a:t>
            </a:r>
            <a:r>
              <a:rPr lang="hr-HR" dirty="0"/>
              <a:t>unos i održavanje domenskih zapisa kroz mrežu ravnopravnih </a:t>
            </a:r>
            <a:r>
              <a:rPr lang="hr-HR" dirty="0" smtClean="0"/>
              <a:t>čvorova</a:t>
            </a:r>
          </a:p>
          <a:p>
            <a:r>
              <a:rPr lang="hr-HR" dirty="0" smtClean="0"/>
              <a:t>Pristup putem lokalnog DNS poslužitelja povezanog na mrežu </a:t>
            </a:r>
            <a:r>
              <a:rPr lang="hr-HR" dirty="0"/>
              <a:t>P2P </a:t>
            </a:r>
            <a:endParaRPr lang="hr-HR" dirty="0" smtClean="0"/>
          </a:p>
          <a:p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CS" smtClean="0"/>
              <a:t>Rijeka, studeni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873F3052-8EAF-45A8-9132-C97D4D6F2608}" type="slidenum">
              <a:rPr lang="en-US" smtClean="0"/>
              <a:pPr algn="r">
                <a:defRPr/>
              </a:pPr>
              <a:t>14</a:t>
            </a:fld>
            <a:r>
              <a:rPr lang="en-US" dirty="0" smtClean="0"/>
              <a:t> </a:t>
            </a:r>
            <a:r>
              <a:rPr lang="hr-HR" dirty="0" smtClean="0"/>
              <a:t>/15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20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Literatura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480" y="1196752"/>
            <a:ext cx="9163050" cy="5040560"/>
          </a:xfrm>
        </p:spPr>
        <p:txBody>
          <a:bodyPr>
            <a:normAutofit fontScale="70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hr-HR" dirty="0"/>
              <a:t>I. </a:t>
            </a:r>
            <a:r>
              <a:rPr lang="hr-HR" dirty="0" err="1"/>
              <a:t>Stoica</a:t>
            </a:r>
            <a:r>
              <a:rPr lang="hr-HR" dirty="0"/>
              <a:t>, R. </a:t>
            </a:r>
            <a:r>
              <a:rPr lang="hr-HR" dirty="0" err="1"/>
              <a:t>Morris</a:t>
            </a:r>
            <a:r>
              <a:rPr lang="hr-HR" dirty="0"/>
              <a:t>, D. </a:t>
            </a:r>
            <a:r>
              <a:rPr lang="hr-HR" dirty="0" err="1"/>
              <a:t>Karger</a:t>
            </a:r>
            <a:r>
              <a:rPr lang="hr-HR" dirty="0"/>
              <a:t>, F. </a:t>
            </a:r>
            <a:r>
              <a:rPr lang="hr-HR" dirty="0" err="1"/>
              <a:t>Kaashoek</a:t>
            </a:r>
            <a:r>
              <a:rPr lang="hr-HR" dirty="0"/>
              <a:t>, </a:t>
            </a:r>
            <a:r>
              <a:rPr lang="hr-HR" dirty="0" err="1"/>
              <a:t>and</a:t>
            </a:r>
            <a:r>
              <a:rPr lang="hr-HR" dirty="0"/>
              <a:t> H. </a:t>
            </a:r>
            <a:r>
              <a:rPr lang="hr-HR" dirty="0" err="1"/>
              <a:t>Balakrishnan</a:t>
            </a:r>
            <a:r>
              <a:rPr lang="hr-HR" dirty="0"/>
              <a:t>, “</a:t>
            </a:r>
            <a:r>
              <a:rPr lang="hr-HR" dirty="0" err="1"/>
              <a:t>Chord</a:t>
            </a:r>
            <a:r>
              <a:rPr lang="hr-HR" dirty="0"/>
              <a:t>: A </a:t>
            </a:r>
            <a:r>
              <a:rPr lang="hr-HR" dirty="0" err="1"/>
              <a:t>Scalable</a:t>
            </a:r>
            <a:r>
              <a:rPr lang="hr-HR" dirty="0"/>
              <a:t> </a:t>
            </a:r>
            <a:r>
              <a:rPr lang="hr-HR" dirty="0" err="1"/>
              <a:t>Peer</a:t>
            </a:r>
            <a:r>
              <a:rPr lang="hr-HR" dirty="0"/>
              <a:t>-To-</a:t>
            </a:r>
            <a:r>
              <a:rPr lang="hr-HR" dirty="0" err="1"/>
              <a:t>Peer</a:t>
            </a:r>
            <a:r>
              <a:rPr lang="hr-HR" dirty="0"/>
              <a:t> </a:t>
            </a:r>
            <a:r>
              <a:rPr lang="hr-HR" dirty="0" err="1"/>
              <a:t>Lookup</a:t>
            </a:r>
            <a:r>
              <a:rPr lang="hr-HR" dirty="0"/>
              <a:t> Service for Internet </a:t>
            </a:r>
            <a:r>
              <a:rPr lang="hr-HR" dirty="0" err="1"/>
              <a:t>Applications</a:t>
            </a:r>
            <a:r>
              <a:rPr lang="hr-HR" dirty="0"/>
              <a:t>”,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Proceedings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2001 ACM </a:t>
            </a:r>
            <a:r>
              <a:rPr lang="hr-HR" dirty="0" err="1"/>
              <a:t>Sigcomm</a:t>
            </a:r>
            <a:r>
              <a:rPr lang="hr-HR" dirty="0"/>
              <a:t> </a:t>
            </a:r>
            <a:r>
              <a:rPr lang="hr-HR" dirty="0" err="1"/>
              <a:t>Conference</a:t>
            </a:r>
            <a:r>
              <a:rPr lang="hr-HR" dirty="0"/>
              <a:t>, </a:t>
            </a:r>
            <a:r>
              <a:rPr lang="hr-HR" dirty="0" err="1"/>
              <a:t>pp</a:t>
            </a:r>
            <a:r>
              <a:rPr lang="hr-HR" dirty="0"/>
              <a:t>. 149–160, ACM </a:t>
            </a:r>
            <a:r>
              <a:rPr lang="hr-HR" dirty="0" err="1"/>
              <a:t>Press</a:t>
            </a:r>
            <a:r>
              <a:rPr lang="hr-HR" dirty="0"/>
              <a:t>, 2001.</a:t>
            </a:r>
          </a:p>
          <a:p>
            <a:pPr marL="514350" lvl="0" indent="-514350">
              <a:buFont typeface="+mj-lt"/>
              <a:buAutoNum type="arabicPeriod"/>
            </a:pPr>
            <a:r>
              <a:rPr lang="hr-HR" dirty="0"/>
              <a:t>S. </a:t>
            </a:r>
            <a:r>
              <a:rPr lang="hr-HR" dirty="0" err="1"/>
              <a:t>Ratnasamy</a:t>
            </a:r>
            <a:r>
              <a:rPr lang="hr-HR" dirty="0"/>
              <a:t>, P. </a:t>
            </a:r>
            <a:r>
              <a:rPr lang="hr-HR" dirty="0" err="1"/>
              <a:t>Francis</a:t>
            </a:r>
            <a:r>
              <a:rPr lang="hr-HR" dirty="0"/>
              <a:t>, M. </a:t>
            </a:r>
            <a:r>
              <a:rPr lang="hr-HR" dirty="0" err="1"/>
              <a:t>Handley</a:t>
            </a:r>
            <a:r>
              <a:rPr lang="hr-HR" dirty="0"/>
              <a:t>, R. M. </a:t>
            </a:r>
            <a:r>
              <a:rPr lang="hr-HR" dirty="0" err="1"/>
              <a:t>Karp</a:t>
            </a:r>
            <a:r>
              <a:rPr lang="hr-HR" dirty="0"/>
              <a:t>, </a:t>
            </a:r>
            <a:r>
              <a:rPr lang="hr-HR" dirty="0" err="1"/>
              <a:t>and</a:t>
            </a:r>
            <a:r>
              <a:rPr lang="hr-HR" dirty="0"/>
              <a:t> S. </a:t>
            </a:r>
            <a:r>
              <a:rPr lang="hr-HR" dirty="0" err="1"/>
              <a:t>Shenker</a:t>
            </a:r>
            <a:r>
              <a:rPr lang="hr-HR" dirty="0"/>
              <a:t>, “A </a:t>
            </a:r>
            <a:r>
              <a:rPr lang="hr-HR" dirty="0" err="1"/>
              <a:t>Scalable</a:t>
            </a:r>
            <a:r>
              <a:rPr lang="hr-HR" dirty="0"/>
              <a:t> </a:t>
            </a:r>
            <a:r>
              <a:rPr lang="hr-HR" dirty="0" err="1"/>
              <a:t>Content</a:t>
            </a:r>
            <a:r>
              <a:rPr lang="hr-HR" dirty="0"/>
              <a:t>-</a:t>
            </a:r>
            <a:r>
              <a:rPr lang="hr-HR" dirty="0" err="1"/>
              <a:t>Addressable</a:t>
            </a:r>
            <a:r>
              <a:rPr lang="hr-HR" dirty="0"/>
              <a:t> </a:t>
            </a:r>
            <a:r>
              <a:rPr lang="hr-HR" dirty="0" err="1"/>
              <a:t>Network</a:t>
            </a:r>
            <a:r>
              <a:rPr lang="hr-HR" dirty="0"/>
              <a:t>”, </a:t>
            </a:r>
            <a:r>
              <a:rPr lang="hr-HR" dirty="0" err="1"/>
              <a:t>In</a:t>
            </a:r>
            <a:r>
              <a:rPr lang="hr-HR" dirty="0"/>
              <a:t> SIGCOMM, </a:t>
            </a:r>
            <a:r>
              <a:rPr lang="hr-HR" dirty="0" err="1"/>
              <a:t>pp</a:t>
            </a:r>
            <a:r>
              <a:rPr lang="hr-HR" dirty="0"/>
              <a:t>. 161–172, ACM </a:t>
            </a:r>
            <a:r>
              <a:rPr lang="hr-HR" dirty="0" err="1"/>
              <a:t>Press</a:t>
            </a:r>
            <a:r>
              <a:rPr lang="hr-HR" dirty="0"/>
              <a:t>, 2001.</a:t>
            </a:r>
          </a:p>
          <a:p>
            <a:pPr marL="514350" lvl="0" indent="-514350">
              <a:buFont typeface="+mj-lt"/>
              <a:buAutoNum type="arabicPeriod"/>
            </a:pPr>
            <a:r>
              <a:rPr lang="hr-HR" dirty="0"/>
              <a:t>K. </a:t>
            </a:r>
            <a:r>
              <a:rPr lang="hr-HR" dirty="0" err="1"/>
              <a:t>Aberer</a:t>
            </a:r>
            <a:r>
              <a:rPr lang="hr-HR" dirty="0"/>
              <a:t>, P. </a:t>
            </a:r>
            <a:r>
              <a:rPr lang="hr-HR" dirty="0" err="1" smtClean="0"/>
              <a:t>Cudre</a:t>
            </a:r>
            <a:r>
              <a:rPr lang="hr-HR" dirty="0" smtClean="0"/>
              <a:t>-</a:t>
            </a:r>
            <a:r>
              <a:rPr lang="hr-HR" dirty="0" err="1" smtClean="0"/>
              <a:t>Mauroux</a:t>
            </a:r>
            <a:r>
              <a:rPr lang="hr-HR" dirty="0"/>
              <a:t>, A. </a:t>
            </a:r>
            <a:r>
              <a:rPr lang="hr-HR" dirty="0" err="1"/>
              <a:t>Datta</a:t>
            </a:r>
            <a:r>
              <a:rPr lang="hr-HR" dirty="0"/>
              <a:t>, Z. </a:t>
            </a:r>
            <a:r>
              <a:rPr lang="hr-HR" dirty="0" err="1"/>
              <a:t>Despotovic</a:t>
            </a:r>
            <a:r>
              <a:rPr lang="hr-HR" dirty="0"/>
              <a:t>, M. </a:t>
            </a:r>
            <a:r>
              <a:rPr lang="hr-HR" dirty="0" err="1"/>
              <a:t>Hauswirth</a:t>
            </a:r>
            <a:r>
              <a:rPr lang="hr-HR" dirty="0"/>
              <a:t>, M. </a:t>
            </a:r>
            <a:r>
              <a:rPr lang="hr-HR" dirty="0" err="1"/>
              <a:t>Punceva</a:t>
            </a:r>
            <a:r>
              <a:rPr lang="hr-HR" dirty="0"/>
              <a:t>, </a:t>
            </a:r>
            <a:r>
              <a:rPr lang="hr-HR" dirty="0" err="1"/>
              <a:t>and</a:t>
            </a:r>
            <a:r>
              <a:rPr lang="hr-HR" dirty="0"/>
              <a:t> R. </a:t>
            </a:r>
            <a:r>
              <a:rPr lang="hr-HR" dirty="0" err="1"/>
              <a:t>Schmidt</a:t>
            </a:r>
            <a:r>
              <a:rPr lang="hr-HR" dirty="0"/>
              <a:t>, “P-Grid: A </a:t>
            </a:r>
            <a:r>
              <a:rPr lang="hr-HR" dirty="0" err="1"/>
              <a:t>Self</a:t>
            </a:r>
            <a:r>
              <a:rPr lang="hr-HR" dirty="0"/>
              <a:t>-</a:t>
            </a:r>
            <a:r>
              <a:rPr lang="hr-HR" dirty="0" err="1"/>
              <a:t>organizing</a:t>
            </a:r>
            <a:r>
              <a:rPr lang="hr-HR" dirty="0"/>
              <a:t> </a:t>
            </a:r>
            <a:r>
              <a:rPr lang="hr-HR" dirty="0" err="1"/>
              <a:t>Structured</a:t>
            </a:r>
            <a:r>
              <a:rPr lang="hr-HR" dirty="0"/>
              <a:t> P2P </a:t>
            </a:r>
            <a:r>
              <a:rPr lang="hr-HR" dirty="0" err="1"/>
              <a:t>System</a:t>
            </a:r>
            <a:r>
              <a:rPr lang="hr-HR" dirty="0"/>
              <a:t>”, ACM SIGMOD </a:t>
            </a:r>
            <a:r>
              <a:rPr lang="hr-HR" dirty="0" err="1"/>
              <a:t>Record</a:t>
            </a:r>
            <a:r>
              <a:rPr lang="hr-HR" dirty="0"/>
              <a:t>, 32(3), 2003.</a:t>
            </a:r>
          </a:p>
          <a:p>
            <a:pPr marL="514350" lvl="0" indent="-514350">
              <a:buFont typeface="+mj-lt"/>
              <a:buAutoNum type="arabicPeriod"/>
            </a:pPr>
            <a:r>
              <a:rPr lang="hr-HR" dirty="0"/>
              <a:t>P. </a:t>
            </a:r>
            <a:r>
              <a:rPr lang="hr-HR" dirty="0" err="1"/>
              <a:t>Mockapetris</a:t>
            </a:r>
            <a:r>
              <a:rPr lang="hr-HR" dirty="0"/>
              <a:t>, “DOMAIN NAMES - CONCEPTS AND FACILITIES”, IETF, RFC 1034, 1987.</a:t>
            </a:r>
          </a:p>
          <a:p>
            <a:pPr marL="514350" lvl="0" indent="-514350">
              <a:buFont typeface="+mj-lt"/>
              <a:buAutoNum type="arabicPeriod"/>
            </a:pPr>
            <a:r>
              <a:rPr lang="hr-HR" dirty="0" err="1"/>
              <a:t>Security</a:t>
            </a:r>
            <a:r>
              <a:rPr lang="hr-HR" dirty="0"/>
              <a:t> </a:t>
            </a:r>
            <a:r>
              <a:rPr lang="hr-HR" dirty="0" err="1"/>
              <a:t>Associates</a:t>
            </a:r>
            <a:r>
              <a:rPr lang="hr-HR" dirty="0"/>
              <a:t> Institute, “</a:t>
            </a:r>
            <a:r>
              <a:rPr lang="hr-HR" dirty="0" err="1"/>
              <a:t>Attacking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DNS </a:t>
            </a:r>
            <a:r>
              <a:rPr lang="hr-HR" dirty="0" err="1"/>
              <a:t>Protocol</a:t>
            </a:r>
            <a:r>
              <a:rPr lang="hr-HR" dirty="0"/>
              <a:t>”, 2003.</a:t>
            </a:r>
          </a:p>
          <a:p>
            <a:pPr marL="514350" lvl="0" indent="-514350">
              <a:buFont typeface="+mj-lt"/>
              <a:buAutoNum type="arabicPeriod"/>
            </a:pPr>
            <a:r>
              <a:rPr lang="hr-HR" dirty="0"/>
              <a:t>C. </a:t>
            </a:r>
            <a:r>
              <a:rPr lang="hr-HR" dirty="0" err="1"/>
              <a:t>Racki</a:t>
            </a:r>
            <a:r>
              <a:rPr lang="hr-HR" dirty="0"/>
              <a:t>, “DNS </a:t>
            </a:r>
            <a:r>
              <a:rPr lang="hr-HR" dirty="0" err="1"/>
              <a:t>cache</a:t>
            </a:r>
            <a:r>
              <a:rPr lang="hr-HR" dirty="0"/>
              <a:t> </a:t>
            </a:r>
            <a:r>
              <a:rPr lang="hr-HR" dirty="0" err="1"/>
              <a:t>poisoning</a:t>
            </a:r>
            <a:r>
              <a:rPr lang="hr-HR" dirty="0"/>
              <a:t>”, 2008.</a:t>
            </a:r>
          </a:p>
          <a:p>
            <a:pPr marL="514350" lvl="0" indent="-514350">
              <a:buFont typeface="+mj-lt"/>
              <a:buAutoNum type="arabicPeriod"/>
            </a:pPr>
            <a:r>
              <a:rPr lang="hr-HR" dirty="0" err="1"/>
              <a:t>Heon</a:t>
            </a:r>
            <a:r>
              <a:rPr lang="hr-HR" dirty="0"/>
              <a:t> Y. </a:t>
            </a:r>
            <a:r>
              <a:rPr lang="hr-HR" dirty="0" err="1"/>
              <a:t>Yeom</a:t>
            </a:r>
            <a:r>
              <a:rPr lang="hr-HR" dirty="0"/>
              <a:t>, </a:t>
            </a:r>
            <a:r>
              <a:rPr lang="hr-HR" dirty="0" err="1"/>
              <a:t>Jungsoo</a:t>
            </a:r>
            <a:r>
              <a:rPr lang="hr-HR" dirty="0"/>
              <a:t> Ha, &amp; </a:t>
            </a:r>
            <a:r>
              <a:rPr lang="hr-HR" dirty="0" err="1"/>
              <a:t>Ilhwan</a:t>
            </a:r>
            <a:r>
              <a:rPr lang="hr-HR" dirty="0"/>
              <a:t> Kim, “IP </a:t>
            </a:r>
            <a:r>
              <a:rPr lang="hr-HR" dirty="0" err="1"/>
              <a:t>Multiplexing</a:t>
            </a:r>
            <a:r>
              <a:rPr lang="hr-HR" dirty="0"/>
              <a:t> </a:t>
            </a:r>
            <a:r>
              <a:rPr lang="hr-HR" dirty="0" err="1"/>
              <a:t>by</a:t>
            </a:r>
            <a:r>
              <a:rPr lang="hr-HR" dirty="0"/>
              <a:t> Transparent </a:t>
            </a:r>
            <a:r>
              <a:rPr lang="hr-HR" dirty="0" err="1"/>
              <a:t>Port</a:t>
            </a:r>
            <a:r>
              <a:rPr lang="hr-HR" dirty="0"/>
              <a:t>-</a:t>
            </a:r>
            <a:r>
              <a:rPr lang="hr-HR" dirty="0" err="1"/>
              <a:t>Address</a:t>
            </a:r>
            <a:r>
              <a:rPr lang="hr-HR" dirty="0"/>
              <a:t> Translator”, </a:t>
            </a:r>
            <a:r>
              <a:rPr lang="hr-HR" dirty="0" err="1"/>
              <a:t>Tenth</a:t>
            </a:r>
            <a:r>
              <a:rPr lang="hr-HR" dirty="0"/>
              <a:t> USENIX </a:t>
            </a:r>
            <a:r>
              <a:rPr lang="hr-HR" dirty="0" err="1"/>
              <a:t>System</a:t>
            </a:r>
            <a:r>
              <a:rPr lang="hr-HR" dirty="0"/>
              <a:t> </a:t>
            </a:r>
            <a:r>
              <a:rPr lang="hr-HR" dirty="0" err="1"/>
              <a:t>Administration</a:t>
            </a:r>
            <a:r>
              <a:rPr lang="hr-HR" dirty="0"/>
              <a:t> </a:t>
            </a:r>
            <a:r>
              <a:rPr lang="hr-HR" dirty="0" err="1"/>
              <a:t>Conference</a:t>
            </a:r>
            <a:r>
              <a:rPr lang="hr-HR" dirty="0"/>
              <a:t>, 1996</a:t>
            </a:r>
            <a:r>
              <a:rPr lang="hr-HR" dirty="0" smtClean="0"/>
              <a:t>.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CS" smtClean="0"/>
              <a:t>Rijeka, studeni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873F3052-8EAF-45A8-9132-C97D4D6F2608}" type="slidenum">
              <a:rPr lang="en-US" smtClean="0"/>
              <a:pPr algn="r">
                <a:defRPr/>
              </a:pPr>
              <a:t>15</a:t>
            </a:fld>
            <a:r>
              <a:rPr lang="en-US" dirty="0" smtClean="0"/>
              <a:t> </a:t>
            </a:r>
            <a:r>
              <a:rPr lang="hr-HR" dirty="0" smtClean="0"/>
              <a:t>/15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Sažetak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hr-HR" dirty="0" smtClean="0"/>
              <a:t>Uvod</a:t>
            </a:r>
            <a:endParaRPr lang="hr-HR" sz="3200" dirty="0" smtClean="0"/>
          </a:p>
          <a:p>
            <a:r>
              <a:rPr lang="hr-HR" dirty="0" smtClean="0"/>
              <a:t>Sustav domenskih naziva (DNS)</a:t>
            </a:r>
          </a:p>
          <a:p>
            <a:r>
              <a:rPr lang="hr-HR" dirty="0" smtClean="0"/>
              <a:t>Mreže P2P čvorova</a:t>
            </a:r>
          </a:p>
          <a:p>
            <a:r>
              <a:rPr lang="hr-HR" dirty="0" smtClean="0"/>
              <a:t>Sustav domenskih naziva zasnovan na P2P mreži</a:t>
            </a:r>
          </a:p>
          <a:p>
            <a:r>
              <a:rPr lang="hr-HR" dirty="0" smtClean="0"/>
              <a:t>Zaključak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CS" smtClean="0"/>
              <a:t>Rijeka, studeni 2012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873F3052-8EAF-45A8-9132-C97D4D6F2608}" type="slidenum">
              <a:rPr lang="en-US" smtClean="0"/>
              <a:pPr algn="r">
                <a:defRPr/>
              </a:pPr>
              <a:t>2</a:t>
            </a:fld>
            <a:r>
              <a:rPr lang="en-US" dirty="0" smtClean="0"/>
              <a:t> </a:t>
            </a:r>
            <a:r>
              <a:rPr lang="hr-HR" dirty="0" smtClean="0"/>
              <a:t>/15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Uvod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Brojni sigurnosni rizici u Internetu</a:t>
            </a:r>
          </a:p>
          <a:p>
            <a:r>
              <a:rPr lang="hr-HR" dirty="0" smtClean="0"/>
              <a:t>Zaštićeno računalo nije potpuno sigurno</a:t>
            </a:r>
          </a:p>
          <a:p>
            <a:pPr lvl="1"/>
            <a:r>
              <a:rPr lang="hr-HR" dirty="0" smtClean="0"/>
              <a:t>Ovisno o drugim sustavima</a:t>
            </a:r>
          </a:p>
          <a:p>
            <a:pPr lvl="1"/>
            <a:r>
              <a:rPr lang="hr-HR" dirty="0" err="1" smtClean="0"/>
              <a:t>npr</a:t>
            </a:r>
            <a:r>
              <a:rPr lang="hr-HR" dirty="0" smtClean="0"/>
              <a:t>. DNS</a:t>
            </a:r>
          </a:p>
          <a:p>
            <a:r>
              <a:rPr lang="hr-HR" dirty="0" smtClean="0"/>
              <a:t>U Internetu za komunikaciju se koriste IP adrese, ne nazivi računala</a:t>
            </a:r>
          </a:p>
          <a:p>
            <a:r>
              <a:rPr lang="hr-HR" dirty="0" smtClean="0"/>
              <a:t>Korištenje naziva</a:t>
            </a:r>
          </a:p>
          <a:p>
            <a:pPr lvl="1"/>
            <a:r>
              <a:rPr lang="hr-HR" dirty="0" smtClean="0"/>
              <a:t>Olakšana migracija</a:t>
            </a:r>
          </a:p>
          <a:p>
            <a:pPr lvl="1"/>
            <a:r>
              <a:rPr lang="hr-HR" dirty="0" smtClean="0"/>
              <a:t>Zalihosni mehanizmi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CS" smtClean="0"/>
              <a:t>Rijeka, studeni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873F3052-8EAF-45A8-9132-C97D4D6F2608}" type="slidenum">
              <a:rPr lang="en-US" smtClean="0"/>
              <a:pPr algn="r">
                <a:defRPr/>
              </a:pPr>
              <a:t>3</a:t>
            </a:fld>
            <a:r>
              <a:rPr lang="en-US" dirty="0" smtClean="0"/>
              <a:t> </a:t>
            </a:r>
            <a:r>
              <a:rPr lang="hr-HR" dirty="0" smtClean="0"/>
              <a:t>/15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DNS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Domain</a:t>
            </a:r>
            <a:r>
              <a:rPr lang="hr-HR" dirty="0" smtClean="0"/>
              <a:t> </a:t>
            </a:r>
            <a:r>
              <a:rPr lang="hr-HR" dirty="0" err="1" smtClean="0"/>
              <a:t>Name</a:t>
            </a:r>
            <a:r>
              <a:rPr lang="hr-HR" dirty="0" smtClean="0"/>
              <a:t> </a:t>
            </a:r>
            <a:r>
              <a:rPr lang="hr-HR" dirty="0" err="1" smtClean="0"/>
              <a:t>System</a:t>
            </a:r>
            <a:r>
              <a:rPr lang="hr-HR" dirty="0" smtClean="0"/>
              <a:t> – sustav domenskih naziva</a:t>
            </a:r>
          </a:p>
          <a:p>
            <a:r>
              <a:rPr lang="hr-HR" dirty="0" smtClean="0"/>
              <a:t>Hijerarhijski sustav</a:t>
            </a:r>
          </a:p>
          <a:p>
            <a:r>
              <a:rPr lang="hr-HR" dirty="0" smtClean="0"/>
              <a:t>Iz naziva čvora dohvaća se njegova IP adresa</a:t>
            </a:r>
          </a:p>
          <a:p>
            <a:pPr lvl="1"/>
            <a:r>
              <a:rPr lang="hr-HR" dirty="0" smtClean="0"/>
              <a:t>wally.tel.fer.hr </a:t>
            </a:r>
            <a:r>
              <a:rPr lang="hr-HR" dirty="0" smtClean="0">
                <a:sym typeface="Wingdings" pitchFamily="2" charset="2"/>
              </a:rPr>
              <a:t> 161.53.19.80</a:t>
            </a:r>
            <a:endParaRPr lang="hr-HR" dirty="0" smtClean="0"/>
          </a:p>
          <a:p>
            <a:r>
              <a:rPr lang="hr-HR" dirty="0" smtClean="0"/>
              <a:t>Dva načina rada</a:t>
            </a:r>
          </a:p>
          <a:p>
            <a:pPr lvl="1"/>
            <a:r>
              <a:rPr lang="hr-HR" dirty="0" smtClean="0"/>
              <a:t>Iterativni</a:t>
            </a:r>
          </a:p>
          <a:p>
            <a:pPr lvl="1"/>
            <a:r>
              <a:rPr lang="hr-HR" dirty="0" smtClean="0"/>
              <a:t>Rekurzivni</a:t>
            </a:r>
            <a:endParaRPr lang="hr-HR" dirty="0"/>
          </a:p>
          <a:p>
            <a:r>
              <a:rPr lang="hr-HR" dirty="0" smtClean="0"/>
              <a:t>Komunikacija kroz UDP vrata 53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CS" smtClean="0"/>
              <a:t>Rijeka, studeni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873F3052-8EAF-45A8-9132-C97D4D6F2608}" type="slidenum">
              <a:rPr lang="en-US" smtClean="0"/>
              <a:pPr algn="r">
                <a:defRPr/>
              </a:pPr>
              <a:t>4</a:t>
            </a:fld>
            <a:r>
              <a:rPr lang="en-US" dirty="0" smtClean="0"/>
              <a:t> </a:t>
            </a:r>
            <a:r>
              <a:rPr lang="hr-HR" dirty="0" smtClean="0"/>
              <a:t>/15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dohvaćanja adrese putem sustava DNS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CS" smtClean="0"/>
              <a:t>Rijeka, studeni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873F3052-8EAF-45A8-9132-C97D4D6F2608}" type="slidenum">
              <a:rPr lang="en-US" smtClean="0"/>
              <a:pPr algn="r">
                <a:defRPr/>
              </a:pPr>
              <a:t>5</a:t>
            </a:fld>
            <a:r>
              <a:rPr lang="en-US" dirty="0" smtClean="0"/>
              <a:t> </a:t>
            </a:r>
            <a:r>
              <a:rPr lang="hr-HR" dirty="0" smtClean="0"/>
              <a:t>/15</a:t>
            </a:r>
            <a:endParaRPr lang="en-US" dirty="0"/>
          </a:p>
        </p:txBody>
      </p:sp>
      <p:pic>
        <p:nvPicPr>
          <p:cNvPr id="59394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70595" y="1176574"/>
            <a:ext cx="6167538" cy="513274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Nedostaci sustava DNS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Napadi:</a:t>
            </a:r>
          </a:p>
          <a:p>
            <a:pPr lvl="1"/>
            <a:r>
              <a:rPr lang="hr-HR" i="1" dirty="0" smtClean="0"/>
              <a:t>DNS server </a:t>
            </a:r>
            <a:r>
              <a:rPr lang="hr-HR" i="1" dirty="0" err="1" smtClean="0"/>
              <a:t>buffer</a:t>
            </a:r>
            <a:r>
              <a:rPr lang="hr-HR" i="1" dirty="0" smtClean="0"/>
              <a:t> </a:t>
            </a:r>
            <a:r>
              <a:rPr lang="hr-HR" i="1" dirty="0" err="1" smtClean="0"/>
              <a:t>overflow</a:t>
            </a:r>
            <a:endParaRPr lang="hr-HR" dirty="0" smtClean="0"/>
          </a:p>
          <a:p>
            <a:pPr lvl="1"/>
            <a:r>
              <a:rPr lang="hr-HR" i="1" dirty="0" smtClean="0"/>
              <a:t>DNS </a:t>
            </a:r>
            <a:r>
              <a:rPr lang="hr-HR" i="1" dirty="0" err="1" smtClean="0"/>
              <a:t>cache</a:t>
            </a:r>
            <a:r>
              <a:rPr lang="hr-HR" i="1" dirty="0" smtClean="0"/>
              <a:t> </a:t>
            </a:r>
            <a:r>
              <a:rPr lang="hr-HR" i="1" dirty="0" err="1" smtClean="0"/>
              <a:t>poisoning</a:t>
            </a:r>
            <a:r>
              <a:rPr lang="hr-HR" dirty="0" smtClean="0"/>
              <a:t> </a:t>
            </a:r>
          </a:p>
          <a:p>
            <a:pPr lvl="1"/>
            <a:r>
              <a:rPr lang="hr-HR" i="1" dirty="0" err="1" smtClean="0"/>
              <a:t>Denial</a:t>
            </a:r>
            <a:r>
              <a:rPr lang="hr-HR" i="1" dirty="0" smtClean="0"/>
              <a:t> </a:t>
            </a:r>
            <a:r>
              <a:rPr lang="hr-HR" i="1" dirty="0" err="1" smtClean="0"/>
              <a:t>of</a:t>
            </a:r>
            <a:r>
              <a:rPr lang="hr-HR" i="1" dirty="0" smtClean="0"/>
              <a:t> Service</a:t>
            </a:r>
            <a:r>
              <a:rPr lang="hr-HR" dirty="0" smtClean="0"/>
              <a:t> (DoS)</a:t>
            </a:r>
          </a:p>
          <a:p>
            <a:r>
              <a:rPr lang="hr-HR" dirty="0" smtClean="0"/>
              <a:t>Centraliziranost</a:t>
            </a:r>
          </a:p>
          <a:p>
            <a:pPr lvl="1"/>
            <a:r>
              <a:rPr lang="hr-HR" dirty="0" smtClean="0"/>
              <a:t>Smanjenje dostupnosti i robusnosti</a:t>
            </a:r>
          </a:p>
          <a:p>
            <a:pPr lvl="1"/>
            <a:r>
              <a:rPr lang="hr-HR" dirty="0" smtClean="0"/>
              <a:t>Javno dostupni podaci o poslužiteljima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CS" smtClean="0"/>
              <a:t>Rijeka, studeni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873F3052-8EAF-45A8-9132-C97D4D6F2608}" type="slidenum">
              <a:rPr lang="en-US" smtClean="0"/>
              <a:pPr algn="r">
                <a:defRPr/>
              </a:pPr>
              <a:t>6</a:t>
            </a:fld>
            <a:r>
              <a:rPr lang="en-US" dirty="0" smtClean="0"/>
              <a:t> </a:t>
            </a:r>
            <a:r>
              <a:rPr lang="hr-HR" dirty="0" smtClean="0"/>
              <a:t>/15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Mreže P2P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Njihov promet dominira današnjim Internetom</a:t>
            </a:r>
          </a:p>
          <a:p>
            <a:r>
              <a:rPr lang="hr-HR" dirty="0" smtClean="0"/>
              <a:t>Glavne karakteristike:</a:t>
            </a:r>
          </a:p>
          <a:p>
            <a:pPr lvl="1"/>
            <a:r>
              <a:rPr lang="hr-HR" dirty="0" smtClean="0"/>
              <a:t>Samoorganizacija – bez centraliziranog koordinatora</a:t>
            </a:r>
          </a:p>
          <a:p>
            <a:pPr lvl="1"/>
            <a:r>
              <a:rPr lang="hr-HR" dirty="0" smtClean="0"/>
              <a:t>Robusnost – u slučaju ispada čvora, ostali preuzimaju njegovu funkciju</a:t>
            </a:r>
          </a:p>
          <a:p>
            <a:pPr lvl="1"/>
            <a:r>
              <a:rPr lang="hr-HR" dirty="0"/>
              <a:t>Pouzdanost – nema jedinstvene točke </a:t>
            </a:r>
            <a:r>
              <a:rPr lang="hr-HR" dirty="0" smtClean="0"/>
              <a:t>ispada</a:t>
            </a:r>
          </a:p>
          <a:p>
            <a:r>
              <a:rPr lang="hr-HR" dirty="0" smtClean="0"/>
              <a:t>Podjela mreža P2P</a:t>
            </a:r>
          </a:p>
          <a:p>
            <a:pPr lvl="1"/>
            <a:r>
              <a:rPr lang="hr-HR" dirty="0" smtClean="0"/>
              <a:t>Nestrukturirane mreže P2P</a:t>
            </a:r>
          </a:p>
          <a:p>
            <a:pPr lvl="2"/>
            <a:r>
              <a:rPr lang="hr-HR" dirty="0" smtClean="0"/>
              <a:t>Pretraživanje preplavljivanjem, nema garancije pronalaska</a:t>
            </a:r>
          </a:p>
          <a:p>
            <a:pPr lvl="1"/>
            <a:r>
              <a:rPr lang="hr-HR" dirty="0" smtClean="0"/>
              <a:t>Strukturirane mreže P2P</a:t>
            </a:r>
          </a:p>
          <a:p>
            <a:pPr lvl="2"/>
            <a:r>
              <a:rPr lang="hr-HR" dirty="0" smtClean="0"/>
              <a:t>Pretraživanje usmjeravanjem, garantira se pronalazak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CS" smtClean="0"/>
              <a:t>Rijeka, studeni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873F3052-8EAF-45A8-9132-C97D4D6F2608}" type="slidenum">
              <a:rPr lang="en-US" smtClean="0"/>
              <a:pPr algn="r">
                <a:defRPr/>
              </a:pPr>
              <a:t>7</a:t>
            </a:fld>
            <a:r>
              <a:rPr lang="en-US" dirty="0" smtClean="0"/>
              <a:t> </a:t>
            </a:r>
            <a:r>
              <a:rPr lang="hr-HR" dirty="0" smtClean="0"/>
              <a:t>/15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0"/>
            <a:ext cx="8511232" cy="914400"/>
          </a:xfrm>
        </p:spPr>
        <p:txBody>
          <a:bodyPr/>
          <a:lstStyle/>
          <a:p>
            <a:r>
              <a:rPr lang="hr-HR" dirty="0" smtClean="0">
                <a:effectLst/>
              </a:rPr>
              <a:t>Raspodijeljena tablica s raspršenim adresiranjem (DHT)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950" y="1147192"/>
            <a:ext cx="8420100" cy="5162128"/>
          </a:xfrm>
        </p:spPr>
        <p:txBody>
          <a:bodyPr/>
          <a:lstStyle/>
          <a:p>
            <a:r>
              <a:rPr lang="hr-HR" dirty="0"/>
              <a:t>R</a:t>
            </a:r>
            <a:r>
              <a:rPr lang="hr-HR" dirty="0" smtClean="0"/>
              <a:t>aspodijeljena pohrana </a:t>
            </a:r>
            <a:r>
              <a:rPr lang="hr-HR" dirty="0"/>
              <a:t>parova </a:t>
            </a:r>
            <a:r>
              <a:rPr lang="hr-HR" dirty="0" smtClean="0"/>
              <a:t>ključ-vrijednost unutar mreže P2P</a:t>
            </a:r>
          </a:p>
          <a:p>
            <a:r>
              <a:rPr lang="hr-HR" dirty="0" smtClean="0"/>
              <a:t>Tri najpopularnije takve mreže P2P</a:t>
            </a:r>
          </a:p>
          <a:p>
            <a:pPr lvl="1"/>
            <a:r>
              <a:rPr lang="hr-HR" dirty="0" err="1" smtClean="0"/>
              <a:t>Chord</a:t>
            </a:r>
            <a:r>
              <a:rPr lang="hr-HR" dirty="0" smtClean="0"/>
              <a:t> </a:t>
            </a:r>
            <a:r>
              <a:rPr lang="hr-HR" dirty="0"/>
              <a:t>[1</a:t>
            </a:r>
            <a:r>
              <a:rPr lang="hr-HR" dirty="0" smtClean="0"/>
              <a:t>] - ciklička struktura</a:t>
            </a:r>
          </a:p>
          <a:p>
            <a:pPr lvl="2"/>
            <a:r>
              <a:rPr lang="hr-HR" dirty="0" smtClean="0"/>
              <a:t>konačan broj ključeva </a:t>
            </a:r>
          </a:p>
          <a:p>
            <a:pPr lvl="1"/>
            <a:r>
              <a:rPr lang="hr-HR" dirty="0" smtClean="0"/>
              <a:t>CAN </a:t>
            </a:r>
            <a:r>
              <a:rPr lang="hr-HR" dirty="0"/>
              <a:t>[2] </a:t>
            </a:r>
            <a:r>
              <a:rPr lang="hr-HR" dirty="0" smtClean="0"/>
              <a:t>– višedimenzionalna rešetka</a:t>
            </a:r>
          </a:p>
          <a:p>
            <a:pPr lvl="2"/>
            <a:r>
              <a:rPr lang="hr-HR" dirty="0" smtClean="0"/>
              <a:t>prostor ključeva ograničene dimenzije</a:t>
            </a:r>
          </a:p>
          <a:p>
            <a:pPr lvl="1"/>
            <a:r>
              <a:rPr lang="hr-HR" dirty="0" smtClean="0"/>
              <a:t>P-Grid </a:t>
            </a:r>
            <a:r>
              <a:rPr lang="hr-HR" dirty="0"/>
              <a:t>[3</a:t>
            </a:r>
            <a:r>
              <a:rPr lang="hr-HR" dirty="0" smtClean="0"/>
              <a:t>] – </a:t>
            </a:r>
            <a:r>
              <a:rPr lang="hr-HR" dirty="0" err="1" smtClean="0"/>
              <a:t>stablasta</a:t>
            </a:r>
            <a:r>
              <a:rPr lang="hr-HR" dirty="0" smtClean="0"/>
              <a:t> struktura</a:t>
            </a:r>
          </a:p>
          <a:p>
            <a:pPr lvl="2"/>
            <a:r>
              <a:rPr lang="hr-HR" dirty="0" smtClean="0"/>
              <a:t>Nema hijerarhije, struktura mreže je raspodijeljena među čvorovima</a:t>
            </a:r>
          </a:p>
          <a:p>
            <a:pPr lvl="2"/>
            <a:r>
              <a:rPr lang="hr-HR" dirty="0" smtClean="0"/>
              <a:t>nema ograničenja na ključeve</a:t>
            </a:r>
          </a:p>
          <a:p>
            <a:pPr lvl="2"/>
            <a:r>
              <a:rPr lang="hr-HR" dirty="0" smtClean="0"/>
              <a:t>izvrsno se prilagođava unaprijed nepoznatoj raspodjeli vrijednosti ključeva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CS" smtClean="0"/>
              <a:t>Rijeka, studeni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873F3052-8EAF-45A8-9132-C97D4D6F2608}" type="slidenum">
              <a:rPr lang="en-US" smtClean="0"/>
              <a:pPr algn="r">
                <a:defRPr/>
              </a:pPr>
              <a:t>8</a:t>
            </a:fld>
            <a:r>
              <a:rPr lang="en-US" dirty="0" smtClean="0"/>
              <a:t> </a:t>
            </a:r>
            <a:r>
              <a:rPr lang="hr-HR" dirty="0" smtClean="0"/>
              <a:t>/15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0"/>
            <a:ext cx="7287096" cy="914400"/>
          </a:xfrm>
        </p:spPr>
        <p:txBody>
          <a:bodyPr/>
          <a:lstStyle/>
          <a:p>
            <a:r>
              <a:rPr lang="hr-HR" dirty="0" smtClean="0"/>
              <a:t>Sustav DNS zasnovan na </a:t>
            </a:r>
            <a:r>
              <a:rPr lang="hr-HR" dirty="0"/>
              <a:t>mreži P2P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512" y="1219200"/>
            <a:ext cx="9073008" cy="4953000"/>
          </a:xfrm>
        </p:spPr>
        <p:txBody>
          <a:bodyPr/>
          <a:lstStyle/>
          <a:p>
            <a:r>
              <a:rPr lang="hr-HR" dirty="0" smtClean="0"/>
              <a:t>Mreža P2P predstavlja raspodijeljenu tablicu s raspršenim adresiranjem koja pohranjuje DNS zapise</a:t>
            </a:r>
          </a:p>
          <a:p>
            <a:r>
              <a:rPr lang="hr-HR" dirty="0" smtClean="0"/>
              <a:t>Prednosti</a:t>
            </a:r>
          </a:p>
          <a:p>
            <a:pPr lvl="1"/>
            <a:r>
              <a:rPr lang="hr-HR" dirty="0" smtClean="0"/>
              <a:t>Decentraliziranost i nepostojanje hijerarhije</a:t>
            </a:r>
          </a:p>
          <a:p>
            <a:pPr lvl="1"/>
            <a:r>
              <a:rPr lang="hr-HR" dirty="0" smtClean="0"/>
              <a:t>Robusnost</a:t>
            </a:r>
          </a:p>
          <a:p>
            <a:pPr lvl="1"/>
            <a:r>
              <a:rPr lang="hr-HR" dirty="0" smtClean="0"/>
              <a:t>Veća razina sigurnosti</a:t>
            </a:r>
          </a:p>
          <a:p>
            <a:pPr lvl="1"/>
            <a:r>
              <a:rPr lang="hr-HR" dirty="0" smtClean="0"/>
              <a:t>Zadržavanje kompatibilnosti</a:t>
            </a:r>
          </a:p>
          <a:p>
            <a:r>
              <a:rPr lang="hr-HR" dirty="0" smtClean="0"/>
              <a:t>Specifikacija</a:t>
            </a:r>
          </a:p>
          <a:p>
            <a:pPr lvl="1"/>
            <a:r>
              <a:rPr lang="hr-HR" dirty="0" smtClean="0"/>
              <a:t>Formata poruka</a:t>
            </a:r>
          </a:p>
          <a:p>
            <a:pPr lvl="1"/>
            <a:r>
              <a:rPr lang="hr-HR" dirty="0" smtClean="0"/>
              <a:t>Sigurnosnih mjera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CS" smtClean="0"/>
              <a:t>Rijeka, studeni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873F3052-8EAF-45A8-9132-C97D4D6F2608}" type="slidenum">
              <a:rPr lang="en-US" smtClean="0"/>
              <a:pPr algn="r">
                <a:defRPr/>
              </a:pPr>
              <a:t>9</a:t>
            </a:fld>
            <a:r>
              <a:rPr lang="en-US" dirty="0" smtClean="0"/>
              <a:t> </a:t>
            </a:r>
            <a:r>
              <a:rPr lang="hr-HR" dirty="0" smtClean="0"/>
              <a:t>/15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 CE"/>
        <a:ea typeface=""/>
        <a:cs typeface=""/>
      </a:majorFont>
      <a:minorFont>
        <a:latin typeface="Arial 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333333"/>
      </a:lt2>
      <a:accent1>
        <a:srgbClr val="DDDDDD"/>
      </a:accent1>
      <a:accent2>
        <a:srgbClr val="808080"/>
      </a:accent2>
      <a:accent3>
        <a:srgbClr val="FFFFFF"/>
      </a:accent3>
      <a:accent4>
        <a:srgbClr val="000000"/>
      </a:accent4>
      <a:accent5>
        <a:srgbClr val="EBEBEB"/>
      </a:accent5>
      <a:accent6>
        <a:srgbClr val="737373"/>
      </a:accent6>
      <a:hlink>
        <a:srgbClr val="4D4D4D"/>
      </a:hlink>
      <a:folHlink>
        <a:srgbClr val="EAEAE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5236</TotalTime>
  <Words>853</Words>
  <Application>Microsoft Office PowerPoint</Application>
  <PresentationFormat>A4 Paper (210x297 mm)</PresentationFormat>
  <Paragraphs>160</Paragraphs>
  <Slides>15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Blank Presentation</vt:lpstr>
      <vt:lpstr>Picture</vt:lpstr>
      <vt:lpstr>Raspodijeljeni sustav za upravljanje domenskim nazivima temeljen na mreži ravnopravnih čvorova</vt:lpstr>
      <vt:lpstr>Sažetak</vt:lpstr>
      <vt:lpstr>Uvod</vt:lpstr>
      <vt:lpstr>DNS</vt:lpstr>
      <vt:lpstr>Primjer dohvaćanja adrese putem sustava DNS</vt:lpstr>
      <vt:lpstr>Nedostaci sustava DNS</vt:lpstr>
      <vt:lpstr>Mreže P2P</vt:lpstr>
      <vt:lpstr>Raspodijeljena tablica s raspršenim adresiranjem (DHT)</vt:lpstr>
      <vt:lpstr>Sustav DNS zasnovan na mreži P2P </vt:lpstr>
      <vt:lpstr>Primjer dohvaćanja zapisa putem DNS-a zasnovanog na mreži P2P</vt:lpstr>
      <vt:lpstr>Primjer pohranjivanja zapisa putem DNS-a zasnovanog na mreži P2P</vt:lpstr>
      <vt:lpstr>Specifikacija</vt:lpstr>
      <vt:lpstr>Usporedba sa sustavom DNS</vt:lpstr>
      <vt:lpstr>Zaključak</vt:lpstr>
      <vt:lpstr>Literatura</vt:lpstr>
    </vt:vector>
  </TitlesOfParts>
  <Company>ZZT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Alen</dc:creator>
  <cp:lastModifiedBy>Valter Vasić</cp:lastModifiedBy>
  <cp:revision>586</cp:revision>
  <cp:lastPrinted>2000-09-28T09:29:38Z</cp:lastPrinted>
  <dcterms:created xsi:type="dcterms:W3CDTF">2000-09-28T08:01:50Z</dcterms:created>
  <dcterms:modified xsi:type="dcterms:W3CDTF">2012-10-20T19:18:13Z</dcterms:modified>
</cp:coreProperties>
</file>